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66" r:id="rId4"/>
    <p:sldId id="262" r:id="rId5"/>
    <p:sldId id="259" r:id="rId6"/>
    <p:sldId id="267" r:id="rId7"/>
    <p:sldId id="258" r:id="rId8"/>
    <p:sldId id="264" r:id="rId9"/>
    <p:sldId id="265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1392" autoAdjust="0"/>
  </p:normalViewPr>
  <p:slideViewPr>
    <p:cSldViewPr snapToGrid="0">
      <p:cViewPr varScale="1">
        <p:scale>
          <a:sx n="87" d="100"/>
          <a:sy n="87" d="100"/>
        </p:scale>
        <p:origin x="-21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tey\Documents\Manip\Projet%20Val&#233;rie\HT1080\26092018\HTS_S8_manip_26092018_bilan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tey\Documents\Manip\Projet%20Val&#233;rie\cones\27022019\HTS_S8_result_27022019_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tey\Documents\Manip\Projet%20Val&#233;rie\HT1080\26092018\HTS_S8_manip_26092018_bilan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4" Type="http://schemas.microsoft.com/office/2011/relationships/chartColorStyle" Target="colors3.xml"/><Relationship Id="rId1" Type="http://schemas.openxmlformats.org/officeDocument/2006/relationships/oleObject" Target="file:///C:\Users\apotey\Documents\Manip\Projet%20Val&#233;rie\HT1080\11122018\HTS_S8_manip_11122018_bilan.xlsx" TargetMode="External"/><Relationship Id="rId2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tey\Documents\Manip\Projet%20Val&#233;rie\HT1080\11122018\HTS_S8_manip_11122018_bilan.xlsx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tey\Documents\Manip\Projet%20Val&#233;rie\cones\27022019\HTS_S8_result_27022019_final.xlsx" TargetMode="External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tey\Documents\Manip\Projet%20Val&#233;rie\cones\27022019\HTS_S8_result_27022019_final.xlsx" TargetMode="External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tey\Documents\Manip\Projet%20Val&#233;rie\cones\27022019\HTS_S8_result_27022019_fina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tey\Documents\Manip\Projet%20Val&#233;rie\cones\27022019\HTS_S8_result_27022019_final.xlsx" TargetMode="External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tey\Documents\Manip\Projet%20Val&#233;rie\cones\27022019\HTS_S8_result_27022019_final.xlsx" TargetMode="External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Intensité de </a:t>
            </a:r>
            <a:r>
              <a:rPr lang="fr-FR" dirty="0" smtClean="0"/>
              <a:t>fluorescence </a:t>
            </a:r>
            <a:r>
              <a:rPr lang="fr-FR" dirty="0"/>
              <a:t>en fonction de la quantité de VEN ajoutée aux cellules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1187956303022"/>
          <c:y val="0.279610187591736"/>
          <c:w val="0.740673891072063"/>
          <c:h val="0.49123482857324"/>
        </c:manualLayout>
      </c:layout>
      <c:scatterChart>
        <c:scatterStyle val="smoothMarker"/>
        <c:varyColors val="0"/>
        <c:ser>
          <c:idx val="4"/>
          <c:order val="0"/>
          <c:tx>
            <c:v>VEN_EMEM</c:v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Calcéine!$T$19:$X$19</c:f>
              <c:numCache>
                <c:formatCode>General</c:formatCode>
                <c:ptCount val="5"/>
                <c:pt idx="0">
                  <c:v>0.0</c:v>
                </c:pt>
                <c:pt idx="1">
                  <c:v>2.0</c:v>
                </c:pt>
                <c:pt idx="2">
                  <c:v>5.0</c:v>
                </c:pt>
                <c:pt idx="3">
                  <c:v>10.0</c:v>
                </c:pt>
                <c:pt idx="4">
                  <c:v>15.0</c:v>
                </c:pt>
              </c:numCache>
            </c:numRef>
          </c:xVal>
          <c:yVal>
            <c:numRef>
              <c:f>Calcéine!$T$20:$X$20</c:f>
              <c:numCache>
                <c:formatCode>0</c:formatCode>
                <c:ptCount val="5"/>
                <c:pt idx="0">
                  <c:v>2166.833333333335</c:v>
                </c:pt>
                <c:pt idx="1">
                  <c:v>2180.5</c:v>
                </c:pt>
                <c:pt idx="2">
                  <c:v>2175.5</c:v>
                </c:pt>
                <c:pt idx="3">
                  <c:v>1698.666666666667</c:v>
                </c:pt>
                <c:pt idx="4">
                  <c:v>1786.166666666667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28A-4796-AF0C-8A0AC850E269}"/>
            </c:ext>
          </c:extLst>
        </c:ser>
        <c:ser>
          <c:idx val="5"/>
          <c:order val="1"/>
          <c:tx>
            <c:v>VEN_ZEN_EMEM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Calcéine!$T$25:$X$25</c:f>
              <c:numCache>
                <c:formatCode>General</c:formatCode>
                <c:ptCount val="5"/>
                <c:pt idx="0">
                  <c:v>0.0</c:v>
                </c:pt>
                <c:pt idx="1">
                  <c:v>2.0</c:v>
                </c:pt>
                <c:pt idx="2">
                  <c:v>5.0</c:v>
                </c:pt>
                <c:pt idx="3">
                  <c:v>10.0</c:v>
                </c:pt>
                <c:pt idx="4">
                  <c:v>15.0</c:v>
                </c:pt>
              </c:numCache>
            </c:numRef>
          </c:xVal>
          <c:yVal>
            <c:numRef>
              <c:f>Calcéine!$T$26:$X$26</c:f>
              <c:numCache>
                <c:formatCode>0</c:formatCode>
                <c:ptCount val="5"/>
                <c:pt idx="0">
                  <c:v>1952.333333333333</c:v>
                </c:pt>
                <c:pt idx="1">
                  <c:v>2078.166666666665</c:v>
                </c:pt>
                <c:pt idx="2">
                  <c:v>2152.0</c:v>
                </c:pt>
                <c:pt idx="3">
                  <c:v>1936.166666666667</c:v>
                </c:pt>
                <c:pt idx="4">
                  <c:v>1909.333333333333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28A-4796-AF0C-8A0AC850E2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416392"/>
        <c:axId val="2128880568"/>
      </c:scatterChart>
      <c:valAx>
        <c:axId val="2129416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µM de VEN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28880568"/>
        <c:crosses val="autoZero"/>
        <c:crossBetween val="midCat"/>
      </c:valAx>
      <c:valAx>
        <c:axId val="2128880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RLU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29416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Concentration en Glutathion </a:t>
            </a:r>
            <a:r>
              <a:rPr lang="en-US" baseline="0"/>
              <a:t>à J3 avec </a:t>
            </a:r>
            <a:r>
              <a:rPr lang="en-US"/>
              <a:t>6000 cellules ensemencées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6000cellules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J3_GSH!$B$19:$D$19</c:f>
                <c:numCache>
                  <c:formatCode>General</c:formatCode>
                  <c:ptCount val="3"/>
                  <c:pt idx="0">
                    <c:v>0.0363782276327689</c:v>
                  </c:pt>
                  <c:pt idx="1">
                    <c:v>0.0124031694826889</c:v>
                  </c:pt>
                  <c:pt idx="2">
                    <c:v>0.00629289260755637</c:v>
                  </c:pt>
                </c:numCache>
              </c:numRef>
            </c:plus>
            <c:minus>
              <c:numRef>
                <c:f>J3_GSH!$B$19:$D$19</c:f>
                <c:numCache>
                  <c:formatCode>General</c:formatCode>
                  <c:ptCount val="3"/>
                  <c:pt idx="0">
                    <c:v>0.0363782276327689</c:v>
                  </c:pt>
                  <c:pt idx="1">
                    <c:v>0.0124031694826889</c:v>
                  </c:pt>
                  <c:pt idx="2">
                    <c:v>0.00629289260755637</c:v>
                  </c:pt>
                </c:numCache>
              </c:numRef>
            </c:minus>
          </c:errBars>
          <c:cat>
            <c:strRef>
              <c:f>'[1]GSH-glo'!$F$14:$H$14</c:f>
              <c:strCache>
                <c:ptCount val="3"/>
                <c:pt idx="0">
                  <c:v>contrôle</c:v>
                </c:pt>
                <c:pt idx="1">
                  <c:v>VEN</c:v>
                </c:pt>
                <c:pt idx="2">
                  <c:v>Glutamate</c:v>
                </c:pt>
              </c:strCache>
            </c:strRef>
          </c:cat>
          <c:val>
            <c:numRef>
              <c:f>J3_GSH!$B$18:$D$18</c:f>
              <c:numCache>
                <c:formatCode>0.000</c:formatCode>
                <c:ptCount val="3"/>
                <c:pt idx="0">
                  <c:v>0.300766064839382</c:v>
                </c:pt>
                <c:pt idx="1">
                  <c:v>0.0990690805576467</c:v>
                </c:pt>
                <c:pt idx="2">
                  <c:v>0.0837611531389222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F41-4874-B7DE-A7EDA916FD53}"/>
            </c:ext>
          </c:extLst>
        </c:ser>
        <c:ser>
          <c:idx val="1"/>
          <c:order val="1"/>
          <c:tx>
            <c:v>6000cellules+ZEN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J3_GSH!$E$19:$G$19</c:f>
                <c:numCache>
                  <c:formatCode>General</c:formatCode>
                  <c:ptCount val="3"/>
                  <c:pt idx="0">
                    <c:v>0.0221889161309319</c:v>
                  </c:pt>
                  <c:pt idx="1">
                    <c:v>0.0100844698611696</c:v>
                  </c:pt>
                  <c:pt idx="2">
                    <c:v>0.00275822435667894</c:v>
                  </c:pt>
                </c:numCache>
              </c:numRef>
            </c:plus>
            <c:minus>
              <c:numRef>
                <c:f>J3_GSH!$E$19:$G$19</c:f>
                <c:numCache>
                  <c:formatCode>General</c:formatCode>
                  <c:ptCount val="3"/>
                  <c:pt idx="0">
                    <c:v>0.0221889161309319</c:v>
                  </c:pt>
                  <c:pt idx="1">
                    <c:v>0.0100844698611696</c:v>
                  </c:pt>
                  <c:pt idx="2">
                    <c:v>0.00275822435667894</c:v>
                  </c:pt>
                </c:numCache>
              </c:numRef>
            </c:minus>
          </c:errBars>
          <c:cat>
            <c:strRef>
              <c:f>'[1]GSH-glo'!$F$14:$H$14</c:f>
              <c:strCache>
                <c:ptCount val="3"/>
                <c:pt idx="0">
                  <c:v>contrôle</c:v>
                </c:pt>
                <c:pt idx="1">
                  <c:v>VEN</c:v>
                </c:pt>
                <c:pt idx="2">
                  <c:v>Glutamate</c:v>
                </c:pt>
              </c:strCache>
            </c:strRef>
          </c:cat>
          <c:val>
            <c:numRef>
              <c:f>J3_GSH!$E$18:$G$18</c:f>
              <c:numCache>
                <c:formatCode>0.000</c:formatCode>
                <c:ptCount val="3"/>
                <c:pt idx="0">
                  <c:v>0.26868523569169</c:v>
                </c:pt>
                <c:pt idx="1">
                  <c:v>0.126885595224873</c:v>
                </c:pt>
                <c:pt idx="2">
                  <c:v>0.0700596068171441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F41-4874-B7DE-A7EDA916F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6339912"/>
        <c:axId val="2066317448"/>
      </c:barChart>
      <c:catAx>
        <c:axId val="2066339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6317448"/>
        <c:crosses val="autoZero"/>
        <c:auto val="1"/>
        <c:lblAlgn val="ctr"/>
        <c:lblOffset val="100"/>
        <c:noMultiLvlLbl val="0"/>
      </c:catAx>
      <c:valAx>
        <c:axId val="2066317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µM Glutathion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6339912"/>
        <c:crosses val="autoZero"/>
        <c:crossBetween val="between"/>
      </c:valAx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Intensité de </a:t>
            </a:r>
            <a:r>
              <a:rPr lang="fr-FR" dirty="0" smtClean="0"/>
              <a:t>fluorescence </a:t>
            </a:r>
            <a:r>
              <a:rPr lang="fr-FR" dirty="0"/>
              <a:t>en fonction de la quantité de VEN ajoutée aux cellules</a:t>
            </a:r>
          </a:p>
        </c:rich>
      </c:tx>
      <c:layout>
        <c:manualLayout>
          <c:xMode val="edge"/>
          <c:yMode val="edge"/>
          <c:x val="0.124616589670102"/>
          <c:y val="0.02768166089965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188614901472"/>
          <c:y val="0.249965397923875"/>
          <c:w val="0.780691303856709"/>
          <c:h val="0.545175053810315"/>
        </c:manualLayout>
      </c:layout>
      <c:scatterChart>
        <c:scatterStyle val="smoothMarker"/>
        <c:varyColors val="0"/>
        <c:ser>
          <c:idx val="4"/>
          <c:order val="0"/>
          <c:tx>
            <c:v>VEN_EMEM</c:v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CellTiter_Fluor!$T$19:$X$19</c:f>
              <c:numCache>
                <c:formatCode>General</c:formatCode>
                <c:ptCount val="5"/>
                <c:pt idx="0">
                  <c:v>0.0</c:v>
                </c:pt>
                <c:pt idx="1">
                  <c:v>2.0</c:v>
                </c:pt>
                <c:pt idx="2">
                  <c:v>5.0</c:v>
                </c:pt>
                <c:pt idx="3">
                  <c:v>10.0</c:v>
                </c:pt>
                <c:pt idx="4">
                  <c:v>15.0</c:v>
                </c:pt>
              </c:numCache>
            </c:numRef>
          </c:xVal>
          <c:yVal>
            <c:numRef>
              <c:f>CellTiter_Fluor!$T$20:$X$20</c:f>
              <c:numCache>
                <c:formatCode>0</c:formatCode>
                <c:ptCount val="5"/>
                <c:pt idx="0">
                  <c:v>26233.0</c:v>
                </c:pt>
                <c:pt idx="1">
                  <c:v>22148.0</c:v>
                </c:pt>
                <c:pt idx="2">
                  <c:v>11660.33333333333</c:v>
                </c:pt>
                <c:pt idx="3">
                  <c:v>9254.33333333333</c:v>
                </c:pt>
                <c:pt idx="4">
                  <c:v>8022.66666666667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D3E-449B-971E-242ABE79735B}"/>
            </c:ext>
          </c:extLst>
        </c:ser>
        <c:ser>
          <c:idx val="5"/>
          <c:order val="1"/>
          <c:tx>
            <c:v>VEN_ZEN_EMEM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CellTiter_Fluor!$T$25:$X$25</c:f>
              <c:numCache>
                <c:formatCode>General</c:formatCode>
                <c:ptCount val="5"/>
                <c:pt idx="0">
                  <c:v>0.0</c:v>
                </c:pt>
                <c:pt idx="1">
                  <c:v>2.0</c:v>
                </c:pt>
                <c:pt idx="2">
                  <c:v>5.0</c:v>
                </c:pt>
                <c:pt idx="3">
                  <c:v>10.0</c:v>
                </c:pt>
                <c:pt idx="4">
                  <c:v>15.0</c:v>
                </c:pt>
              </c:numCache>
            </c:numRef>
          </c:xVal>
          <c:yVal>
            <c:numRef>
              <c:f>CellTiter_Fluor!$T$26:$X$26</c:f>
              <c:numCache>
                <c:formatCode>0</c:formatCode>
                <c:ptCount val="5"/>
                <c:pt idx="0">
                  <c:v>24219.66666666666</c:v>
                </c:pt>
                <c:pt idx="1">
                  <c:v>24434.33333333332</c:v>
                </c:pt>
                <c:pt idx="2">
                  <c:v>15217.66666666666</c:v>
                </c:pt>
                <c:pt idx="3">
                  <c:v>9692.0</c:v>
                </c:pt>
                <c:pt idx="4">
                  <c:v>8959.0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D3E-449B-971E-242ABE797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130568"/>
        <c:axId val="2124829080"/>
      </c:scatterChart>
      <c:valAx>
        <c:axId val="2129130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µM de VEN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24829080"/>
        <c:crosses val="autoZero"/>
        <c:crossBetween val="midCat"/>
      </c:valAx>
      <c:valAx>
        <c:axId val="2124829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RLU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29130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3608589575383"/>
          <c:y val="0.378730530655986"/>
          <c:w val="0.218197570001754"/>
          <c:h val="0.2558245588864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>
                <a:solidFill>
                  <a:sysClr val="windowText" lastClr="000000"/>
                </a:solidFill>
              </a:rPr>
              <a:t>Concentration</a:t>
            </a:r>
            <a:r>
              <a:rPr lang="fr-FR" baseline="0" dirty="0" smtClean="0">
                <a:solidFill>
                  <a:sysClr val="windowText" lastClr="000000"/>
                </a:solidFill>
              </a:rPr>
              <a:t> en </a:t>
            </a:r>
            <a:r>
              <a:rPr lang="fr-FR" dirty="0" smtClean="0">
                <a:solidFill>
                  <a:sysClr val="windowText" lastClr="000000"/>
                </a:solidFill>
              </a:rPr>
              <a:t>glutathion </a:t>
            </a:r>
            <a:r>
              <a:rPr lang="fr-FR" dirty="0">
                <a:solidFill>
                  <a:sysClr val="windowText" lastClr="000000"/>
                </a:solidFill>
              </a:rPr>
              <a:t>en fonction de la quantité de VEN ajoutée aux cellules en milieu EMEM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2004692830978"/>
          <c:y val="0.238219311632235"/>
          <c:w val="0.669139103155206"/>
          <c:h val="0.566547664219223"/>
        </c:manualLayout>
      </c:layout>
      <c:scatterChart>
        <c:scatterStyle val="smoothMarker"/>
        <c:varyColors val="0"/>
        <c:ser>
          <c:idx val="0"/>
          <c:order val="0"/>
          <c:tx>
            <c:v>VEN</c:v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tx2"/>
                </a:solidFill>
              </a:ln>
              <a:effectLst/>
            </c:spPr>
          </c:marker>
          <c:xVal>
            <c:numRef>
              <c:f>'GSH-Glo_EMEM'!$D$19:$H$19</c:f>
              <c:numCache>
                <c:formatCode>General</c:formatCode>
                <c:ptCount val="5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5.0</c:v>
                </c:pt>
              </c:numCache>
            </c:numRef>
          </c:xVal>
          <c:yVal>
            <c:numRef>
              <c:f>'GSH-Glo_EMEM'!$D$23:$H$23</c:f>
              <c:numCache>
                <c:formatCode>General</c:formatCode>
                <c:ptCount val="5"/>
                <c:pt idx="0">
                  <c:v>0.0798359782965757</c:v>
                </c:pt>
                <c:pt idx="1">
                  <c:v>0.0427079439516997</c:v>
                </c:pt>
                <c:pt idx="2">
                  <c:v>0.032782818500017</c:v>
                </c:pt>
                <c:pt idx="3">
                  <c:v>0.0158357970571244</c:v>
                </c:pt>
                <c:pt idx="4">
                  <c:v>0.00889574200564108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0D0-475D-BBF2-5853C6914F8A}"/>
            </c:ext>
          </c:extLst>
        </c:ser>
        <c:ser>
          <c:idx val="2"/>
          <c:order val="1"/>
          <c:tx>
            <c:v>VEN_Ferrostatine</c:v>
          </c:tx>
          <c:spPr>
            <a:ln w="1905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xVal>
            <c:numRef>
              <c:f>'GSH-Glo_EMEM'!$D$26:$H$26</c:f>
              <c:numCache>
                <c:formatCode>General</c:formatCode>
                <c:ptCount val="5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5.0</c:v>
                </c:pt>
              </c:numCache>
            </c:numRef>
          </c:xVal>
          <c:yVal>
            <c:numRef>
              <c:f>'GSH-Glo_EMEM'!$D$30:$H$30</c:f>
              <c:numCache>
                <c:formatCode>General</c:formatCode>
                <c:ptCount val="5"/>
                <c:pt idx="0">
                  <c:v>0.0897458116695552</c:v>
                </c:pt>
                <c:pt idx="1">
                  <c:v>0.077607299418901</c:v>
                </c:pt>
                <c:pt idx="2">
                  <c:v>0.051949740034662</c:v>
                </c:pt>
                <c:pt idx="3">
                  <c:v>0.0243585822543922</c:v>
                </c:pt>
                <c:pt idx="4">
                  <c:v>0.0108862609168451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40D0-475D-BBF2-5853C6914F8A}"/>
            </c:ext>
          </c:extLst>
        </c:ser>
        <c:ser>
          <c:idx val="1"/>
          <c:order val="2"/>
          <c:tx>
            <c:v>VEN_ZEN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'GSH-Glo_EMEM'!$D$33:$H$33</c:f>
              <c:numCache>
                <c:formatCode>General</c:formatCode>
                <c:ptCount val="5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5.0</c:v>
                </c:pt>
              </c:numCache>
            </c:numRef>
          </c:xVal>
          <c:yVal>
            <c:numRef>
              <c:f>'GSH-Glo_EMEM'!$D$37:$H$37</c:f>
              <c:numCache>
                <c:formatCode>General</c:formatCode>
                <c:ptCount val="5"/>
                <c:pt idx="0">
                  <c:v>0.0895775988038196</c:v>
                </c:pt>
                <c:pt idx="1">
                  <c:v>0.087666655339201</c:v>
                </c:pt>
                <c:pt idx="2">
                  <c:v>0.0635493481043486</c:v>
                </c:pt>
                <c:pt idx="3">
                  <c:v>0.0304958031739559</c:v>
                </c:pt>
                <c:pt idx="4">
                  <c:v>0.0121124590795301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40D0-475D-BBF2-5853C6914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1956040"/>
        <c:axId val="2071945160"/>
      </c:scatterChart>
      <c:valAx>
        <c:axId val="2071956040"/>
        <c:scaling>
          <c:orientation val="minMax"/>
          <c:max val="5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µM de VEN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1945160"/>
        <c:crosses val="autoZero"/>
        <c:crossBetween val="midCat"/>
      </c:valAx>
      <c:valAx>
        <c:axId val="207194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µM de Glutation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1956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9329255104981"/>
          <c:y val="0.37123882101718"/>
          <c:w val="0.256665732025177"/>
          <c:h val="0.2225902004392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>
                <a:solidFill>
                  <a:sysClr val="windowText" lastClr="000000"/>
                </a:solidFill>
              </a:rPr>
              <a:t>Concentration glutathion </a:t>
            </a:r>
            <a:r>
              <a:rPr lang="fr-FR" dirty="0">
                <a:solidFill>
                  <a:sysClr val="windowText" lastClr="000000"/>
                </a:solidFill>
              </a:rPr>
              <a:t>en fonction de la quantité de VEN ajoutée aux cellules en milieu EMEM+ Glu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1845325368054"/>
          <c:y val="0.235693351948954"/>
          <c:w val="0.733810433816732"/>
          <c:h val="0.571143778267679"/>
        </c:manualLayout>
      </c:layout>
      <c:scatterChart>
        <c:scatterStyle val="smoothMarker"/>
        <c:varyColors val="0"/>
        <c:ser>
          <c:idx val="2"/>
          <c:order val="0"/>
          <c:tx>
            <c:v>VEN</c:v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xVal>
            <c:numRef>
              <c:f>'GSH-Glo_EMEM'!$L$26:$P$26</c:f>
              <c:numCache>
                <c:formatCode>General</c:formatCode>
                <c:ptCount val="5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5.0</c:v>
                </c:pt>
              </c:numCache>
            </c:numRef>
          </c:xVal>
          <c:yVal>
            <c:numRef>
              <c:f>'GSH-Glo_EMEM'!$L$23:$P$23</c:f>
              <c:numCache>
                <c:formatCode>General</c:formatCode>
                <c:ptCount val="5"/>
                <c:pt idx="0">
                  <c:v>0.0863645631562851</c:v>
                </c:pt>
                <c:pt idx="1">
                  <c:v>0.0578040574982159</c:v>
                </c:pt>
                <c:pt idx="2">
                  <c:v>0.0323478438169028</c:v>
                </c:pt>
                <c:pt idx="3">
                  <c:v>0.0103221531246814</c:v>
                </c:pt>
                <c:pt idx="4">
                  <c:v>0.0101879226560642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F1E-4404-9454-75A63EBBD187}"/>
            </c:ext>
          </c:extLst>
        </c:ser>
        <c:ser>
          <c:idx val="0"/>
          <c:order val="1"/>
          <c:tx>
            <c:v>VEN_Ferrostatine</c:v>
          </c:tx>
          <c:spPr>
            <a:ln w="1905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xVal>
            <c:numRef>
              <c:f>'GSH-Glo_EMEM'!$L$26:$P$26</c:f>
              <c:numCache>
                <c:formatCode>General</c:formatCode>
                <c:ptCount val="5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5.0</c:v>
                </c:pt>
              </c:numCache>
            </c:numRef>
          </c:xVal>
          <c:yVal>
            <c:numRef>
              <c:f>'GSH-Glo_EMEM'!$L$30:$P$30</c:f>
              <c:numCache>
                <c:formatCode>General</c:formatCode>
                <c:ptCount val="5"/>
                <c:pt idx="0">
                  <c:v>0.105083766608897</c:v>
                </c:pt>
                <c:pt idx="1">
                  <c:v>0.0767220579739695</c:v>
                </c:pt>
                <c:pt idx="2">
                  <c:v>0.0523838651578482</c:v>
                </c:pt>
                <c:pt idx="3">
                  <c:v>0.0176991651657775</c:v>
                </c:pt>
                <c:pt idx="4">
                  <c:v>0.0109887744814853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4F1E-4404-9454-75A63EBBD187}"/>
            </c:ext>
          </c:extLst>
        </c:ser>
        <c:ser>
          <c:idx val="3"/>
          <c:order val="2"/>
          <c:tx>
            <c:v>VEN_ZEN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'GSH-Glo_EMEM'!$L$33:$P$33</c:f>
              <c:numCache>
                <c:formatCode>General</c:formatCode>
                <c:ptCount val="5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5.0</c:v>
                </c:pt>
              </c:numCache>
            </c:numRef>
          </c:xVal>
          <c:yVal>
            <c:numRef>
              <c:f>'GSH-Glo_EMEM'!$L$37:$P$37</c:f>
              <c:numCache>
                <c:formatCode>General</c:formatCode>
                <c:ptCount val="5"/>
                <c:pt idx="0">
                  <c:v>0.11699799503857</c:v>
                </c:pt>
                <c:pt idx="1">
                  <c:v>0.0974116740861567</c:v>
                </c:pt>
                <c:pt idx="2">
                  <c:v>0.0725422231284195</c:v>
                </c:pt>
                <c:pt idx="3">
                  <c:v>0.027256147982012</c:v>
                </c:pt>
                <c:pt idx="4">
                  <c:v>0.0118485291285781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4F1E-4404-9454-75A63EBBD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1843592"/>
        <c:axId val="2071826664"/>
      </c:scatterChart>
      <c:valAx>
        <c:axId val="2071843592"/>
        <c:scaling>
          <c:orientation val="minMax"/>
          <c:max val="5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µM de VEN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1826664"/>
        <c:crosses val="autoZero"/>
        <c:crossBetween val="midCat"/>
      </c:valAx>
      <c:valAx>
        <c:axId val="2071826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µM de Glutathion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1843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Intensité de luminescence</a:t>
            </a:r>
            <a:r>
              <a:rPr lang="fr-FR" baseline="0"/>
              <a:t> </a:t>
            </a:r>
            <a:r>
              <a:rPr lang="fr-FR"/>
              <a:t>à J2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6000cellules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CTG!$F$13:$H$13</c:f>
                <c:numCache>
                  <c:formatCode>General</c:formatCode>
                  <c:ptCount val="3"/>
                  <c:pt idx="0">
                    <c:v>4822.323413044795</c:v>
                  </c:pt>
                  <c:pt idx="1">
                    <c:v>4216.670554675415</c:v>
                  </c:pt>
                  <c:pt idx="2">
                    <c:v>3209.999548286573</c:v>
                  </c:pt>
                </c:numCache>
              </c:numRef>
            </c:plus>
            <c:minus>
              <c:numRef>
                <c:f>CTG!$F$13:$H$13</c:f>
                <c:numCache>
                  <c:formatCode>General</c:formatCode>
                  <c:ptCount val="3"/>
                  <c:pt idx="0">
                    <c:v>4822.323413044795</c:v>
                  </c:pt>
                  <c:pt idx="1">
                    <c:v>4216.670554675415</c:v>
                  </c:pt>
                  <c:pt idx="2">
                    <c:v>3209.999548286573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CTG!$I$11:$K$11</c:f>
              <c:strCache>
                <c:ptCount val="3"/>
                <c:pt idx="0">
                  <c:v>Contrôle</c:v>
                </c:pt>
                <c:pt idx="1">
                  <c:v>VEN</c:v>
                </c:pt>
                <c:pt idx="2">
                  <c:v>Glutamate</c:v>
                </c:pt>
              </c:strCache>
            </c:strRef>
          </c:cat>
          <c:val>
            <c:numRef>
              <c:f>CTG!$F$12:$H$12</c:f>
              <c:numCache>
                <c:formatCode>0.00</c:formatCode>
                <c:ptCount val="3"/>
                <c:pt idx="0">
                  <c:v>67997.5</c:v>
                </c:pt>
                <c:pt idx="1">
                  <c:v>48711.16666666665</c:v>
                </c:pt>
                <c:pt idx="2">
                  <c:v>29217.5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46B-41EE-A75F-08E0BD69A2F0}"/>
            </c:ext>
          </c:extLst>
        </c:ser>
        <c:ser>
          <c:idx val="1"/>
          <c:order val="1"/>
          <c:tx>
            <c:v>6000cellules+ZEN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CTG!$I$13:$K$13</c:f>
                <c:numCache>
                  <c:formatCode>General</c:formatCode>
                  <c:ptCount val="3"/>
                  <c:pt idx="0">
                    <c:v>1883.853789443332</c:v>
                  </c:pt>
                  <c:pt idx="1">
                    <c:v>5876.802693642181</c:v>
                  </c:pt>
                  <c:pt idx="2">
                    <c:v>3693.106641659113</c:v>
                  </c:pt>
                </c:numCache>
              </c:numRef>
            </c:plus>
            <c:minus>
              <c:numRef>
                <c:f>CTG!$I$13:$K$13</c:f>
                <c:numCache>
                  <c:formatCode>General</c:formatCode>
                  <c:ptCount val="3"/>
                  <c:pt idx="0">
                    <c:v>1883.853789443332</c:v>
                  </c:pt>
                  <c:pt idx="1">
                    <c:v>5876.802693642181</c:v>
                  </c:pt>
                  <c:pt idx="2">
                    <c:v>3693.106641659113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CTG!$I$11:$K$11</c:f>
              <c:strCache>
                <c:ptCount val="3"/>
                <c:pt idx="0">
                  <c:v>Contrôle</c:v>
                </c:pt>
                <c:pt idx="1">
                  <c:v>VEN</c:v>
                </c:pt>
                <c:pt idx="2">
                  <c:v>Glutamate</c:v>
                </c:pt>
              </c:strCache>
            </c:strRef>
          </c:cat>
          <c:val>
            <c:numRef>
              <c:f>CTG!$I$12:$K$12</c:f>
              <c:numCache>
                <c:formatCode>0.00</c:formatCode>
                <c:ptCount val="3"/>
                <c:pt idx="0">
                  <c:v>71989.5</c:v>
                </c:pt>
                <c:pt idx="1">
                  <c:v>70964.5</c:v>
                </c:pt>
                <c:pt idx="2">
                  <c:v>50779.33333333334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46B-41EE-A75F-08E0BD69A2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6706920"/>
        <c:axId val="2066710504"/>
      </c:barChart>
      <c:catAx>
        <c:axId val="2066706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6710504"/>
        <c:crosses val="autoZero"/>
        <c:auto val="1"/>
        <c:lblAlgn val="ctr"/>
        <c:lblOffset val="100"/>
        <c:noMultiLvlLbl val="0"/>
      </c:catAx>
      <c:valAx>
        <c:axId val="2066710504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RLU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6706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Nombre de cellules à J2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6000cellules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calcéine!$C$11:$H$11</c:f>
                <c:numCache>
                  <c:formatCode>General</c:formatCode>
                  <c:ptCount val="6"/>
                  <c:pt idx="0">
                    <c:v>271.1535850153317</c:v>
                  </c:pt>
                  <c:pt idx="1">
                    <c:v>306.387173360766</c:v>
                  </c:pt>
                  <c:pt idx="2">
                    <c:v>295.2922281401932</c:v>
                  </c:pt>
                  <c:pt idx="3">
                    <c:v>367.3703853061648</c:v>
                  </c:pt>
                  <c:pt idx="4">
                    <c:v>203.5852810658636</c:v>
                  </c:pt>
                  <c:pt idx="5">
                    <c:v>432.1396379258291</c:v>
                  </c:pt>
                </c:numCache>
              </c:numRef>
            </c:plus>
            <c:minus>
              <c:numRef>
                <c:f>calcéine!$C$11:$H$11</c:f>
                <c:numCache>
                  <c:formatCode>General</c:formatCode>
                  <c:ptCount val="6"/>
                  <c:pt idx="0">
                    <c:v>271.1535850153317</c:v>
                  </c:pt>
                  <c:pt idx="1">
                    <c:v>306.387173360766</c:v>
                  </c:pt>
                  <c:pt idx="2">
                    <c:v>295.2922281401932</c:v>
                  </c:pt>
                  <c:pt idx="3">
                    <c:v>367.3703853061648</c:v>
                  </c:pt>
                  <c:pt idx="4">
                    <c:v>203.5852810658636</c:v>
                  </c:pt>
                  <c:pt idx="5">
                    <c:v>432.1396379258291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calcéine!$C$9:$E$9</c:f>
              <c:strCache>
                <c:ptCount val="3"/>
                <c:pt idx="0">
                  <c:v>Contrôle</c:v>
                </c:pt>
                <c:pt idx="1">
                  <c:v>VEN</c:v>
                </c:pt>
                <c:pt idx="2">
                  <c:v>Glutamate</c:v>
                </c:pt>
              </c:strCache>
            </c:strRef>
          </c:cat>
          <c:val>
            <c:numRef>
              <c:f>calcéine!$C$10:$E$10</c:f>
              <c:numCache>
                <c:formatCode>0.00</c:formatCode>
                <c:ptCount val="3"/>
                <c:pt idx="0">
                  <c:v>3104.666666666665</c:v>
                </c:pt>
                <c:pt idx="1">
                  <c:v>2471.5</c:v>
                </c:pt>
                <c:pt idx="2">
                  <c:v>2093.5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0C2-43A8-A3E0-FA31B1AC98D0}"/>
            </c:ext>
          </c:extLst>
        </c:ser>
        <c:ser>
          <c:idx val="1"/>
          <c:order val="1"/>
          <c:tx>
            <c:v>6000cellules+ZEN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calcéine!$F$11:$H$11</c:f>
                <c:numCache>
                  <c:formatCode>General</c:formatCode>
                  <c:ptCount val="3"/>
                  <c:pt idx="0">
                    <c:v>367.3703853061648</c:v>
                  </c:pt>
                  <c:pt idx="1">
                    <c:v>203.5852810658636</c:v>
                  </c:pt>
                  <c:pt idx="2">
                    <c:v>432.1396379258291</c:v>
                  </c:pt>
                </c:numCache>
              </c:numRef>
            </c:plus>
            <c:minus>
              <c:numRef>
                <c:f>calcéine!$F$11:$H$11</c:f>
                <c:numCache>
                  <c:formatCode>General</c:formatCode>
                  <c:ptCount val="3"/>
                  <c:pt idx="0">
                    <c:v>367.3703853061648</c:v>
                  </c:pt>
                  <c:pt idx="1">
                    <c:v>203.5852810658636</c:v>
                  </c:pt>
                  <c:pt idx="2">
                    <c:v>432.1396379258291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calcéine!$C$9:$E$9</c:f>
              <c:strCache>
                <c:ptCount val="3"/>
                <c:pt idx="0">
                  <c:v>Contrôle</c:v>
                </c:pt>
                <c:pt idx="1">
                  <c:v>VEN</c:v>
                </c:pt>
                <c:pt idx="2">
                  <c:v>Glutamate</c:v>
                </c:pt>
              </c:strCache>
            </c:strRef>
          </c:cat>
          <c:val>
            <c:numRef>
              <c:f>calcéine!$F$10:$H$10</c:f>
              <c:numCache>
                <c:formatCode>0.00</c:formatCode>
                <c:ptCount val="3"/>
                <c:pt idx="0">
                  <c:v>3342.5</c:v>
                </c:pt>
                <c:pt idx="1">
                  <c:v>2989.166666666665</c:v>
                </c:pt>
                <c:pt idx="2">
                  <c:v>3052.0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0C2-43A8-A3E0-FA31B1AC9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6615192"/>
        <c:axId val="2066618776"/>
      </c:barChart>
      <c:catAx>
        <c:axId val="2066615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6618776"/>
        <c:crosses val="autoZero"/>
        <c:auto val="1"/>
        <c:lblAlgn val="ctr"/>
        <c:lblOffset val="100"/>
        <c:noMultiLvlLbl val="0"/>
      </c:catAx>
      <c:valAx>
        <c:axId val="2066618776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cellules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6615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Concentration en Glutathion </a:t>
            </a:r>
            <a:r>
              <a:rPr lang="en-US" baseline="0"/>
              <a:t>à J2 avec </a:t>
            </a:r>
            <a:r>
              <a:rPr lang="en-US"/>
              <a:t>6000 cellules ensemencées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6000cellules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J2_GSH!$B$19:$D$19</c:f>
                <c:numCache>
                  <c:formatCode>General</c:formatCode>
                  <c:ptCount val="3"/>
                  <c:pt idx="0">
                    <c:v>0.041417868589902</c:v>
                  </c:pt>
                  <c:pt idx="1">
                    <c:v>0.0155625380988782</c:v>
                  </c:pt>
                  <c:pt idx="2">
                    <c:v>0.00997907330869577</c:v>
                  </c:pt>
                </c:numCache>
              </c:numRef>
            </c:plus>
            <c:minus>
              <c:numRef>
                <c:f>J2_GSH!$B$19:$D$19</c:f>
                <c:numCache>
                  <c:formatCode>General</c:formatCode>
                  <c:ptCount val="3"/>
                  <c:pt idx="0">
                    <c:v>0.041417868589902</c:v>
                  </c:pt>
                  <c:pt idx="1">
                    <c:v>0.0155625380988782</c:v>
                  </c:pt>
                  <c:pt idx="2">
                    <c:v>0.00997907330869577</c:v>
                  </c:pt>
                </c:numCache>
              </c:numRef>
            </c:minus>
          </c:errBars>
          <c:cat>
            <c:strRef>
              <c:f>'[1]GSH-glo'!$F$14:$H$14</c:f>
              <c:strCache>
                <c:ptCount val="3"/>
                <c:pt idx="0">
                  <c:v>contrôle</c:v>
                </c:pt>
                <c:pt idx="1">
                  <c:v>VEN</c:v>
                </c:pt>
                <c:pt idx="2">
                  <c:v>Glutamate</c:v>
                </c:pt>
              </c:strCache>
            </c:strRef>
          </c:cat>
          <c:val>
            <c:numRef>
              <c:f>J2_GSH!$B$18:$D$18</c:f>
              <c:numCache>
                <c:formatCode>0.000</c:formatCode>
                <c:ptCount val="3"/>
                <c:pt idx="0">
                  <c:v>0.357257689699574</c:v>
                </c:pt>
                <c:pt idx="1">
                  <c:v>0.203677036427499</c:v>
                </c:pt>
                <c:pt idx="2">
                  <c:v>0.181438432878466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E7-44F1-921C-9224D13F8BA1}"/>
            </c:ext>
          </c:extLst>
        </c:ser>
        <c:ser>
          <c:idx val="1"/>
          <c:order val="1"/>
          <c:tx>
            <c:v>6000cellules+ZEN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J2_GSH!$E$19:$G$19</c:f>
                <c:numCache>
                  <c:formatCode>General</c:formatCode>
                  <c:ptCount val="3"/>
                  <c:pt idx="0">
                    <c:v>0.0297074206331797</c:v>
                  </c:pt>
                  <c:pt idx="1">
                    <c:v>0.0143808016320273</c:v>
                  </c:pt>
                  <c:pt idx="2">
                    <c:v>0.0140102566111272</c:v>
                  </c:pt>
                </c:numCache>
              </c:numRef>
            </c:plus>
            <c:minus>
              <c:numRef>
                <c:f>J2_GSH!$E$19:$G$19</c:f>
                <c:numCache>
                  <c:formatCode>General</c:formatCode>
                  <c:ptCount val="3"/>
                  <c:pt idx="0">
                    <c:v>0.0297074206331797</c:v>
                  </c:pt>
                  <c:pt idx="1">
                    <c:v>0.0143808016320273</c:v>
                  </c:pt>
                  <c:pt idx="2">
                    <c:v>0.0140102566111272</c:v>
                  </c:pt>
                </c:numCache>
              </c:numRef>
            </c:minus>
          </c:errBars>
          <c:cat>
            <c:strRef>
              <c:f>'[1]GSH-glo'!$F$14:$H$14</c:f>
              <c:strCache>
                <c:ptCount val="3"/>
                <c:pt idx="0">
                  <c:v>contrôle</c:v>
                </c:pt>
                <c:pt idx="1">
                  <c:v>VEN</c:v>
                </c:pt>
                <c:pt idx="2">
                  <c:v>Glutamate</c:v>
                </c:pt>
              </c:strCache>
            </c:strRef>
          </c:cat>
          <c:val>
            <c:numRef>
              <c:f>J2_GSH!$E$18:$G$18</c:f>
              <c:numCache>
                <c:formatCode>0.000</c:formatCode>
                <c:ptCount val="3"/>
                <c:pt idx="0">
                  <c:v>0.338643930908897</c:v>
                </c:pt>
                <c:pt idx="1">
                  <c:v>0.239754051521178</c:v>
                </c:pt>
                <c:pt idx="2">
                  <c:v>0.181790821885453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DE7-44F1-921C-9224D13F8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6583592"/>
        <c:axId val="2066587176"/>
      </c:barChart>
      <c:catAx>
        <c:axId val="2066583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6587176"/>
        <c:crosses val="autoZero"/>
        <c:auto val="1"/>
        <c:lblAlgn val="ctr"/>
        <c:lblOffset val="100"/>
        <c:noMultiLvlLbl val="0"/>
      </c:catAx>
      <c:valAx>
        <c:axId val="2066587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µM Glutathion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6583592"/>
        <c:crosses val="autoZero"/>
        <c:crossBetween val="between"/>
      </c:valAx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Intensité de luminescence</a:t>
            </a:r>
            <a:r>
              <a:rPr lang="fr-FR" baseline="0"/>
              <a:t> </a:t>
            </a:r>
            <a:r>
              <a:rPr lang="fr-FR"/>
              <a:t>à J3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6000cellules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CTG!$F$30:$H$30</c:f>
                <c:numCache>
                  <c:formatCode>General</c:formatCode>
                  <c:ptCount val="3"/>
                  <c:pt idx="0">
                    <c:v>3739.785595458648</c:v>
                  </c:pt>
                  <c:pt idx="1">
                    <c:v>3707.689828810745</c:v>
                  </c:pt>
                  <c:pt idx="2">
                    <c:v>1506.915475399998</c:v>
                  </c:pt>
                </c:numCache>
              </c:numRef>
            </c:plus>
            <c:minus>
              <c:numRef>
                <c:f>CTG!$F$30:$H$30</c:f>
                <c:numCache>
                  <c:formatCode>General</c:formatCode>
                  <c:ptCount val="3"/>
                  <c:pt idx="0">
                    <c:v>3739.785595458648</c:v>
                  </c:pt>
                  <c:pt idx="1">
                    <c:v>3707.689828810745</c:v>
                  </c:pt>
                  <c:pt idx="2">
                    <c:v>1506.915475399998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CTG!$F$28:$H$28</c:f>
              <c:strCache>
                <c:ptCount val="3"/>
                <c:pt idx="0">
                  <c:v>Contrôle</c:v>
                </c:pt>
                <c:pt idx="1">
                  <c:v>VEN</c:v>
                </c:pt>
                <c:pt idx="2">
                  <c:v>Glutamate</c:v>
                </c:pt>
              </c:strCache>
            </c:strRef>
          </c:cat>
          <c:val>
            <c:numRef>
              <c:f>CTG!$F$29:$H$29</c:f>
              <c:numCache>
                <c:formatCode>0.00</c:formatCode>
                <c:ptCount val="3"/>
                <c:pt idx="0">
                  <c:v>67516.4</c:v>
                </c:pt>
                <c:pt idx="1">
                  <c:v>45415.33333333334</c:v>
                </c:pt>
                <c:pt idx="2">
                  <c:v>14433.25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D1-4F32-84C8-6C1CD7CA26D9}"/>
            </c:ext>
          </c:extLst>
        </c:ser>
        <c:ser>
          <c:idx val="1"/>
          <c:order val="1"/>
          <c:tx>
            <c:v>6000cellules+ZEN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CTG!$I$30:$K$30</c:f>
                <c:numCache>
                  <c:formatCode>General</c:formatCode>
                  <c:ptCount val="3"/>
                  <c:pt idx="0">
                    <c:v>6134.61055541969</c:v>
                  </c:pt>
                  <c:pt idx="1">
                    <c:v>1489.031452544461</c:v>
                  </c:pt>
                  <c:pt idx="2">
                    <c:v>1859.485349946771</c:v>
                  </c:pt>
                </c:numCache>
              </c:numRef>
            </c:plus>
            <c:minus>
              <c:numRef>
                <c:f>CTG!$I$30:$K$30</c:f>
                <c:numCache>
                  <c:formatCode>General</c:formatCode>
                  <c:ptCount val="3"/>
                  <c:pt idx="0">
                    <c:v>6134.61055541969</c:v>
                  </c:pt>
                  <c:pt idx="1">
                    <c:v>1489.031452544461</c:v>
                  </c:pt>
                  <c:pt idx="2">
                    <c:v>1859.485349946771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CTG!$F$28:$H$28</c:f>
              <c:strCache>
                <c:ptCount val="3"/>
                <c:pt idx="0">
                  <c:v>Contrôle</c:v>
                </c:pt>
                <c:pt idx="1">
                  <c:v>VEN</c:v>
                </c:pt>
                <c:pt idx="2">
                  <c:v>Glutamate</c:v>
                </c:pt>
              </c:strCache>
            </c:strRef>
          </c:cat>
          <c:val>
            <c:numRef>
              <c:f>CTG!$I$29:$K$29</c:f>
              <c:numCache>
                <c:formatCode>0.00</c:formatCode>
                <c:ptCount val="3"/>
                <c:pt idx="0">
                  <c:v>74465.33333333333</c:v>
                </c:pt>
                <c:pt idx="1">
                  <c:v>74368.33333333333</c:v>
                </c:pt>
                <c:pt idx="2">
                  <c:v>36442.83333333334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D1-4F32-84C8-6C1CD7CA2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6476872"/>
        <c:axId val="2066480520"/>
      </c:barChart>
      <c:catAx>
        <c:axId val="2066476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6480520"/>
        <c:crosses val="autoZero"/>
        <c:auto val="1"/>
        <c:lblAlgn val="ctr"/>
        <c:lblOffset val="100"/>
        <c:noMultiLvlLbl val="0"/>
      </c:catAx>
      <c:valAx>
        <c:axId val="2066480520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RLU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6476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Nombre de cellules à J3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6000cellules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calcéine!$C$24:$E$24</c:f>
                <c:numCache>
                  <c:formatCode>General</c:formatCode>
                  <c:ptCount val="3"/>
                  <c:pt idx="0">
                    <c:v>91.54816582906872</c:v>
                  </c:pt>
                  <c:pt idx="1">
                    <c:v>94.09658158863513</c:v>
                  </c:pt>
                  <c:pt idx="2">
                    <c:v>143.0711943986862</c:v>
                  </c:pt>
                </c:numCache>
              </c:numRef>
            </c:plus>
            <c:minus>
              <c:numRef>
                <c:f>calcéine!$C$24:$E$24</c:f>
                <c:numCache>
                  <c:formatCode>General</c:formatCode>
                  <c:ptCount val="3"/>
                  <c:pt idx="0">
                    <c:v>91.54816582906872</c:v>
                  </c:pt>
                  <c:pt idx="1">
                    <c:v>94.09658158863513</c:v>
                  </c:pt>
                  <c:pt idx="2">
                    <c:v>143.0711943986862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calcéine!$C$9:$E$9</c:f>
              <c:strCache>
                <c:ptCount val="3"/>
                <c:pt idx="0">
                  <c:v>Contrôle</c:v>
                </c:pt>
                <c:pt idx="1">
                  <c:v>VEN</c:v>
                </c:pt>
                <c:pt idx="2">
                  <c:v>Glutamate</c:v>
                </c:pt>
              </c:strCache>
            </c:strRef>
          </c:cat>
          <c:val>
            <c:numRef>
              <c:f>calcéine!$C$23:$E$23</c:f>
              <c:numCache>
                <c:formatCode>0.00</c:formatCode>
                <c:ptCount val="3"/>
                <c:pt idx="0">
                  <c:v>3657.333333333335</c:v>
                </c:pt>
                <c:pt idx="1">
                  <c:v>2491.833333333335</c:v>
                </c:pt>
                <c:pt idx="2">
                  <c:v>2040.833333333333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F3-410C-B1AE-A2967945D02A}"/>
            </c:ext>
          </c:extLst>
        </c:ser>
        <c:ser>
          <c:idx val="1"/>
          <c:order val="1"/>
          <c:tx>
            <c:v>6000cellules+ZEN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calcéine!$F$24:$H$24</c:f>
                <c:numCache>
                  <c:formatCode>General</c:formatCode>
                  <c:ptCount val="3"/>
                  <c:pt idx="0">
                    <c:v>271.3563462804337</c:v>
                  </c:pt>
                  <c:pt idx="1">
                    <c:v>109.0131490539864</c:v>
                  </c:pt>
                  <c:pt idx="2">
                    <c:v>310.8841692120502</c:v>
                  </c:pt>
                </c:numCache>
              </c:numRef>
            </c:plus>
            <c:minus>
              <c:numRef>
                <c:f>calcéine!$F$24:$H$24</c:f>
                <c:numCache>
                  <c:formatCode>General</c:formatCode>
                  <c:ptCount val="3"/>
                  <c:pt idx="0">
                    <c:v>271.3563462804337</c:v>
                  </c:pt>
                  <c:pt idx="1">
                    <c:v>109.0131490539864</c:v>
                  </c:pt>
                  <c:pt idx="2">
                    <c:v>310.8841692120502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calcéine!$C$9:$E$9</c:f>
              <c:strCache>
                <c:ptCount val="3"/>
                <c:pt idx="0">
                  <c:v>Contrôle</c:v>
                </c:pt>
                <c:pt idx="1">
                  <c:v>VEN</c:v>
                </c:pt>
                <c:pt idx="2">
                  <c:v>Glutamate</c:v>
                </c:pt>
              </c:strCache>
            </c:strRef>
          </c:cat>
          <c:val>
            <c:numRef>
              <c:f>calcéine!$F$23:$H$23</c:f>
              <c:numCache>
                <c:formatCode>0.00</c:formatCode>
                <c:ptCount val="3"/>
                <c:pt idx="0">
                  <c:v>3426.333333333335</c:v>
                </c:pt>
                <c:pt idx="1">
                  <c:v>3109.333333333335</c:v>
                </c:pt>
                <c:pt idx="2">
                  <c:v>3120.833333333335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5F3-410C-B1AE-A2967945D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6445688"/>
        <c:axId val="2066427256"/>
      </c:barChart>
      <c:catAx>
        <c:axId val="2066445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6427256"/>
        <c:crosses val="autoZero"/>
        <c:auto val="1"/>
        <c:lblAlgn val="ctr"/>
        <c:lblOffset val="100"/>
        <c:noMultiLvlLbl val="0"/>
      </c:catAx>
      <c:valAx>
        <c:axId val="2066427256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cellules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6445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AC454-5D02-F743-A2F9-1112ED3E8754}" type="doc">
      <dgm:prSet loTypeId="urn:microsoft.com/office/officeart/2005/8/layout/process2" loCatId="" qsTypeId="urn:microsoft.com/office/officeart/2005/8/quickstyle/simple5" qsCatId="simple" csTypeId="urn:microsoft.com/office/officeart/2005/8/colors/colorful4" csCatId="colorful" phldr="1"/>
      <dgm:spPr/>
    </dgm:pt>
    <dgm:pt modelId="{D995ADD6-24CF-964A-B673-B096346D0DE5}">
      <dgm:prSet phldrT="[Texte]"/>
      <dgm:spPr/>
      <dgm:t>
        <a:bodyPr/>
        <a:lstStyle/>
        <a:p>
          <a:r>
            <a:rPr lang="fr-FR" dirty="0" smtClean="0"/>
            <a:t>Criblage GSH-</a:t>
          </a:r>
          <a:r>
            <a:rPr lang="fr-FR" dirty="0" err="1" smtClean="0"/>
            <a:t>Glo</a:t>
          </a:r>
          <a:r>
            <a:rPr lang="fr-FR" dirty="0" smtClean="0"/>
            <a:t> sur HT1080</a:t>
          </a:r>
          <a:endParaRPr lang="fr-FR" dirty="0"/>
        </a:p>
      </dgm:t>
    </dgm:pt>
    <dgm:pt modelId="{43BE6AF0-7300-4B4D-90C0-1F24A1868BBB}" type="parTrans" cxnId="{7DE1CF7F-EC5C-214A-A3FF-0279DA347CBC}">
      <dgm:prSet/>
      <dgm:spPr/>
      <dgm:t>
        <a:bodyPr/>
        <a:lstStyle/>
        <a:p>
          <a:endParaRPr lang="fr-FR"/>
        </a:p>
      </dgm:t>
    </dgm:pt>
    <dgm:pt modelId="{E477C962-C227-694B-9F4F-3CBB19002449}" type="sibTrans" cxnId="{7DE1CF7F-EC5C-214A-A3FF-0279DA347CBC}">
      <dgm:prSet/>
      <dgm:spPr/>
      <dgm:t>
        <a:bodyPr/>
        <a:lstStyle/>
        <a:p>
          <a:endParaRPr lang="fr-FR"/>
        </a:p>
      </dgm:t>
    </dgm:pt>
    <dgm:pt modelId="{475E4CAC-1A8F-A442-996C-6D0973065B87}">
      <dgm:prSet phldrT="[Texte]"/>
      <dgm:spPr/>
      <dgm:t>
        <a:bodyPr/>
        <a:lstStyle/>
        <a:p>
          <a:r>
            <a:rPr lang="fr-FR" dirty="0" err="1" smtClean="0"/>
            <a:t>Re-test</a:t>
          </a:r>
          <a:r>
            <a:rPr lang="fr-FR" dirty="0" smtClean="0"/>
            <a:t> GSH-</a:t>
          </a:r>
          <a:r>
            <a:rPr lang="fr-FR" dirty="0" err="1" smtClean="0"/>
            <a:t>Glo</a:t>
          </a:r>
          <a:r>
            <a:rPr lang="fr-FR" dirty="0" smtClean="0"/>
            <a:t> + viabilité sur c</a:t>
          </a:r>
          <a:r>
            <a:rPr lang="fr-FR" dirty="0" smtClean="0"/>
            <a:t>ônes de porc</a:t>
          </a:r>
          <a:endParaRPr lang="fr-FR" dirty="0"/>
        </a:p>
      </dgm:t>
    </dgm:pt>
    <dgm:pt modelId="{D2E40B48-344E-5942-97BE-8B37809F1113}" type="parTrans" cxnId="{1DB75D08-FE42-EC40-BACB-B0C5D788F274}">
      <dgm:prSet/>
      <dgm:spPr/>
      <dgm:t>
        <a:bodyPr/>
        <a:lstStyle/>
        <a:p>
          <a:endParaRPr lang="fr-FR"/>
        </a:p>
      </dgm:t>
    </dgm:pt>
    <dgm:pt modelId="{546F4057-FD80-9F4F-A1C8-C67C692A3F9A}" type="sibTrans" cxnId="{1DB75D08-FE42-EC40-BACB-B0C5D788F274}">
      <dgm:prSet/>
      <dgm:spPr/>
      <dgm:t>
        <a:bodyPr/>
        <a:lstStyle/>
        <a:p>
          <a:endParaRPr lang="fr-FR"/>
        </a:p>
      </dgm:t>
    </dgm:pt>
    <dgm:pt modelId="{BD1C891D-FF5F-7040-A418-A9113BFBDE71}" type="pres">
      <dgm:prSet presAssocID="{911AC454-5D02-F743-A2F9-1112ED3E8754}" presName="linearFlow" presStyleCnt="0">
        <dgm:presLayoutVars>
          <dgm:resizeHandles val="exact"/>
        </dgm:presLayoutVars>
      </dgm:prSet>
      <dgm:spPr/>
    </dgm:pt>
    <dgm:pt modelId="{54CCE3B1-DE66-6F40-9435-83FF5E288E79}" type="pres">
      <dgm:prSet presAssocID="{D995ADD6-24CF-964A-B673-B096346D0DE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48B5C0-609C-D044-AF4E-323706235EAF}" type="pres">
      <dgm:prSet presAssocID="{E477C962-C227-694B-9F4F-3CBB19002449}" presName="sibTrans" presStyleLbl="sibTrans2D1" presStyleIdx="0" presStyleCnt="1"/>
      <dgm:spPr/>
    </dgm:pt>
    <dgm:pt modelId="{757DF6FD-4582-0D40-A046-999579B313AB}" type="pres">
      <dgm:prSet presAssocID="{E477C962-C227-694B-9F4F-3CBB19002449}" presName="connectorText" presStyleLbl="sibTrans2D1" presStyleIdx="0" presStyleCnt="1"/>
      <dgm:spPr/>
    </dgm:pt>
    <dgm:pt modelId="{69904BBA-932F-8E47-AE3B-0B242FF43858}" type="pres">
      <dgm:prSet presAssocID="{475E4CAC-1A8F-A442-996C-6D0973065B8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DE1CF7F-EC5C-214A-A3FF-0279DA347CBC}" srcId="{911AC454-5D02-F743-A2F9-1112ED3E8754}" destId="{D995ADD6-24CF-964A-B673-B096346D0DE5}" srcOrd="0" destOrd="0" parTransId="{43BE6AF0-7300-4B4D-90C0-1F24A1868BBB}" sibTransId="{E477C962-C227-694B-9F4F-3CBB19002449}"/>
    <dgm:cxn modelId="{1DB75D08-FE42-EC40-BACB-B0C5D788F274}" srcId="{911AC454-5D02-F743-A2F9-1112ED3E8754}" destId="{475E4CAC-1A8F-A442-996C-6D0973065B87}" srcOrd="1" destOrd="0" parTransId="{D2E40B48-344E-5942-97BE-8B37809F1113}" sibTransId="{546F4057-FD80-9F4F-A1C8-C67C692A3F9A}"/>
    <dgm:cxn modelId="{E76BEF83-24A0-D54B-AE33-F3688C9A46DA}" type="presOf" srcId="{D995ADD6-24CF-964A-B673-B096346D0DE5}" destId="{54CCE3B1-DE66-6F40-9435-83FF5E288E79}" srcOrd="0" destOrd="0" presId="urn:microsoft.com/office/officeart/2005/8/layout/process2"/>
    <dgm:cxn modelId="{9F8619F6-F6F8-D448-833F-DF12C0FDE01A}" type="presOf" srcId="{475E4CAC-1A8F-A442-996C-6D0973065B87}" destId="{69904BBA-932F-8E47-AE3B-0B242FF43858}" srcOrd="0" destOrd="0" presId="urn:microsoft.com/office/officeart/2005/8/layout/process2"/>
    <dgm:cxn modelId="{A5500731-51F8-774D-9A8E-E2942828C52F}" type="presOf" srcId="{E477C962-C227-694B-9F4F-3CBB19002449}" destId="{E848B5C0-609C-D044-AF4E-323706235EAF}" srcOrd="0" destOrd="0" presId="urn:microsoft.com/office/officeart/2005/8/layout/process2"/>
    <dgm:cxn modelId="{F06BECD9-5963-F740-8876-A076AED514A7}" type="presOf" srcId="{E477C962-C227-694B-9F4F-3CBB19002449}" destId="{757DF6FD-4582-0D40-A046-999579B313AB}" srcOrd="1" destOrd="0" presId="urn:microsoft.com/office/officeart/2005/8/layout/process2"/>
    <dgm:cxn modelId="{CAEAB1BE-AAA9-154B-B56B-E1841FA0478B}" type="presOf" srcId="{911AC454-5D02-F743-A2F9-1112ED3E8754}" destId="{BD1C891D-FF5F-7040-A418-A9113BFBDE71}" srcOrd="0" destOrd="0" presId="urn:microsoft.com/office/officeart/2005/8/layout/process2"/>
    <dgm:cxn modelId="{762E7964-B98C-6740-9269-1586968153B8}" type="presParOf" srcId="{BD1C891D-FF5F-7040-A418-A9113BFBDE71}" destId="{54CCE3B1-DE66-6F40-9435-83FF5E288E79}" srcOrd="0" destOrd="0" presId="urn:microsoft.com/office/officeart/2005/8/layout/process2"/>
    <dgm:cxn modelId="{04326D8C-C80C-5B4D-8843-8B7B85A4E02A}" type="presParOf" srcId="{BD1C891D-FF5F-7040-A418-A9113BFBDE71}" destId="{E848B5C0-609C-D044-AF4E-323706235EAF}" srcOrd="1" destOrd="0" presId="urn:microsoft.com/office/officeart/2005/8/layout/process2"/>
    <dgm:cxn modelId="{23C79F6A-BFA8-7F46-B953-119AFFE64382}" type="presParOf" srcId="{E848B5C0-609C-D044-AF4E-323706235EAF}" destId="{757DF6FD-4582-0D40-A046-999579B313AB}" srcOrd="0" destOrd="0" presId="urn:microsoft.com/office/officeart/2005/8/layout/process2"/>
    <dgm:cxn modelId="{292720B7-1857-EA45-9E13-CA57A743D64E}" type="presParOf" srcId="{BD1C891D-FF5F-7040-A418-A9113BFBDE71}" destId="{69904BBA-932F-8E47-AE3B-0B242FF43858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802FE-6515-ED40-B519-ED2AA69A1B00}" type="doc">
      <dgm:prSet loTypeId="urn:microsoft.com/office/officeart/2005/8/layout/process2" loCatId="" qsTypeId="urn:microsoft.com/office/officeart/2005/8/quickstyle/simple5" qsCatId="simple" csTypeId="urn:microsoft.com/office/officeart/2005/8/colors/colorful4" csCatId="colorful" phldr="1"/>
      <dgm:spPr/>
    </dgm:pt>
    <dgm:pt modelId="{2181D35C-582D-1343-A749-BCA6504215E0}">
      <dgm:prSet phldrT="[Texte]"/>
      <dgm:spPr/>
      <dgm:t>
        <a:bodyPr/>
        <a:lstStyle/>
        <a:p>
          <a:r>
            <a:rPr lang="fr-FR" dirty="0" smtClean="0"/>
            <a:t>Criblage GSH-</a:t>
          </a:r>
          <a:r>
            <a:rPr lang="fr-FR" dirty="0" err="1" smtClean="0"/>
            <a:t>glo</a:t>
          </a:r>
          <a:r>
            <a:rPr lang="fr-FR" dirty="0" smtClean="0"/>
            <a:t> sur c</a:t>
          </a:r>
          <a:r>
            <a:rPr lang="fr-FR" dirty="0" smtClean="0"/>
            <a:t>ônes de porc</a:t>
          </a:r>
          <a:endParaRPr lang="fr-FR" dirty="0"/>
        </a:p>
      </dgm:t>
    </dgm:pt>
    <dgm:pt modelId="{350173EB-D398-0C46-AB7E-2B2EB170491B}" type="parTrans" cxnId="{164FF1C4-7021-B14C-B39B-4B38BEFD1FD4}">
      <dgm:prSet/>
      <dgm:spPr/>
      <dgm:t>
        <a:bodyPr/>
        <a:lstStyle/>
        <a:p>
          <a:endParaRPr lang="fr-FR"/>
        </a:p>
      </dgm:t>
    </dgm:pt>
    <dgm:pt modelId="{F1402F6D-3030-6347-A2DC-5797D11C7F67}" type="sibTrans" cxnId="{164FF1C4-7021-B14C-B39B-4B38BEFD1FD4}">
      <dgm:prSet/>
      <dgm:spPr/>
      <dgm:t>
        <a:bodyPr/>
        <a:lstStyle/>
        <a:p>
          <a:endParaRPr lang="fr-FR"/>
        </a:p>
      </dgm:t>
    </dgm:pt>
    <dgm:pt modelId="{BEBDA1E6-0E22-874B-9CBE-64369334AB3E}">
      <dgm:prSet phldrT="[Texte]"/>
      <dgm:spPr/>
      <dgm:t>
        <a:bodyPr/>
        <a:lstStyle/>
        <a:p>
          <a:r>
            <a:rPr lang="fr-FR" dirty="0" smtClean="0"/>
            <a:t>Caractérisation</a:t>
          </a:r>
        </a:p>
        <a:p>
          <a:r>
            <a:rPr lang="fr-FR" dirty="0" smtClean="0"/>
            <a:t>hors criblage</a:t>
          </a:r>
          <a:endParaRPr lang="fr-FR" dirty="0"/>
        </a:p>
      </dgm:t>
    </dgm:pt>
    <dgm:pt modelId="{8458277A-AF22-7848-B8E2-A2D1A299D2CE}" type="sibTrans" cxnId="{F7723089-9E5E-594A-A9D5-40C59764AAA3}">
      <dgm:prSet/>
      <dgm:spPr/>
      <dgm:t>
        <a:bodyPr/>
        <a:lstStyle/>
        <a:p>
          <a:endParaRPr lang="fr-FR"/>
        </a:p>
      </dgm:t>
    </dgm:pt>
    <dgm:pt modelId="{DF7D20F7-296C-F942-8ED0-A4D718AF35CB}" type="parTrans" cxnId="{F7723089-9E5E-594A-A9D5-40C59764AAA3}">
      <dgm:prSet/>
      <dgm:spPr/>
      <dgm:t>
        <a:bodyPr/>
        <a:lstStyle/>
        <a:p>
          <a:endParaRPr lang="fr-FR"/>
        </a:p>
      </dgm:t>
    </dgm:pt>
    <dgm:pt modelId="{B175C18F-6354-4C4B-A6D3-281C3A96CF7C}" type="pres">
      <dgm:prSet presAssocID="{1EA802FE-6515-ED40-B519-ED2AA69A1B00}" presName="linearFlow" presStyleCnt="0">
        <dgm:presLayoutVars>
          <dgm:resizeHandles val="exact"/>
        </dgm:presLayoutVars>
      </dgm:prSet>
      <dgm:spPr/>
    </dgm:pt>
    <dgm:pt modelId="{AD4E82A9-7A60-3446-B582-074B273C5C3F}" type="pres">
      <dgm:prSet presAssocID="{2181D35C-582D-1343-A749-BCA6504215E0}" presName="node" presStyleLbl="node1" presStyleIdx="0" presStyleCnt="2" custLinFactNeighborX="-4703" custLinFactNeighborY="62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A5173F-DB3F-6249-9AD1-E5BD29790784}" type="pres">
      <dgm:prSet presAssocID="{F1402F6D-3030-6347-A2DC-5797D11C7F67}" presName="sibTrans" presStyleLbl="sibTrans2D1" presStyleIdx="0" presStyleCnt="1"/>
      <dgm:spPr/>
    </dgm:pt>
    <dgm:pt modelId="{FA498FF7-0509-DC45-ACDB-1093FE08242B}" type="pres">
      <dgm:prSet presAssocID="{F1402F6D-3030-6347-A2DC-5797D11C7F67}" presName="connectorText" presStyleLbl="sibTrans2D1" presStyleIdx="0" presStyleCnt="1"/>
      <dgm:spPr/>
    </dgm:pt>
    <dgm:pt modelId="{3F41889E-257B-7145-A329-0C6DDB8A1180}" type="pres">
      <dgm:prSet presAssocID="{BEBDA1E6-0E22-874B-9CBE-64369334AB3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CECA52B-17F2-7647-B440-65E9A54E7476}" type="presOf" srcId="{F1402F6D-3030-6347-A2DC-5797D11C7F67}" destId="{4AA5173F-DB3F-6249-9AD1-E5BD29790784}" srcOrd="0" destOrd="0" presId="urn:microsoft.com/office/officeart/2005/8/layout/process2"/>
    <dgm:cxn modelId="{F7723089-9E5E-594A-A9D5-40C59764AAA3}" srcId="{1EA802FE-6515-ED40-B519-ED2AA69A1B00}" destId="{BEBDA1E6-0E22-874B-9CBE-64369334AB3E}" srcOrd="1" destOrd="0" parTransId="{DF7D20F7-296C-F942-8ED0-A4D718AF35CB}" sibTransId="{8458277A-AF22-7848-B8E2-A2D1A299D2CE}"/>
    <dgm:cxn modelId="{0781489C-1CBA-8D41-9374-D738A1061AF9}" type="presOf" srcId="{1EA802FE-6515-ED40-B519-ED2AA69A1B00}" destId="{B175C18F-6354-4C4B-A6D3-281C3A96CF7C}" srcOrd="0" destOrd="0" presId="urn:microsoft.com/office/officeart/2005/8/layout/process2"/>
    <dgm:cxn modelId="{F8798B7A-D09C-C540-BDF0-EED5EC058A33}" type="presOf" srcId="{2181D35C-582D-1343-A749-BCA6504215E0}" destId="{AD4E82A9-7A60-3446-B582-074B273C5C3F}" srcOrd="0" destOrd="0" presId="urn:microsoft.com/office/officeart/2005/8/layout/process2"/>
    <dgm:cxn modelId="{E7F9894A-98BC-CA4C-B7DE-703F68D47918}" type="presOf" srcId="{F1402F6D-3030-6347-A2DC-5797D11C7F67}" destId="{FA498FF7-0509-DC45-ACDB-1093FE08242B}" srcOrd="1" destOrd="0" presId="urn:microsoft.com/office/officeart/2005/8/layout/process2"/>
    <dgm:cxn modelId="{164FF1C4-7021-B14C-B39B-4B38BEFD1FD4}" srcId="{1EA802FE-6515-ED40-B519-ED2AA69A1B00}" destId="{2181D35C-582D-1343-A749-BCA6504215E0}" srcOrd="0" destOrd="0" parTransId="{350173EB-D398-0C46-AB7E-2B2EB170491B}" sibTransId="{F1402F6D-3030-6347-A2DC-5797D11C7F67}"/>
    <dgm:cxn modelId="{DA7613C0-42B8-7D47-809D-26E5B6D39AC8}" type="presOf" srcId="{BEBDA1E6-0E22-874B-9CBE-64369334AB3E}" destId="{3F41889E-257B-7145-A329-0C6DDB8A1180}" srcOrd="0" destOrd="0" presId="urn:microsoft.com/office/officeart/2005/8/layout/process2"/>
    <dgm:cxn modelId="{56AC30EA-FB72-AE4E-8C2A-AFBB5441A5D2}" type="presParOf" srcId="{B175C18F-6354-4C4B-A6D3-281C3A96CF7C}" destId="{AD4E82A9-7A60-3446-B582-074B273C5C3F}" srcOrd="0" destOrd="0" presId="urn:microsoft.com/office/officeart/2005/8/layout/process2"/>
    <dgm:cxn modelId="{3DEAD82C-F28C-7446-87C1-E4DFAF819E59}" type="presParOf" srcId="{B175C18F-6354-4C4B-A6D3-281C3A96CF7C}" destId="{4AA5173F-DB3F-6249-9AD1-E5BD29790784}" srcOrd="1" destOrd="0" presId="urn:microsoft.com/office/officeart/2005/8/layout/process2"/>
    <dgm:cxn modelId="{6339B766-A9C1-7143-A056-0FC3A86A37A0}" type="presParOf" srcId="{4AA5173F-DB3F-6249-9AD1-E5BD29790784}" destId="{FA498FF7-0509-DC45-ACDB-1093FE08242B}" srcOrd="0" destOrd="0" presId="urn:microsoft.com/office/officeart/2005/8/layout/process2"/>
    <dgm:cxn modelId="{42B87C54-E484-2845-8787-02046A1F0E1E}" type="presParOf" srcId="{B175C18F-6354-4C4B-A6D3-281C3A96CF7C}" destId="{3F41889E-257B-7145-A329-0C6DDB8A1180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71FEDC-DCD8-AD40-8B7D-25083F6C3797}" type="doc">
      <dgm:prSet loTypeId="urn:microsoft.com/office/officeart/2005/8/layout/process2" loCatId="" qsTypeId="urn:microsoft.com/office/officeart/2005/8/quickstyle/simple4" qsCatId="simple" csTypeId="urn:microsoft.com/office/officeart/2005/8/colors/colorful4" csCatId="colorful" phldr="1"/>
      <dgm:spPr/>
    </dgm:pt>
    <dgm:pt modelId="{14400D29-431D-F94E-A16D-79A9E85DFD00}">
      <dgm:prSet phldrT="[Texte]"/>
      <dgm:spPr/>
      <dgm:t>
        <a:bodyPr/>
        <a:lstStyle/>
        <a:p>
          <a:r>
            <a:rPr lang="fr-FR" dirty="0" smtClean="0"/>
            <a:t>Criblage </a:t>
          </a:r>
          <a:r>
            <a:rPr lang="fr-FR" dirty="0" err="1" smtClean="0"/>
            <a:t>Cell-Titer</a:t>
          </a:r>
          <a:r>
            <a:rPr lang="fr-FR" dirty="0" smtClean="0"/>
            <a:t> Fluor sur HT1080</a:t>
          </a:r>
          <a:endParaRPr lang="fr-FR" dirty="0"/>
        </a:p>
      </dgm:t>
    </dgm:pt>
    <dgm:pt modelId="{1BC69793-9313-6147-87C1-8BD6060F51C3}" type="parTrans" cxnId="{74E19729-43B8-D549-B661-326D5385644C}">
      <dgm:prSet/>
      <dgm:spPr/>
      <dgm:t>
        <a:bodyPr/>
        <a:lstStyle/>
        <a:p>
          <a:endParaRPr lang="fr-FR"/>
        </a:p>
      </dgm:t>
    </dgm:pt>
    <dgm:pt modelId="{5F850AB4-564B-524D-A788-CC16D19CA807}" type="sibTrans" cxnId="{74E19729-43B8-D549-B661-326D5385644C}">
      <dgm:prSet/>
      <dgm:spPr/>
      <dgm:t>
        <a:bodyPr/>
        <a:lstStyle/>
        <a:p>
          <a:endParaRPr lang="fr-FR"/>
        </a:p>
      </dgm:t>
    </dgm:pt>
    <dgm:pt modelId="{89C20A7E-3FB3-7C47-AAAC-191D6B543810}">
      <dgm:prSet phldrT="[Texte]"/>
      <dgm:spPr/>
      <dgm:t>
        <a:bodyPr/>
        <a:lstStyle/>
        <a:p>
          <a:r>
            <a:rPr lang="fr-FR" dirty="0" err="1" smtClean="0"/>
            <a:t>Re-test</a:t>
          </a:r>
          <a:r>
            <a:rPr lang="fr-FR" dirty="0" smtClean="0"/>
            <a:t> GSH-</a:t>
          </a:r>
          <a:r>
            <a:rPr lang="fr-FR" dirty="0" err="1" smtClean="0"/>
            <a:t>Glo</a:t>
          </a:r>
          <a:endParaRPr lang="fr-FR" dirty="0" smtClean="0"/>
        </a:p>
        <a:p>
          <a:r>
            <a:rPr lang="fr-FR" dirty="0" smtClean="0"/>
            <a:t>sur HT1080 et c</a:t>
          </a:r>
          <a:r>
            <a:rPr lang="fr-FR" dirty="0" smtClean="0"/>
            <a:t>ônes</a:t>
          </a:r>
        </a:p>
        <a:p>
          <a:r>
            <a:rPr lang="fr-FR" dirty="0" smtClean="0"/>
            <a:t>de porc</a:t>
          </a:r>
          <a:endParaRPr lang="fr-FR" dirty="0"/>
        </a:p>
      </dgm:t>
    </dgm:pt>
    <dgm:pt modelId="{88B402DB-76D1-9B44-9BB3-5546E941A4D9}" type="parTrans" cxnId="{F5AC9767-2A74-F24F-B713-6C95F61DE810}">
      <dgm:prSet/>
      <dgm:spPr/>
      <dgm:t>
        <a:bodyPr/>
        <a:lstStyle/>
        <a:p>
          <a:endParaRPr lang="fr-FR"/>
        </a:p>
      </dgm:t>
    </dgm:pt>
    <dgm:pt modelId="{5DC3D817-A21F-CD41-B5DE-6450C87F991F}" type="sibTrans" cxnId="{F5AC9767-2A74-F24F-B713-6C95F61DE810}">
      <dgm:prSet/>
      <dgm:spPr/>
      <dgm:t>
        <a:bodyPr/>
        <a:lstStyle/>
        <a:p>
          <a:endParaRPr lang="fr-FR"/>
        </a:p>
      </dgm:t>
    </dgm:pt>
    <dgm:pt modelId="{9DB7E385-D14D-9C4C-8FA2-3CC3CDF25081}" type="pres">
      <dgm:prSet presAssocID="{D771FEDC-DCD8-AD40-8B7D-25083F6C3797}" presName="linearFlow" presStyleCnt="0">
        <dgm:presLayoutVars>
          <dgm:resizeHandles val="exact"/>
        </dgm:presLayoutVars>
      </dgm:prSet>
      <dgm:spPr/>
    </dgm:pt>
    <dgm:pt modelId="{E7D59640-528E-4F46-AA1F-5BEDE5C01FB0}" type="pres">
      <dgm:prSet presAssocID="{14400D29-431D-F94E-A16D-79A9E85DFD0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04F5B3-C4F2-1B4E-AED8-39D4071667BE}" type="pres">
      <dgm:prSet presAssocID="{5F850AB4-564B-524D-A788-CC16D19CA807}" presName="sibTrans" presStyleLbl="sibTrans2D1" presStyleIdx="0" presStyleCnt="1"/>
      <dgm:spPr/>
    </dgm:pt>
    <dgm:pt modelId="{65E411DE-B919-FE4E-97C8-09F3B682D2D1}" type="pres">
      <dgm:prSet presAssocID="{5F850AB4-564B-524D-A788-CC16D19CA807}" presName="connectorText" presStyleLbl="sibTrans2D1" presStyleIdx="0" presStyleCnt="1"/>
      <dgm:spPr/>
    </dgm:pt>
    <dgm:pt modelId="{B51290AE-2802-7548-A633-6F81F1288506}" type="pres">
      <dgm:prSet presAssocID="{89C20A7E-3FB3-7C47-AAAC-191D6B54381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AC9767-2A74-F24F-B713-6C95F61DE810}" srcId="{D771FEDC-DCD8-AD40-8B7D-25083F6C3797}" destId="{89C20A7E-3FB3-7C47-AAAC-191D6B543810}" srcOrd="1" destOrd="0" parTransId="{88B402DB-76D1-9B44-9BB3-5546E941A4D9}" sibTransId="{5DC3D817-A21F-CD41-B5DE-6450C87F991F}"/>
    <dgm:cxn modelId="{C5EF9D15-B001-9C40-B282-757B3F41434E}" type="presOf" srcId="{D771FEDC-DCD8-AD40-8B7D-25083F6C3797}" destId="{9DB7E385-D14D-9C4C-8FA2-3CC3CDF25081}" srcOrd="0" destOrd="0" presId="urn:microsoft.com/office/officeart/2005/8/layout/process2"/>
    <dgm:cxn modelId="{E1CB93C8-2BD7-A644-9D22-EA1DEE5D6D7F}" type="presOf" srcId="{14400D29-431D-F94E-A16D-79A9E85DFD00}" destId="{E7D59640-528E-4F46-AA1F-5BEDE5C01FB0}" srcOrd="0" destOrd="0" presId="urn:microsoft.com/office/officeart/2005/8/layout/process2"/>
    <dgm:cxn modelId="{5AD3CD0E-094E-BA48-A221-49960B077400}" type="presOf" srcId="{89C20A7E-3FB3-7C47-AAAC-191D6B543810}" destId="{B51290AE-2802-7548-A633-6F81F1288506}" srcOrd="0" destOrd="0" presId="urn:microsoft.com/office/officeart/2005/8/layout/process2"/>
    <dgm:cxn modelId="{82BECEF7-F9BE-FF44-B564-8348BE004E54}" type="presOf" srcId="{5F850AB4-564B-524D-A788-CC16D19CA807}" destId="{65E411DE-B919-FE4E-97C8-09F3B682D2D1}" srcOrd="1" destOrd="0" presId="urn:microsoft.com/office/officeart/2005/8/layout/process2"/>
    <dgm:cxn modelId="{74E19729-43B8-D549-B661-326D5385644C}" srcId="{D771FEDC-DCD8-AD40-8B7D-25083F6C3797}" destId="{14400D29-431D-F94E-A16D-79A9E85DFD00}" srcOrd="0" destOrd="0" parTransId="{1BC69793-9313-6147-87C1-8BD6060F51C3}" sibTransId="{5F850AB4-564B-524D-A788-CC16D19CA807}"/>
    <dgm:cxn modelId="{F8BE934A-64EE-8242-8B33-6620425CBFBF}" type="presOf" srcId="{5F850AB4-564B-524D-A788-CC16D19CA807}" destId="{CD04F5B3-C4F2-1B4E-AED8-39D4071667BE}" srcOrd="0" destOrd="0" presId="urn:microsoft.com/office/officeart/2005/8/layout/process2"/>
    <dgm:cxn modelId="{D92ED51E-D8F0-2E42-BC34-CBF65134D7E3}" type="presParOf" srcId="{9DB7E385-D14D-9C4C-8FA2-3CC3CDF25081}" destId="{E7D59640-528E-4F46-AA1F-5BEDE5C01FB0}" srcOrd="0" destOrd="0" presId="urn:microsoft.com/office/officeart/2005/8/layout/process2"/>
    <dgm:cxn modelId="{85AF79EF-97CC-CC41-8F27-120B840C2EFF}" type="presParOf" srcId="{9DB7E385-D14D-9C4C-8FA2-3CC3CDF25081}" destId="{CD04F5B3-C4F2-1B4E-AED8-39D4071667BE}" srcOrd="1" destOrd="0" presId="urn:microsoft.com/office/officeart/2005/8/layout/process2"/>
    <dgm:cxn modelId="{5FBD8B9E-98C2-DD43-8073-5B5A03B117F7}" type="presParOf" srcId="{CD04F5B3-C4F2-1B4E-AED8-39D4071667BE}" destId="{65E411DE-B919-FE4E-97C8-09F3B682D2D1}" srcOrd="0" destOrd="0" presId="urn:microsoft.com/office/officeart/2005/8/layout/process2"/>
    <dgm:cxn modelId="{A420088B-AA86-394F-A83E-073B5B93B267}" type="presParOf" srcId="{9DB7E385-D14D-9C4C-8FA2-3CC3CDF25081}" destId="{B51290AE-2802-7548-A633-6F81F1288506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CE3B1-DE66-6F40-9435-83FF5E288E79}">
      <dsp:nvSpPr>
        <dsp:cNvPr id="0" name=""/>
        <dsp:cNvSpPr/>
      </dsp:nvSpPr>
      <dsp:spPr>
        <a:xfrm>
          <a:off x="0" y="356"/>
          <a:ext cx="1921194" cy="1169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Criblage GSH-</a:t>
          </a:r>
          <a:r>
            <a:rPr lang="fr-FR" sz="2000" kern="1200" dirty="0" err="1" smtClean="0"/>
            <a:t>Glo</a:t>
          </a:r>
          <a:r>
            <a:rPr lang="fr-FR" sz="2000" kern="1200" dirty="0" smtClean="0"/>
            <a:t> sur HT1080</a:t>
          </a:r>
          <a:endParaRPr lang="fr-FR" sz="2000" kern="1200" dirty="0"/>
        </a:p>
      </dsp:txBody>
      <dsp:txXfrm>
        <a:off x="34252" y="34608"/>
        <a:ext cx="1852690" cy="1100962"/>
      </dsp:txXfrm>
    </dsp:sp>
    <dsp:sp modelId="{E848B5C0-609C-D044-AF4E-323706235EAF}">
      <dsp:nvSpPr>
        <dsp:cNvPr id="0" name=""/>
        <dsp:cNvSpPr/>
      </dsp:nvSpPr>
      <dsp:spPr>
        <a:xfrm rot="5400000">
          <a:off x="741321" y="1199060"/>
          <a:ext cx="438550" cy="5262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-5400000">
        <a:off x="802719" y="1242915"/>
        <a:ext cx="315756" cy="306985"/>
      </dsp:txXfrm>
    </dsp:sp>
    <dsp:sp modelId="{69904BBA-932F-8E47-AE3B-0B242FF43858}">
      <dsp:nvSpPr>
        <dsp:cNvPr id="0" name=""/>
        <dsp:cNvSpPr/>
      </dsp:nvSpPr>
      <dsp:spPr>
        <a:xfrm>
          <a:off x="0" y="1754557"/>
          <a:ext cx="1921194" cy="1169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Re-test</a:t>
          </a:r>
          <a:r>
            <a:rPr lang="fr-FR" sz="2000" kern="1200" dirty="0" smtClean="0"/>
            <a:t> GSH-</a:t>
          </a:r>
          <a:r>
            <a:rPr lang="fr-FR" sz="2000" kern="1200" dirty="0" err="1" smtClean="0"/>
            <a:t>Glo</a:t>
          </a:r>
          <a:r>
            <a:rPr lang="fr-FR" sz="2000" kern="1200" dirty="0" smtClean="0"/>
            <a:t> + viabilité sur c</a:t>
          </a:r>
          <a:r>
            <a:rPr lang="fr-FR" sz="2000" kern="1200" dirty="0" smtClean="0"/>
            <a:t>ônes de porc</a:t>
          </a:r>
          <a:endParaRPr lang="fr-FR" sz="2000" kern="1200" dirty="0"/>
        </a:p>
      </dsp:txBody>
      <dsp:txXfrm>
        <a:off x="34252" y="1788809"/>
        <a:ext cx="1852690" cy="1100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E82A9-7A60-3446-B582-074B273C5C3F}">
      <dsp:nvSpPr>
        <dsp:cNvPr id="0" name=""/>
        <dsp:cNvSpPr/>
      </dsp:nvSpPr>
      <dsp:spPr>
        <a:xfrm>
          <a:off x="189993" y="29482"/>
          <a:ext cx="1862374" cy="928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Criblage GSH-</a:t>
          </a:r>
          <a:r>
            <a:rPr lang="fr-FR" sz="1800" kern="1200" dirty="0" err="1" smtClean="0"/>
            <a:t>glo</a:t>
          </a:r>
          <a:r>
            <a:rPr lang="fr-FR" sz="1800" kern="1200" dirty="0" smtClean="0"/>
            <a:t> sur c</a:t>
          </a:r>
          <a:r>
            <a:rPr lang="fr-FR" sz="1800" kern="1200" dirty="0" smtClean="0"/>
            <a:t>ônes de porc</a:t>
          </a:r>
          <a:endParaRPr lang="fr-FR" sz="1800" kern="1200" dirty="0"/>
        </a:p>
      </dsp:txBody>
      <dsp:txXfrm>
        <a:off x="217182" y="56671"/>
        <a:ext cx="1807996" cy="873908"/>
      </dsp:txXfrm>
    </dsp:sp>
    <dsp:sp modelId="{4AA5173F-DB3F-6249-9AD1-E5BD29790784}">
      <dsp:nvSpPr>
        <dsp:cNvPr id="0" name=""/>
        <dsp:cNvSpPr/>
      </dsp:nvSpPr>
      <dsp:spPr>
        <a:xfrm rot="5179428">
          <a:off x="1001533" y="966376"/>
          <a:ext cx="326880" cy="417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-5400000">
        <a:off x="1036511" y="1011901"/>
        <a:ext cx="250636" cy="228816"/>
      </dsp:txXfrm>
    </dsp:sp>
    <dsp:sp modelId="{3F41889E-257B-7145-A329-0C6DDB8A1180}">
      <dsp:nvSpPr>
        <dsp:cNvPr id="0" name=""/>
        <dsp:cNvSpPr/>
      </dsp:nvSpPr>
      <dsp:spPr>
        <a:xfrm>
          <a:off x="277580" y="1392712"/>
          <a:ext cx="1862374" cy="928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Caractérisation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hors criblage</a:t>
          </a:r>
          <a:endParaRPr lang="fr-FR" sz="1800" kern="1200" dirty="0"/>
        </a:p>
      </dsp:txBody>
      <dsp:txXfrm>
        <a:off x="304769" y="1419901"/>
        <a:ext cx="1807996" cy="873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59640-528E-4F46-AA1F-5BEDE5C01FB0}">
      <dsp:nvSpPr>
        <dsp:cNvPr id="0" name=""/>
        <dsp:cNvSpPr/>
      </dsp:nvSpPr>
      <dsp:spPr>
        <a:xfrm>
          <a:off x="444573" y="305"/>
          <a:ext cx="1800281" cy="100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Criblage </a:t>
          </a:r>
          <a:r>
            <a:rPr lang="fr-FR" sz="1500" kern="1200" dirty="0" err="1" smtClean="0"/>
            <a:t>Cell-Titer</a:t>
          </a:r>
          <a:r>
            <a:rPr lang="fr-FR" sz="1500" kern="1200" dirty="0" smtClean="0"/>
            <a:t> Fluor sur HT1080</a:t>
          </a:r>
          <a:endParaRPr lang="fr-FR" sz="1500" kern="1200" dirty="0"/>
        </a:p>
      </dsp:txBody>
      <dsp:txXfrm>
        <a:off x="473867" y="29599"/>
        <a:ext cx="1741693" cy="941568"/>
      </dsp:txXfrm>
    </dsp:sp>
    <dsp:sp modelId="{CD04F5B3-C4F2-1B4E-AED8-39D4071667BE}">
      <dsp:nvSpPr>
        <dsp:cNvPr id="0" name=""/>
        <dsp:cNvSpPr/>
      </dsp:nvSpPr>
      <dsp:spPr>
        <a:xfrm rot="5400000">
          <a:off x="1157185" y="1025465"/>
          <a:ext cx="375058" cy="4500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-5400000">
        <a:off x="1209694" y="1062971"/>
        <a:ext cx="270042" cy="262541"/>
      </dsp:txXfrm>
    </dsp:sp>
    <dsp:sp modelId="{B51290AE-2802-7548-A633-6F81F1288506}">
      <dsp:nvSpPr>
        <dsp:cNvPr id="0" name=""/>
        <dsp:cNvSpPr/>
      </dsp:nvSpPr>
      <dsp:spPr>
        <a:xfrm>
          <a:off x="444573" y="1500540"/>
          <a:ext cx="1800281" cy="100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Re-test</a:t>
          </a:r>
          <a:r>
            <a:rPr lang="fr-FR" sz="1500" kern="1200" dirty="0" smtClean="0"/>
            <a:t> GSH-</a:t>
          </a:r>
          <a:r>
            <a:rPr lang="fr-FR" sz="1500" kern="1200" dirty="0" err="1" smtClean="0"/>
            <a:t>Glo</a:t>
          </a:r>
          <a:endParaRPr lang="fr-FR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sur HT1080 et c</a:t>
          </a:r>
          <a:r>
            <a:rPr lang="fr-FR" sz="1500" kern="1200" dirty="0" smtClean="0"/>
            <a:t>ônes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de porc</a:t>
          </a:r>
          <a:endParaRPr lang="fr-FR" sz="1500" kern="1200" dirty="0"/>
        </a:p>
      </dsp:txBody>
      <dsp:txXfrm>
        <a:off x="473867" y="1529834"/>
        <a:ext cx="1741693" cy="941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0.23832</cdr:x>
      <cdr:y>0.30428</cdr:y>
    </cdr:from>
    <cdr:to>
      <cdr:x>0.33319</cdr:x>
      <cdr:y>0.69572</cdr:y>
    </cdr:to>
    <cdr:sp macro="" textlink="">
      <cdr:nvSpPr>
        <cdr:cNvPr id="2" name="Ellipse 1"/>
        <cdr:cNvSpPr/>
      </cdr:nvSpPr>
      <cdr:spPr>
        <a:xfrm xmlns:a="http://schemas.openxmlformats.org/drawingml/2006/main">
          <a:off x="1103550" y="823600"/>
          <a:ext cx="439290" cy="105954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fr-F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585FA-AD8B-5648-A1EB-DD39C661CCE2}" type="datetimeFigureOut">
              <a:rPr lang="fr-FR" smtClean="0"/>
              <a:t>14/03/19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B96DD-F471-524C-B2D9-F803756260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B96DD-F471-524C-B2D9-F803756260A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53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B96DD-F471-524C-B2D9-F803756260A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594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B96DD-F471-524C-B2D9-F803756260A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77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8721-9390-4731-9EEE-26A4571002C6}" type="datetimeFigureOut">
              <a:rPr lang="fr-FR" smtClean="0"/>
              <a:t>14/03/19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21E5-8186-4C95-95F4-9086492203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42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8721-9390-4731-9EEE-26A4571002C6}" type="datetimeFigureOut">
              <a:rPr lang="fr-FR" smtClean="0"/>
              <a:t>14/03/19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21E5-8186-4C95-95F4-9086492203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35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8721-9390-4731-9EEE-26A4571002C6}" type="datetimeFigureOut">
              <a:rPr lang="fr-FR" smtClean="0"/>
              <a:t>14/03/19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21E5-8186-4C95-95F4-9086492203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16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8721-9390-4731-9EEE-26A4571002C6}" type="datetimeFigureOut">
              <a:rPr lang="fr-FR" smtClean="0"/>
              <a:t>14/03/19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21E5-8186-4C95-95F4-9086492203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72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8721-9390-4731-9EEE-26A4571002C6}" type="datetimeFigureOut">
              <a:rPr lang="fr-FR" smtClean="0"/>
              <a:t>14/03/19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21E5-8186-4C95-95F4-9086492203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86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8721-9390-4731-9EEE-26A4571002C6}" type="datetimeFigureOut">
              <a:rPr lang="fr-FR" smtClean="0"/>
              <a:t>14/03/19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21E5-8186-4C95-95F4-9086492203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8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8721-9390-4731-9EEE-26A4571002C6}" type="datetimeFigureOut">
              <a:rPr lang="fr-FR" smtClean="0"/>
              <a:t>14/03/19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21E5-8186-4C95-95F4-9086492203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19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8721-9390-4731-9EEE-26A4571002C6}" type="datetimeFigureOut">
              <a:rPr lang="fr-FR" smtClean="0"/>
              <a:t>14/03/19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21E5-8186-4C95-95F4-9086492203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15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8721-9390-4731-9EEE-26A4571002C6}" type="datetimeFigureOut">
              <a:rPr lang="fr-FR" smtClean="0"/>
              <a:t>14/03/19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21E5-8186-4C95-95F4-9086492203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94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8721-9390-4731-9EEE-26A4571002C6}" type="datetimeFigureOut">
              <a:rPr lang="fr-FR" smtClean="0"/>
              <a:t>14/03/19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21E5-8186-4C95-95F4-9086492203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85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8721-9390-4731-9EEE-26A4571002C6}" type="datetimeFigureOut">
              <a:rPr lang="fr-FR" smtClean="0"/>
              <a:t>14/03/19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21E5-8186-4C95-95F4-9086492203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0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68721-9390-4731-9EEE-26A4571002C6}" type="datetimeFigureOut">
              <a:rPr lang="fr-FR" smtClean="0"/>
              <a:t>14/03/19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821E5-8186-4C95-95F4-9086492203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91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Réunion du 14/03/2019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29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Cônes de porc: bilan partiel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Effet détectable de VEN sur la viabilité et le dosage du Glutathion (</a:t>
            </a:r>
            <a:r>
              <a:rPr lang="fr-FR" dirty="0" err="1" smtClean="0"/>
              <a:t>Cell</a:t>
            </a:r>
            <a:r>
              <a:rPr lang="fr-FR" dirty="0" smtClean="0"/>
              <a:t> </a:t>
            </a:r>
            <a:r>
              <a:rPr lang="fr-FR" dirty="0" err="1" smtClean="0"/>
              <a:t>Titer</a:t>
            </a:r>
            <a:r>
              <a:rPr lang="fr-FR" dirty="0" smtClean="0"/>
              <a:t> </a:t>
            </a:r>
            <a:r>
              <a:rPr lang="fr-FR" dirty="0" err="1" smtClean="0"/>
              <a:t>Glo</a:t>
            </a:r>
            <a:r>
              <a:rPr lang="fr-FR" dirty="0"/>
              <a:t>®</a:t>
            </a:r>
            <a:r>
              <a:rPr lang="fr-FR" dirty="0" smtClean="0"/>
              <a:t> et GSH-</a:t>
            </a:r>
            <a:r>
              <a:rPr lang="fr-FR" dirty="0" err="1" smtClean="0"/>
              <a:t>glo</a:t>
            </a:r>
            <a:r>
              <a:rPr lang="fr-FR" dirty="0" smtClean="0"/>
              <a:t>®).</a:t>
            </a:r>
          </a:p>
          <a:p>
            <a:r>
              <a:rPr lang="fr-FR" dirty="0" smtClean="0"/>
              <a:t>Meilleure sensibilité avec GSH-</a:t>
            </a:r>
            <a:r>
              <a:rPr lang="fr-FR" dirty="0" err="1" smtClean="0"/>
              <a:t>glo</a:t>
            </a:r>
            <a:r>
              <a:rPr lang="fr-FR" dirty="0"/>
              <a:t>®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40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Différents plans de criblage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930581081"/>
              </p:ext>
            </p:extLst>
          </p:nvPr>
        </p:nvGraphicFramePr>
        <p:xfrm>
          <a:off x="867075" y="1834976"/>
          <a:ext cx="1921194" cy="2924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193605243"/>
              </p:ext>
            </p:extLst>
          </p:nvPr>
        </p:nvGraphicFramePr>
        <p:xfrm>
          <a:off x="2925433" y="1912504"/>
          <a:ext cx="2417535" cy="2321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004490818"/>
              </p:ext>
            </p:extLst>
          </p:nvPr>
        </p:nvGraphicFramePr>
        <p:xfrm>
          <a:off x="4989263" y="1922572"/>
          <a:ext cx="2689429" cy="250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56384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HT1080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84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de l’étude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POC : Etablir les conditions d’un test </a:t>
            </a:r>
            <a:r>
              <a:rPr lang="fr-FR" i="1" dirty="0" smtClean="0"/>
              <a:t>phénotypique </a:t>
            </a:r>
            <a:r>
              <a:rPr lang="fr-FR" dirty="0" smtClean="0"/>
              <a:t>associé à l’activité du récepteur </a:t>
            </a:r>
            <a:r>
              <a:rPr lang="fr-FR" dirty="0" err="1" smtClean="0"/>
              <a:t>Xc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>
                <a:solidFill>
                  <a:srgbClr val="008000"/>
                </a:solidFill>
              </a:rPr>
              <a:t>Viabilité (</a:t>
            </a:r>
            <a:r>
              <a:rPr lang="fr-FR" dirty="0" err="1" smtClean="0">
                <a:solidFill>
                  <a:srgbClr val="008000"/>
                </a:solidFill>
              </a:rPr>
              <a:t>calcéine</a:t>
            </a:r>
            <a:r>
              <a:rPr lang="fr-FR" dirty="0" smtClean="0">
                <a:solidFill>
                  <a:srgbClr val="008000"/>
                </a:solidFill>
              </a:rPr>
              <a:t>, CTG)</a:t>
            </a:r>
          </a:p>
          <a:p>
            <a:pPr lvl="1"/>
            <a:r>
              <a:rPr lang="fr-FR" dirty="0" smtClean="0">
                <a:solidFill>
                  <a:srgbClr val="008000"/>
                </a:solidFill>
              </a:rPr>
              <a:t>Etat Redox de la cellules (dosage du glutathion avec le kit </a:t>
            </a:r>
            <a:r>
              <a:rPr lang="fr-FR" dirty="0" err="1" smtClean="0">
                <a:solidFill>
                  <a:srgbClr val="008000"/>
                </a:solidFill>
              </a:rPr>
              <a:t>Promega</a:t>
            </a:r>
            <a:r>
              <a:rPr lang="fr-FR" dirty="0" smtClean="0">
                <a:solidFill>
                  <a:srgbClr val="008000"/>
                </a:solidFill>
              </a:rPr>
              <a:t> GSH</a:t>
            </a:r>
            <a:r>
              <a:rPr lang="fr-FR" dirty="0">
                <a:solidFill>
                  <a:srgbClr val="008000"/>
                </a:solidFill>
              </a:rPr>
              <a:t>-</a:t>
            </a:r>
            <a:r>
              <a:rPr lang="fr-FR" dirty="0" err="1" smtClean="0">
                <a:solidFill>
                  <a:srgbClr val="008000"/>
                </a:solidFill>
              </a:rPr>
              <a:t>glo</a:t>
            </a:r>
            <a:r>
              <a:rPr lang="fr-FR" dirty="0" smtClean="0">
                <a:solidFill>
                  <a:srgbClr val="008000"/>
                </a:solidFill>
              </a:rPr>
              <a:t>® )</a:t>
            </a:r>
          </a:p>
          <a:p>
            <a:r>
              <a:rPr lang="fr-FR" dirty="0" smtClean="0"/>
              <a:t>Comparer les profiles de réponse obtenus chez les cellules HT1080 (lignée) et les cônes de porc (culture primaire).</a:t>
            </a:r>
          </a:p>
          <a:p>
            <a:r>
              <a:rPr lang="fr-FR" dirty="0" smtClean="0"/>
              <a:t>Identifier, si possible, un ou plusieurs composés contrôles.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41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49" y="77046"/>
            <a:ext cx="7886700" cy="921740"/>
          </a:xfrm>
        </p:spPr>
        <p:txBody>
          <a:bodyPr>
            <a:norm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Readout#1: </a:t>
            </a:r>
            <a:r>
              <a:rPr lang="fr-FR" sz="2000" b="1" u="sng" dirty="0">
                <a:solidFill>
                  <a:schemeClr val="tx2"/>
                </a:solidFill>
              </a:rPr>
              <a:t>V</a:t>
            </a:r>
            <a:r>
              <a:rPr lang="fr-FR" sz="2000" b="1" u="sng" dirty="0" smtClean="0">
                <a:solidFill>
                  <a:schemeClr val="tx2"/>
                </a:solidFill>
              </a:rPr>
              <a:t>iabilité</a:t>
            </a:r>
            <a:endParaRPr lang="fr-FR" sz="2000" b="1" u="sng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8" y="798231"/>
            <a:ext cx="5988892" cy="3263504"/>
          </a:xfrm>
        </p:spPr>
        <p:txBody>
          <a:bodyPr>
            <a:normAutofit/>
          </a:bodyPr>
          <a:lstStyle/>
          <a:p>
            <a:r>
              <a:rPr lang="fr-FR" sz="1200" b="1" dirty="0" smtClean="0"/>
              <a:t>Milieu EMEM , gamme de VEN, 2 jours d’incubation, avec ZEN </a:t>
            </a:r>
            <a:r>
              <a:rPr lang="fr-FR" sz="1200" b="1" dirty="0"/>
              <a:t>(</a:t>
            </a:r>
            <a:r>
              <a:rPr lang="fr-FR" sz="1200" b="1" dirty="0" smtClean="0"/>
              <a:t>20µM)</a:t>
            </a:r>
          </a:p>
          <a:p>
            <a:r>
              <a:rPr lang="fr-FR" sz="1200" dirty="0" smtClean="0"/>
              <a:t>25µL milieu + </a:t>
            </a:r>
            <a:r>
              <a:rPr lang="fr-FR" sz="1200" dirty="0"/>
              <a:t>drogues, 2h à 37°C, 25µL de HT1080 (3000 cellules/puits), 2 jours à 37°C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03029" y="130836"/>
            <a:ext cx="10246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smtClean="0">
                <a:solidFill>
                  <a:schemeClr val="tx2"/>
                </a:solidFill>
              </a:rPr>
              <a:t>17/09/2018</a:t>
            </a:r>
            <a:endParaRPr lang="fr-FR" sz="1350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90457" y="1512789"/>
            <a:ext cx="824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b="1" dirty="0" err="1"/>
              <a:t>Calcéine</a:t>
            </a:r>
            <a:r>
              <a:rPr lang="fr-FR" sz="1350" b="1" dirty="0"/>
              <a:t>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779898" y="1552689"/>
            <a:ext cx="13220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b="1" dirty="0" smtClean="0">
                <a:solidFill>
                  <a:srgbClr val="FF0000"/>
                </a:solidFill>
              </a:rPr>
              <a:t>EMEM</a:t>
            </a:r>
            <a:endParaRPr lang="fr-FR" sz="1350" b="1" dirty="0">
              <a:solidFill>
                <a:srgbClr val="FF0000"/>
              </a:solidFill>
            </a:endParaRPr>
          </a:p>
        </p:txBody>
      </p:sp>
      <p:graphicFrame>
        <p:nvGraphicFramePr>
          <p:cNvPr id="23" name="Graphique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19379"/>
              </p:ext>
            </p:extLst>
          </p:nvPr>
        </p:nvGraphicFramePr>
        <p:xfrm>
          <a:off x="0" y="1921301"/>
          <a:ext cx="4652682" cy="2460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5264315" y="1546129"/>
            <a:ext cx="11908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b="1" dirty="0" err="1" smtClean="0"/>
              <a:t>CellTiter</a:t>
            </a:r>
            <a:r>
              <a:rPr lang="fr-FR" sz="1350" b="1" dirty="0" smtClean="0"/>
              <a:t> Fluor</a:t>
            </a:r>
            <a:endParaRPr lang="fr-FR" sz="1350" b="1" dirty="0"/>
          </a:p>
        </p:txBody>
      </p:sp>
      <p:graphicFrame>
        <p:nvGraphicFramePr>
          <p:cNvPr id="18" name="Graphique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943364"/>
              </p:ext>
            </p:extLst>
          </p:nvPr>
        </p:nvGraphicFramePr>
        <p:xfrm>
          <a:off x="4571999" y="1983272"/>
          <a:ext cx="4455669" cy="2336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57944"/>
              </p:ext>
            </p:extLst>
          </p:nvPr>
        </p:nvGraphicFramePr>
        <p:xfrm>
          <a:off x="525181" y="4457267"/>
          <a:ext cx="4127501" cy="135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307">
                  <a:extLst>
                    <a:ext uri="{9D8B030D-6E8A-4147-A177-3AD203B41FA5}">
                      <a16:colId xmlns="" xmlns:a16="http://schemas.microsoft.com/office/drawing/2014/main" val="3098175963"/>
                    </a:ext>
                  </a:extLst>
                </a:gridCol>
                <a:gridCol w="515938">
                  <a:extLst>
                    <a:ext uri="{9D8B030D-6E8A-4147-A177-3AD203B41FA5}">
                      <a16:colId xmlns="" xmlns:a16="http://schemas.microsoft.com/office/drawing/2014/main" val="2945524404"/>
                    </a:ext>
                  </a:extLst>
                </a:gridCol>
                <a:gridCol w="515938">
                  <a:extLst>
                    <a:ext uri="{9D8B030D-6E8A-4147-A177-3AD203B41FA5}">
                      <a16:colId xmlns="" xmlns:a16="http://schemas.microsoft.com/office/drawing/2014/main" val="3073716402"/>
                    </a:ext>
                  </a:extLst>
                </a:gridCol>
                <a:gridCol w="522307">
                  <a:extLst>
                    <a:ext uri="{9D8B030D-6E8A-4147-A177-3AD203B41FA5}">
                      <a16:colId xmlns="" xmlns:a16="http://schemas.microsoft.com/office/drawing/2014/main" val="557445781"/>
                    </a:ext>
                  </a:extLst>
                </a:gridCol>
                <a:gridCol w="522307">
                  <a:extLst>
                    <a:ext uri="{9D8B030D-6E8A-4147-A177-3AD203B41FA5}">
                      <a16:colId xmlns="" xmlns:a16="http://schemas.microsoft.com/office/drawing/2014/main" val="1853878333"/>
                    </a:ext>
                  </a:extLst>
                </a:gridCol>
                <a:gridCol w="764352">
                  <a:extLst>
                    <a:ext uri="{9D8B030D-6E8A-4147-A177-3AD203B41FA5}">
                      <a16:colId xmlns="" xmlns:a16="http://schemas.microsoft.com/office/drawing/2014/main" val="159244243"/>
                    </a:ext>
                  </a:extLst>
                </a:gridCol>
                <a:gridCol w="764352">
                  <a:extLst>
                    <a:ext uri="{9D8B030D-6E8A-4147-A177-3AD203B41FA5}">
                      <a16:colId xmlns="" xmlns:a16="http://schemas.microsoft.com/office/drawing/2014/main" val="9011003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si choix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contrôle positif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454263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contrôle négatif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10µM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7414169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Z factor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-0,25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98289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855715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contrôle positif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10µM + ZEN 20µM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1597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contrôle négatif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10µM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3957038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Z factor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-1,86</a:t>
                      </a:r>
                      <a:endParaRPr lang="fr-FR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11992134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10321"/>
              </p:ext>
            </p:extLst>
          </p:nvPr>
        </p:nvGraphicFramePr>
        <p:xfrm>
          <a:off x="4916125" y="4362017"/>
          <a:ext cx="3848099" cy="1543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424">
                  <a:extLst>
                    <a:ext uri="{9D8B030D-6E8A-4147-A177-3AD203B41FA5}">
                      <a16:colId xmlns="" xmlns:a16="http://schemas.microsoft.com/office/drawing/2014/main" val="699297887"/>
                    </a:ext>
                  </a:extLst>
                </a:gridCol>
                <a:gridCol w="516053">
                  <a:extLst>
                    <a:ext uri="{9D8B030D-6E8A-4147-A177-3AD203B41FA5}">
                      <a16:colId xmlns="" xmlns:a16="http://schemas.microsoft.com/office/drawing/2014/main" val="2052792005"/>
                    </a:ext>
                  </a:extLst>
                </a:gridCol>
                <a:gridCol w="516053">
                  <a:extLst>
                    <a:ext uri="{9D8B030D-6E8A-4147-A177-3AD203B41FA5}">
                      <a16:colId xmlns="" xmlns:a16="http://schemas.microsoft.com/office/drawing/2014/main" val="8900958"/>
                    </a:ext>
                  </a:extLst>
                </a:gridCol>
                <a:gridCol w="764523">
                  <a:extLst>
                    <a:ext uri="{9D8B030D-6E8A-4147-A177-3AD203B41FA5}">
                      <a16:colId xmlns="" xmlns:a16="http://schemas.microsoft.com/office/drawing/2014/main" val="3940036960"/>
                    </a:ext>
                  </a:extLst>
                </a:gridCol>
                <a:gridCol w="764523">
                  <a:extLst>
                    <a:ext uri="{9D8B030D-6E8A-4147-A177-3AD203B41FA5}">
                      <a16:colId xmlns="" xmlns:a16="http://schemas.microsoft.com/office/drawing/2014/main" val="394444776"/>
                    </a:ext>
                  </a:extLst>
                </a:gridCol>
                <a:gridCol w="764523">
                  <a:extLst>
                    <a:ext uri="{9D8B030D-6E8A-4147-A177-3AD203B41FA5}">
                      <a16:colId xmlns="" xmlns:a16="http://schemas.microsoft.com/office/drawing/2014/main" val="396448533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si choix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contrôle positif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88656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contrôle négatif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5µM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6368461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Z factor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0,79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786338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35909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contrôle positif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5µM + ZEN 20µM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7370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contrôle négatif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5µM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2739342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Z factor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0,44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42768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600776692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665381" y="5946997"/>
            <a:ext cx="3907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Z’-factor &lt; 0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Résultats incompatibles avec le criblage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793151" y="606910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</a:rPr>
              <a:t>OK</a:t>
            </a:r>
            <a:endParaRPr lang="fr-FR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7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49" y="77046"/>
            <a:ext cx="7886700" cy="921740"/>
          </a:xfrm>
        </p:spPr>
        <p:txBody>
          <a:bodyPr>
            <a:norm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Readout#2: Dosage du Glutathion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8" y="798231"/>
            <a:ext cx="6229352" cy="3263504"/>
          </a:xfrm>
        </p:spPr>
        <p:txBody>
          <a:bodyPr>
            <a:normAutofit/>
          </a:bodyPr>
          <a:lstStyle/>
          <a:p>
            <a:r>
              <a:rPr lang="fr-FR" sz="1200" b="1" dirty="0"/>
              <a:t>3000 </a:t>
            </a:r>
            <a:r>
              <a:rPr lang="fr-FR" sz="1200" b="1" dirty="0" err="1"/>
              <a:t>celllules</a:t>
            </a:r>
            <a:r>
              <a:rPr lang="fr-FR" sz="1200" b="1" dirty="0"/>
              <a:t>, 24h d’incubation, gamme de </a:t>
            </a:r>
            <a:r>
              <a:rPr lang="fr-FR" sz="1200" b="1" dirty="0" smtClean="0"/>
              <a:t>VEN, 1 journée d’incubation, avec ZEN (20µM)</a:t>
            </a:r>
          </a:p>
          <a:p>
            <a:r>
              <a:rPr lang="fr-FR" sz="1200" dirty="0" smtClean="0"/>
              <a:t>25µL </a:t>
            </a:r>
            <a:r>
              <a:rPr lang="fr-FR" sz="1200" dirty="0"/>
              <a:t>NBA + drogues, 2h à 37°C, 25µL de HT1080 (3000 cellules/puits), </a:t>
            </a:r>
            <a:r>
              <a:rPr lang="fr-FR" sz="1200" dirty="0" smtClean="0">
                <a:solidFill>
                  <a:srgbClr val="FF0000"/>
                </a:solidFill>
              </a:rPr>
              <a:t>1 </a:t>
            </a:r>
            <a:r>
              <a:rPr lang="fr-FR" sz="1200" dirty="0">
                <a:solidFill>
                  <a:srgbClr val="FF0000"/>
                </a:solidFill>
              </a:rPr>
              <a:t>jours à 37°C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03029" y="130836"/>
            <a:ext cx="10246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smtClean="0">
                <a:solidFill>
                  <a:schemeClr val="tx2"/>
                </a:solidFill>
              </a:rPr>
              <a:t>10/12/2018</a:t>
            </a:r>
            <a:endParaRPr lang="fr-FR" sz="1350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4102" y="1546129"/>
            <a:ext cx="7954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b="1" dirty="0" smtClean="0"/>
              <a:t>GSH-</a:t>
            </a:r>
            <a:r>
              <a:rPr lang="fr-FR" sz="1350" b="1" dirty="0" err="1" smtClean="0"/>
              <a:t>glo</a:t>
            </a:r>
            <a:r>
              <a:rPr lang="fr-FR" sz="1350" b="1" dirty="0" smtClean="0"/>
              <a:t> </a:t>
            </a:r>
            <a:endParaRPr lang="fr-FR" sz="135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517613" y="1846211"/>
            <a:ext cx="13220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b="1" dirty="0" smtClean="0">
                <a:solidFill>
                  <a:srgbClr val="FF0000"/>
                </a:solidFill>
              </a:rPr>
              <a:t>EMEM</a:t>
            </a:r>
            <a:endParaRPr lang="fr-FR" sz="1350" b="1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753223" y="1887165"/>
            <a:ext cx="22095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b="1" dirty="0" smtClean="0">
                <a:solidFill>
                  <a:srgbClr val="FF0000"/>
                </a:solidFill>
              </a:rPr>
              <a:t>EMEM + 4,5g/l de glucose</a:t>
            </a:r>
            <a:endParaRPr lang="fr-FR" sz="135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167524"/>
              </p:ext>
            </p:extLst>
          </p:nvPr>
        </p:nvGraphicFramePr>
        <p:xfrm>
          <a:off x="-126827" y="2027923"/>
          <a:ext cx="4630522" cy="2706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Graphique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262469"/>
              </p:ext>
            </p:extLst>
          </p:nvPr>
        </p:nvGraphicFramePr>
        <p:xfrm>
          <a:off x="4521994" y="2027922"/>
          <a:ext cx="4672011" cy="2672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Ellipse 20"/>
          <p:cNvSpPr/>
          <p:nvPr/>
        </p:nvSpPr>
        <p:spPr>
          <a:xfrm>
            <a:off x="5753223" y="3000546"/>
            <a:ext cx="439290" cy="1059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04437"/>
              </p:ext>
            </p:extLst>
          </p:nvPr>
        </p:nvGraphicFramePr>
        <p:xfrm>
          <a:off x="628648" y="4852426"/>
          <a:ext cx="7556499" cy="1506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867">
                  <a:extLst>
                    <a:ext uri="{9D8B030D-6E8A-4147-A177-3AD203B41FA5}">
                      <a16:colId xmlns="" xmlns:a16="http://schemas.microsoft.com/office/drawing/2014/main" val="2432424363"/>
                    </a:ext>
                  </a:extLst>
                </a:gridCol>
                <a:gridCol w="515867">
                  <a:extLst>
                    <a:ext uri="{9D8B030D-6E8A-4147-A177-3AD203B41FA5}">
                      <a16:colId xmlns="" xmlns:a16="http://schemas.microsoft.com/office/drawing/2014/main" val="4220578977"/>
                    </a:ext>
                  </a:extLst>
                </a:gridCol>
                <a:gridCol w="522236">
                  <a:extLst>
                    <a:ext uri="{9D8B030D-6E8A-4147-A177-3AD203B41FA5}">
                      <a16:colId xmlns="" xmlns:a16="http://schemas.microsoft.com/office/drawing/2014/main" val="1149093203"/>
                    </a:ext>
                  </a:extLst>
                </a:gridCol>
                <a:gridCol w="522236">
                  <a:extLst>
                    <a:ext uri="{9D8B030D-6E8A-4147-A177-3AD203B41FA5}">
                      <a16:colId xmlns="" xmlns:a16="http://schemas.microsoft.com/office/drawing/2014/main" val="2563483278"/>
                    </a:ext>
                  </a:extLst>
                </a:gridCol>
                <a:gridCol w="522236">
                  <a:extLst>
                    <a:ext uri="{9D8B030D-6E8A-4147-A177-3AD203B41FA5}">
                      <a16:colId xmlns="" xmlns:a16="http://schemas.microsoft.com/office/drawing/2014/main" val="3075837542"/>
                    </a:ext>
                  </a:extLst>
                </a:gridCol>
                <a:gridCol w="522236">
                  <a:extLst>
                    <a:ext uri="{9D8B030D-6E8A-4147-A177-3AD203B41FA5}">
                      <a16:colId xmlns="" xmlns:a16="http://schemas.microsoft.com/office/drawing/2014/main" val="3296689369"/>
                    </a:ext>
                  </a:extLst>
                </a:gridCol>
                <a:gridCol w="522236">
                  <a:extLst>
                    <a:ext uri="{9D8B030D-6E8A-4147-A177-3AD203B41FA5}">
                      <a16:colId xmlns="" xmlns:a16="http://schemas.microsoft.com/office/drawing/2014/main" val="3118431569"/>
                    </a:ext>
                  </a:extLst>
                </a:gridCol>
                <a:gridCol w="716482">
                  <a:extLst>
                    <a:ext uri="{9D8B030D-6E8A-4147-A177-3AD203B41FA5}">
                      <a16:colId xmlns="" xmlns:a16="http://schemas.microsoft.com/office/drawing/2014/main" val="2343368870"/>
                    </a:ext>
                  </a:extLst>
                </a:gridCol>
                <a:gridCol w="598661">
                  <a:extLst>
                    <a:ext uri="{9D8B030D-6E8A-4147-A177-3AD203B41FA5}">
                      <a16:colId xmlns="" xmlns:a16="http://schemas.microsoft.com/office/drawing/2014/main" val="2636746825"/>
                    </a:ext>
                  </a:extLst>
                </a:gridCol>
                <a:gridCol w="515867">
                  <a:extLst>
                    <a:ext uri="{9D8B030D-6E8A-4147-A177-3AD203B41FA5}">
                      <a16:colId xmlns="" xmlns:a16="http://schemas.microsoft.com/office/drawing/2014/main" val="3951394090"/>
                    </a:ext>
                  </a:extLst>
                </a:gridCol>
                <a:gridCol w="515867">
                  <a:extLst>
                    <a:ext uri="{9D8B030D-6E8A-4147-A177-3AD203B41FA5}">
                      <a16:colId xmlns="" xmlns:a16="http://schemas.microsoft.com/office/drawing/2014/main" val="1277646401"/>
                    </a:ext>
                  </a:extLst>
                </a:gridCol>
                <a:gridCol w="522236">
                  <a:extLst>
                    <a:ext uri="{9D8B030D-6E8A-4147-A177-3AD203B41FA5}">
                      <a16:colId xmlns="" xmlns:a16="http://schemas.microsoft.com/office/drawing/2014/main" val="1179003335"/>
                    </a:ext>
                  </a:extLst>
                </a:gridCol>
                <a:gridCol w="522236">
                  <a:extLst>
                    <a:ext uri="{9D8B030D-6E8A-4147-A177-3AD203B41FA5}">
                      <a16:colId xmlns="" xmlns:a16="http://schemas.microsoft.com/office/drawing/2014/main" val="4127705167"/>
                    </a:ext>
                  </a:extLst>
                </a:gridCol>
                <a:gridCol w="522236">
                  <a:extLst>
                    <a:ext uri="{9D8B030D-6E8A-4147-A177-3AD203B41FA5}">
                      <a16:colId xmlns="" xmlns:a16="http://schemas.microsoft.com/office/drawing/2014/main" val="2576312246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contrôle positif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si choix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contrôle positif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57248045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contrôle négatif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1µM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contrôle négatif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1µM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5633387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Z factor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0,43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Z factor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0,36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48390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275051681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contrôle positif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1µM + ZEN 20µM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0,5µM + ZEN 20µM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contrôle positif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1µM + ZEN 20µM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534313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contrôle négatif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1µM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contrôle négatif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 1µM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7132954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Z factor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0,54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0,49</a:t>
                      </a:r>
                      <a:endParaRPr lang="fr-FR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Z factor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0,55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714492570"/>
                  </a:ext>
                </a:extLst>
              </a:tr>
            </a:tbl>
          </a:graphicData>
        </a:graphic>
      </p:graphicFrame>
      <p:sp>
        <p:nvSpPr>
          <p:cNvPr id="19" name="ZoneTexte 18"/>
          <p:cNvSpPr txBox="1"/>
          <p:nvPr/>
        </p:nvSpPr>
        <p:spPr>
          <a:xfrm>
            <a:off x="2188434" y="63909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</a:rPr>
              <a:t>OK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473563" y="63909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</a:rPr>
              <a:t>OK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66454" y="4548909"/>
            <a:ext cx="5635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</a:rPr>
              <a:t>Modulation de l’</a:t>
            </a:r>
            <a:r>
              <a:rPr lang="fr-FR" sz="1400" dirty="0" err="1" smtClean="0">
                <a:solidFill>
                  <a:srgbClr val="008000"/>
                </a:solidFill>
              </a:rPr>
              <a:t>éfficacité</a:t>
            </a:r>
            <a:r>
              <a:rPr lang="fr-FR" sz="1400" dirty="0" smtClean="0">
                <a:solidFill>
                  <a:srgbClr val="008000"/>
                </a:solidFill>
              </a:rPr>
              <a:t> de VEN par ZEN et la </a:t>
            </a:r>
            <a:r>
              <a:rPr lang="fr-FR" sz="1400" dirty="0" err="1" smtClean="0">
                <a:solidFill>
                  <a:srgbClr val="008000"/>
                </a:solidFill>
              </a:rPr>
              <a:t>ferrostatine</a:t>
            </a:r>
            <a:r>
              <a:rPr lang="fr-FR" sz="1400" dirty="0" smtClean="0">
                <a:solidFill>
                  <a:srgbClr val="008000"/>
                </a:solidFill>
              </a:rPr>
              <a:t> (shift vertical)?</a:t>
            </a:r>
            <a:endParaRPr lang="fr-FR" sz="1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HT1080: bilan partiel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Effet détectable de VEN sur la viabilité et le dosage du Glutathion (kit GSH-</a:t>
            </a:r>
            <a:r>
              <a:rPr lang="fr-FR" dirty="0" err="1" smtClean="0"/>
              <a:t>glo</a:t>
            </a:r>
            <a:r>
              <a:rPr lang="fr-FR" dirty="0" smtClean="0"/>
              <a:t>®).</a:t>
            </a:r>
          </a:p>
          <a:p>
            <a:r>
              <a:rPr lang="fr-FR" dirty="0" smtClean="0"/>
              <a:t>Meilleure sensibilité avec GSH-</a:t>
            </a:r>
            <a:r>
              <a:rPr lang="fr-FR" dirty="0" err="1" smtClean="0"/>
              <a:t>glo</a:t>
            </a:r>
            <a:r>
              <a:rPr lang="fr-FR" dirty="0" smtClean="0"/>
              <a:t>.</a:t>
            </a:r>
          </a:p>
          <a:p>
            <a:r>
              <a:rPr lang="fr-FR" dirty="0" smtClean="0"/>
              <a:t>Modèle validé pour le criblage (QC ok).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265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Culture primaire de cônes de porc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35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67516"/>
            <a:ext cx="7886700" cy="921740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Etude </a:t>
            </a:r>
            <a:r>
              <a:rPr lang="fr-FR" sz="2000" b="1" dirty="0" smtClean="0">
                <a:solidFill>
                  <a:schemeClr val="tx2"/>
                </a:solidFill>
              </a:rPr>
              <a:t>de l’effet du glutamate ou VEN </a:t>
            </a:r>
            <a:r>
              <a:rPr lang="fr-FR" sz="2000" b="1" dirty="0">
                <a:solidFill>
                  <a:schemeClr val="tx2"/>
                </a:solidFill>
              </a:rPr>
              <a:t>en présence ou non de </a:t>
            </a:r>
            <a:r>
              <a:rPr lang="fr-FR" sz="2000" b="1" dirty="0" smtClean="0">
                <a:solidFill>
                  <a:schemeClr val="tx2"/>
                </a:solidFill>
              </a:rPr>
              <a:t>ZEN 6000 cellules </a:t>
            </a:r>
            <a:r>
              <a:rPr lang="fr-FR" sz="2000" b="1" dirty="0" smtClean="0">
                <a:solidFill>
                  <a:srgbClr val="FF0000"/>
                </a:solidFill>
              </a:rPr>
              <a:t>J+2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5953" y="948129"/>
            <a:ext cx="6189294" cy="3263504"/>
          </a:xfrm>
        </p:spPr>
        <p:txBody>
          <a:bodyPr>
            <a:normAutofit/>
          </a:bodyPr>
          <a:lstStyle/>
          <a:p>
            <a:r>
              <a:rPr lang="fr-FR" sz="1200" dirty="0" smtClean="0"/>
              <a:t>Utilisation </a:t>
            </a:r>
            <a:r>
              <a:rPr lang="fr-FR" sz="1200" dirty="0"/>
              <a:t>du milieu </a:t>
            </a:r>
            <a:r>
              <a:rPr lang="fr-FR" sz="1200" dirty="0" err="1"/>
              <a:t>Neurobasal</a:t>
            </a:r>
            <a:r>
              <a:rPr lang="fr-FR" sz="1200" dirty="0"/>
              <a:t> A (NBA), VEN à 5µM, glutamate à 500µM, ZEN à 20µM</a:t>
            </a:r>
          </a:p>
          <a:p>
            <a:r>
              <a:rPr lang="fr-FR" sz="1200" dirty="0" smtClean="0"/>
              <a:t>20µL </a:t>
            </a:r>
            <a:r>
              <a:rPr lang="fr-FR" sz="1200" dirty="0"/>
              <a:t>NBA + drogues, </a:t>
            </a:r>
            <a:r>
              <a:rPr lang="fr-FR" sz="1200" dirty="0" smtClean="0"/>
              <a:t>20µL </a:t>
            </a:r>
            <a:r>
              <a:rPr lang="fr-FR" sz="1200" dirty="0"/>
              <a:t>de </a:t>
            </a:r>
            <a:r>
              <a:rPr lang="fr-FR" sz="1200" dirty="0" smtClean="0"/>
              <a:t>cônes </a:t>
            </a:r>
            <a:r>
              <a:rPr lang="fr-FR" sz="1200" dirty="0"/>
              <a:t>(3000 </a:t>
            </a:r>
            <a:r>
              <a:rPr lang="fr-FR" sz="1200" dirty="0" smtClean="0"/>
              <a:t>et 6000cellules/puits</a:t>
            </a:r>
            <a:r>
              <a:rPr lang="fr-FR" sz="1200" dirty="0"/>
              <a:t>), </a:t>
            </a:r>
            <a:r>
              <a:rPr lang="fr-FR" sz="1200" dirty="0" smtClean="0"/>
              <a:t>2 </a:t>
            </a:r>
            <a:r>
              <a:rPr lang="fr-FR" sz="1200" dirty="0"/>
              <a:t>jours à 37°C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119361" y="67516"/>
            <a:ext cx="10246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smtClean="0">
                <a:solidFill>
                  <a:schemeClr val="tx2"/>
                </a:solidFill>
              </a:rPr>
              <a:t>27/02/2019</a:t>
            </a:r>
            <a:endParaRPr lang="fr-FR" sz="1350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57834" y="1534055"/>
            <a:ext cx="7873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b="1" dirty="0" err="1"/>
              <a:t>C</a:t>
            </a:r>
            <a:r>
              <a:rPr lang="fr-FR" sz="1350" b="1" dirty="0" err="1" smtClean="0"/>
              <a:t>alcéine</a:t>
            </a:r>
            <a:endParaRPr lang="fr-FR" sz="135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181057" y="1456242"/>
            <a:ext cx="23342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b="1" dirty="0"/>
              <a:t>GSH-</a:t>
            </a:r>
            <a:r>
              <a:rPr lang="fr-FR" sz="1350" b="1" dirty="0" err="1"/>
              <a:t>Glo</a:t>
            </a:r>
            <a:r>
              <a:rPr lang="fr-FR" sz="1350" b="1" dirty="0"/>
              <a:t> (plaque blanche 384)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67640" y="136169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J2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33917" y="4021709"/>
            <a:ext cx="10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b="1" dirty="0" err="1" smtClean="0"/>
              <a:t>CellTiter</a:t>
            </a:r>
            <a:r>
              <a:rPr lang="fr-FR" sz="1350" b="1" dirty="0" smtClean="0"/>
              <a:t> </a:t>
            </a:r>
            <a:r>
              <a:rPr lang="fr-FR" sz="1350" b="1" dirty="0" err="1" smtClean="0"/>
              <a:t>Glo</a:t>
            </a:r>
            <a:endParaRPr lang="fr-FR" sz="1350" b="1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110472"/>
              </p:ext>
            </p:extLst>
          </p:nvPr>
        </p:nvGraphicFramePr>
        <p:xfrm>
          <a:off x="0" y="4184077"/>
          <a:ext cx="4553830" cy="2081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phique 12"/>
          <p:cNvGraphicFramePr>
            <a:graphicFrameLocks/>
          </p:cNvGraphicFramePr>
          <p:nvPr>
            <p:extLst/>
          </p:nvPr>
        </p:nvGraphicFramePr>
        <p:xfrm>
          <a:off x="-62328" y="1658933"/>
          <a:ext cx="4338493" cy="2354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/>
          </p:nvPr>
        </p:nvGraphicFramePr>
        <p:xfrm>
          <a:off x="4691215" y="1684097"/>
          <a:ext cx="4423717" cy="2354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0" y="4566274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VEN </a:t>
            </a:r>
            <a:r>
              <a:rPr lang="fr-FR" dirty="0"/>
              <a:t>et glutamate : mort cellulaire compensé par ZEN, surtout visible en CTG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GSH</a:t>
            </a:r>
            <a:r>
              <a:rPr lang="fr-FR" dirty="0"/>
              <a:t>-</a:t>
            </a:r>
            <a:r>
              <a:rPr lang="fr-FR" dirty="0" err="1"/>
              <a:t>glo</a:t>
            </a:r>
            <a:r>
              <a:rPr lang="fr-FR" dirty="0"/>
              <a:t> : VEN et glutamate stressent les </a:t>
            </a:r>
            <a:r>
              <a:rPr lang="fr-FR" dirty="0" smtClean="0"/>
              <a:t>cellules.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Pas </a:t>
            </a:r>
            <a:r>
              <a:rPr lang="fr-FR" dirty="0"/>
              <a:t>de </a:t>
            </a:r>
            <a:r>
              <a:rPr lang="fr-FR" dirty="0" err="1"/>
              <a:t>rescue</a:t>
            </a:r>
            <a:r>
              <a:rPr lang="fr-FR" dirty="0"/>
              <a:t> avec </a:t>
            </a:r>
            <a:r>
              <a:rPr lang="fr-FR" dirty="0" smtClean="0"/>
              <a:t>ZEN. Effet visible sur la viabilité uniquement.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99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67516"/>
            <a:ext cx="7886700" cy="921740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Etude </a:t>
            </a:r>
            <a:r>
              <a:rPr lang="fr-FR" sz="2000" b="1" dirty="0" smtClean="0">
                <a:solidFill>
                  <a:schemeClr val="tx2"/>
                </a:solidFill>
              </a:rPr>
              <a:t>de l’effet du glutamate ou VEN </a:t>
            </a:r>
            <a:r>
              <a:rPr lang="fr-FR" sz="2000" b="1" dirty="0">
                <a:solidFill>
                  <a:schemeClr val="tx2"/>
                </a:solidFill>
              </a:rPr>
              <a:t>en présence ou non de </a:t>
            </a:r>
            <a:r>
              <a:rPr lang="fr-FR" sz="2000" b="1" dirty="0" smtClean="0">
                <a:solidFill>
                  <a:schemeClr val="tx2"/>
                </a:solidFill>
              </a:rPr>
              <a:t>ZEN 6000 cellules </a:t>
            </a:r>
            <a:r>
              <a:rPr lang="fr-FR" sz="2000" b="1" dirty="0" smtClean="0">
                <a:solidFill>
                  <a:srgbClr val="FF0000"/>
                </a:solidFill>
              </a:rPr>
              <a:t>J+3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5952" y="948129"/>
            <a:ext cx="7333139" cy="3263504"/>
          </a:xfrm>
        </p:spPr>
        <p:txBody>
          <a:bodyPr>
            <a:normAutofit/>
          </a:bodyPr>
          <a:lstStyle/>
          <a:p>
            <a:r>
              <a:rPr lang="fr-FR" sz="1200" dirty="0"/>
              <a:t>U</a:t>
            </a:r>
            <a:r>
              <a:rPr lang="fr-FR" sz="1200" dirty="0" smtClean="0"/>
              <a:t>tilisation </a:t>
            </a:r>
            <a:r>
              <a:rPr lang="fr-FR" sz="1200" dirty="0"/>
              <a:t>du milieu </a:t>
            </a:r>
            <a:r>
              <a:rPr lang="fr-FR" sz="1200" dirty="0" err="1"/>
              <a:t>Neurobasal</a:t>
            </a:r>
            <a:r>
              <a:rPr lang="fr-FR" sz="1200" dirty="0"/>
              <a:t> A (NBA</a:t>
            </a:r>
            <a:r>
              <a:rPr lang="fr-FR" sz="1200" dirty="0" smtClean="0"/>
              <a:t>), VEN à 5µM, glutamate à 500µM, ZEN à 20µM</a:t>
            </a:r>
            <a:endParaRPr lang="fr-FR" sz="1200" dirty="0"/>
          </a:p>
          <a:p>
            <a:r>
              <a:rPr lang="fr-FR" sz="1200" dirty="0" smtClean="0"/>
              <a:t>20µL </a:t>
            </a:r>
            <a:r>
              <a:rPr lang="fr-FR" sz="1200" dirty="0"/>
              <a:t>NBA + drogues, </a:t>
            </a:r>
            <a:r>
              <a:rPr lang="fr-FR" sz="1200" dirty="0" smtClean="0"/>
              <a:t>20µL </a:t>
            </a:r>
            <a:r>
              <a:rPr lang="fr-FR" sz="1200" dirty="0"/>
              <a:t>de </a:t>
            </a:r>
            <a:r>
              <a:rPr lang="fr-FR" sz="1200" dirty="0" smtClean="0"/>
              <a:t>cônes </a:t>
            </a:r>
            <a:r>
              <a:rPr lang="fr-FR" sz="1200" dirty="0"/>
              <a:t>(3000 </a:t>
            </a:r>
            <a:r>
              <a:rPr lang="fr-FR" sz="1200" dirty="0" smtClean="0"/>
              <a:t>et 6000cellules/puits</a:t>
            </a:r>
            <a:r>
              <a:rPr lang="fr-FR" sz="1200" dirty="0"/>
              <a:t>), </a:t>
            </a:r>
            <a:r>
              <a:rPr lang="fr-FR" sz="1200" dirty="0" smtClean="0"/>
              <a:t>3 </a:t>
            </a:r>
            <a:r>
              <a:rPr lang="fr-FR" sz="1200" dirty="0"/>
              <a:t>jours à 37°C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119361" y="67516"/>
            <a:ext cx="10246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smtClean="0">
                <a:solidFill>
                  <a:schemeClr val="tx2"/>
                </a:solidFill>
              </a:rPr>
              <a:t>27/02/2019</a:t>
            </a:r>
            <a:endParaRPr lang="fr-FR" sz="1350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57834" y="1534055"/>
            <a:ext cx="7655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b="1" dirty="0" err="1" smtClean="0"/>
              <a:t>calcéine</a:t>
            </a:r>
            <a:endParaRPr lang="fr-FR" sz="135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181057" y="1456242"/>
            <a:ext cx="23342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b="1" dirty="0"/>
              <a:t>GSH-</a:t>
            </a:r>
            <a:r>
              <a:rPr lang="fr-FR" sz="1350" b="1" dirty="0" err="1"/>
              <a:t>Glo</a:t>
            </a:r>
            <a:r>
              <a:rPr lang="fr-FR" sz="1350" b="1" dirty="0"/>
              <a:t> (plaque blanche 384)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67640" y="136169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J3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33918" y="4211633"/>
            <a:ext cx="10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b="1" dirty="0" err="1" smtClean="0"/>
              <a:t>CellTiter</a:t>
            </a:r>
            <a:r>
              <a:rPr lang="fr-FR" sz="1350" b="1" dirty="0" smtClean="0"/>
              <a:t> </a:t>
            </a:r>
            <a:r>
              <a:rPr lang="fr-FR" sz="1350" b="1" dirty="0" err="1" smtClean="0"/>
              <a:t>Glo</a:t>
            </a:r>
            <a:endParaRPr lang="fr-FR" sz="1350" b="1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/>
          </p:nvPr>
        </p:nvGraphicFramePr>
        <p:xfrm>
          <a:off x="0" y="4450711"/>
          <a:ext cx="4180242" cy="2290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/>
          </p:nvPr>
        </p:nvGraphicFramePr>
        <p:xfrm>
          <a:off x="0" y="1792629"/>
          <a:ext cx="4095750" cy="220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Graphique 14"/>
          <p:cNvGraphicFramePr>
            <a:graphicFrameLocks/>
          </p:cNvGraphicFramePr>
          <p:nvPr>
            <p:extLst/>
          </p:nvPr>
        </p:nvGraphicFramePr>
        <p:xfrm>
          <a:off x="4965789" y="1744776"/>
          <a:ext cx="4264745" cy="254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108354" y="6602429"/>
            <a:ext cx="1879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rgbClr val="767171"/>
                </a:solidFill>
                <a:latin typeface="Calibri" panose="020F0502020204030204" pitchFamily="34" charset="0"/>
              </a:rPr>
              <a:t>Z factor : 0,46</a:t>
            </a:r>
            <a:r>
              <a:rPr lang="fr-FR" sz="1200" dirty="0">
                <a:solidFill>
                  <a:srgbClr val="767171"/>
                </a:solidFill>
              </a:rPr>
              <a:t>	</a:t>
            </a:r>
            <a:r>
              <a:rPr lang="fr-FR" sz="1200" dirty="0" smtClean="0">
                <a:solidFill>
                  <a:srgbClr val="767171"/>
                </a:solidFill>
              </a:rPr>
              <a:t>	</a:t>
            </a:r>
            <a:r>
              <a:rPr lang="fr-FR" sz="1200" dirty="0" smtClean="0">
                <a:solidFill>
                  <a:srgbClr val="767171"/>
                </a:solidFill>
                <a:latin typeface="Calibri" panose="020F0502020204030204" pitchFamily="34" charset="0"/>
              </a:rPr>
              <a:t>0,54</a:t>
            </a:r>
            <a:r>
              <a:rPr lang="fr-FR" sz="1200" dirty="0" smtClean="0">
                <a:solidFill>
                  <a:srgbClr val="767171"/>
                </a:solidFill>
              </a:rPr>
              <a:t> </a:t>
            </a:r>
            <a:endParaRPr lang="fr-FR" sz="1200" dirty="0">
              <a:solidFill>
                <a:srgbClr val="76717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60051" y="4204878"/>
            <a:ext cx="1842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Z factor : 0,27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 		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0,41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36256" y="4711233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VEN </a:t>
            </a:r>
            <a:r>
              <a:rPr lang="fr-FR" dirty="0"/>
              <a:t>et glutamate : mort cellulaire compensé par ZEN, surtout visible en CTG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GSH</a:t>
            </a:r>
            <a:r>
              <a:rPr lang="fr-FR" dirty="0"/>
              <a:t>-</a:t>
            </a:r>
            <a:r>
              <a:rPr lang="fr-FR" dirty="0" err="1"/>
              <a:t>glo</a:t>
            </a:r>
            <a:r>
              <a:rPr lang="fr-FR" dirty="0"/>
              <a:t> : VEN et glutamate stressent les cellules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Pas de </a:t>
            </a:r>
            <a:r>
              <a:rPr lang="fr-FR" i="1" dirty="0" err="1" smtClean="0"/>
              <a:t>rescue</a:t>
            </a:r>
            <a:r>
              <a:rPr lang="fr-FR" dirty="0" smtClean="0"/>
              <a:t> </a:t>
            </a:r>
            <a:r>
              <a:rPr lang="fr-FR" dirty="0"/>
              <a:t>avec </a:t>
            </a:r>
            <a:r>
              <a:rPr lang="fr-FR" dirty="0" smtClean="0"/>
              <a:t>ZEN. Effet visible seulement sur la viabilité.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64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859</Words>
  <Application>Microsoft Macintosh PowerPoint</Application>
  <PresentationFormat>Présentation à l'écran (4:3)</PresentationFormat>
  <Paragraphs>150</Paragraphs>
  <Slides>11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Réunion du 14/03/2019</vt:lpstr>
      <vt:lpstr>HT1080</vt:lpstr>
      <vt:lpstr>Objectifs de l’étude</vt:lpstr>
      <vt:lpstr>Readout#1: Viabilité</vt:lpstr>
      <vt:lpstr>Readout#2: Dosage du Glutathion</vt:lpstr>
      <vt:lpstr>HT1080: bilan partiel</vt:lpstr>
      <vt:lpstr>Culture primaire de cônes de porc</vt:lpstr>
      <vt:lpstr>Etude de l’effet du glutamate ou VEN en présence ou non de ZEN 6000 cellules J+2</vt:lpstr>
      <vt:lpstr>Etude de l’effet du glutamate ou VEN en présence ou non de ZEN 6000 cellules J+3</vt:lpstr>
      <vt:lpstr>Cônes de porc: bilan partiel</vt:lpstr>
      <vt:lpstr>Différents plans de criblage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du 14/03/2019</dc:title>
  <dc:creator>Anaïs POTEY</dc:creator>
  <cp:lastModifiedBy>Marc Lechuga</cp:lastModifiedBy>
  <cp:revision>31</cp:revision>
  <dcterms:created xsi:type="dcterms:W3CDTF">2019-03-13T16:16:24Z</dcterms:created>
  <dcterms:modified xsi:type="dcterms:W3CDTF">2019-03-14T11:05:41Z</dcterms:modified>
</cp:coreProperties>
</file>