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9" r:id="rId2"/>
    <p:sldId id="281" r:id="rId3"/>
    <p:sldId id="283" r:id="rId4"/>
    <p:sldId id="285" r:id="rId5"/>
    <p:sldId id="28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F57"/>
    <a:srgbClr val="0066FF"/>
    <a:srgbClr val="B2B2B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>
      <p:cViewPr varScale="1">
        <p:scale>
          <a:sx n="110" d="100"/>
          <a:sy n="110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92B-B63B-4C35-B6BD-F02D91BAB4E3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82C4B-8C16-4336-90B4-271BAFA5C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36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C13BB-B0CD-439B-AC7F-3C2E0270A443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47E8C-2889-428C-9478-911B1B2AA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AF7F0-B060-4773-8CF5-E7FCB8C41C0C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4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4" y="404664"/>
            <a:ext cx="8757407" cy="26687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6512" y="521296"/>
            <a:ext cx="2088232" cy="1368152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3770880" y="2535090"/>
            <a:ext cx="1557257" cy="1020272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6352747" y="676574"/>
            <a:ext cx="2899773" cy="18998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64" y="-27384"/>
            <a:ext cx="1035980" cy="5521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Team S14 : </a:t>
            </a:r>
            <a:br>
              <a:rPr lang="fr-FR" dirty="0" smtClean="0"/>
            </a:br>
            <a:r>
              <a:rPr lang="fr-FR" dirty="0" smtClean="0"/>
              <a:t>« CCL2 » Screening Assay#1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594372" cy="1143000"/>
          </a:xfrm>
          <a:prstGeom prst="rect">
            <a:avLst/>
          </a:prstGeom>
        </p:spPr>
        <p:txBody>
          <a:bodyPr anchor="ctr"/>
          <a:lstStyle>
            <a:lvl1pPr>
              <a:defRPr sz="3800" b="1">
                <a:gradFill>
                  <a:gsLst>
                    <a:gs pos="20000">
                      <a:srgbClr val="333399"/>
                    </a:gs>
                    <a:gs pos="55000">
                      <a:srgbClr val="0070C0"/>
                    </a:gs>
                    <a:gs pos="83000">
                      <a:srgbClr val="333399"/>
                    </a:gs>
                  </a:gsLst>
                  <a:lin ang="5400000" scaled="0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28" y="1600200"/>
            <a:ext cx="7594372" cy="4525963"/>
          </a:xfrm>
          <a:prstGeom prst="rect">
            <a:avLst/>
          </a:prstGeom>
        </p:spPr>
        <p:txBody>
          <a:bodyPr/>
          <a:lstStyle>
            <a:lvl1pPr marL="252000" indent="-252000">
              <a:buClr>
                <a:srgbClr val="0070C0"/>
              </a:buClr>
              <a:buSzPct val="100000"/>
              <a:buFont typeface="Wingdings" pitchFamily="2" charset="2"/>
              <a:buChar char="§"/>
              <a:defRPr sz="2800">
                <a:latin typeface="Arial" pitchFamily="34" charset="0"/>
                <a:cs typeface="Arial" pitchFamily="34" charset="0"/>
              </a:defRPr>
            </a:lvl1pPr>
            <a:lvl2pPr marL="755650" indent="-252000">
              <a:buClr>
                <a:srgbClr val="0070C0"/>
              </a:buClr>
              <a:buSzPct val="75000"/>
              <a:buFont typeface="Wingdings" pitchFamily="2" charset="2"/>
              <a:buChar char="Ø"/>
              <a:defRPr sz="2400" baseline="0">
                <a:latin typeface="Arial" pitchFamily="34" charset="0"/>
                <a:cs typeface="Arial" pitchFamily="34" charset="0"/>
              </a:defRPr>
            </a:lvl2pPr>
            <a:lvl3pPr marL="1152000" indent="-180000">
              <a:buClr>
                <a:srgbClr val="0070C0"/>
              </a:buClr>
              <a:buSzPct val="70000"/>
              <a:buFont typeface="Wingdings 3" pitchFamily="18" charset="2"/>
              <a:buChar char="["/>
              <a:defRPr sz="1800">
                <a:latin typeface="Arial" pitchFamily="34" charset="0"/>
                <a:cs typeface="Arial" pitchFamily="34" charset="0"/>
              </a:defRPr>
            </a:lvl3pPr>
            <a:lvl4pPr marL="1512000" indent="-144000">
              <a:buClr>
                <a:srgbClr val="0070C0"/>
              </a:buClr>
              <a:buSzPct val="90000"/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908000" indent="-180000">
              <a:buClr>
                <a:srgbClr val="0070C0"/>
              </a:buClr>
              <a:buSzPct val="80000"/>
              <a:buFont typeface="Wingdings" pitchFamily="2" charset="2"/>
              <a:buChar char="ü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5188" y="260649"/>
            <a:ext cx="8293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34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95165"/>
            <a:ext cx="2133600" cy="365125"/>
          </a:xfrm>
        </p:spPr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95165"/>
            <a:ext cx="28956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solidFill>
            <a:srgbClr val="FFFF66"/>
          </a:solidFill>
        </p:spPr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43" y="0"/>
            <a:ext cx="3218241" cy="980728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230832" y="36573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97" y="0"/>
            <a:ext cx="8105003" cy="695739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Rectangle 7"/>
          <p:cNvSpPr/>
          <p:nvPr userDrawn="1"/>
        </p:nvSpPr>
        <p:spPr>
          <a:xfrm>
            <a:off x="1835696" y="-99392"/>
            <a:ext cx="8568952" cy="7344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82" y="13148"/>
            <a:ext cx="10262266" cy="684485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835696" y="-315416"/>
            <a:ext cx="11089232" cy="108012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19" y="-12544"/>
            <a:ext cx="19948316" cy="1006628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998219" y="-99392"/>
            <a:ext cx="11070725" cy="10672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2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8" y="-27385"/>
            <a:ext cx="10374140" cy="692361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051720" y="-12544"/>
            <a:ext cx="11017224" cy="105851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98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8264-9021-4C06-9D1B-F82E293EC761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0BAE-308E-456E-BCBA-CE63007ED92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772400" cy="1470025"/>
          </a:xfrm>
        </p:spPr>
        <p:txBody>
          <a:bodyPr/>
          <a:lstStyle/>
          <a:p>
            <a:r>
              <a:rPr lang="fr-FR" dirty="0" smtClean="0"/>
              <a:t>Team </a:t>
            </a:r>
            <a:r>
              <a:rPr lang="fr-FR" dirty="0" smtClean="0"/>
              <a:t>S13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599" y="3645024"/>
            <a:ext cx="6400800" cy="1752600"/>
          </a:xfrm>
        </p:spPr>
        <p:txBody>
          <a:bodyPr>
            <a:normAutofit/>
          </a:bodyPr>
          <a:lstStyle/>
          <a:p>
            <a:r>
              <a:rPr lang="fr-FR" dirty="0" err="1" smtClean="0"/>
              <a:t>Adapting</a:t>
            </a:r>
            <a:r>
              <a:rPr lang="fr-FR" dirty="0" smtClean="0"/>
              <a:t> in vitro </a:t>
            </a:r>
            <a:r>
              <a:rPr lang="fr-FR" dirty="0" err="1" smtClean="0"/>
              <a:t>phagocytosis</a:t>
            </a:r>
            <a:r>
              <a:rPr lang="fr-FR" dirty="0" smtClean="0"/>
              <a:t> assays on RPR </a:t>
            </a:r>
            <a:r>
              <a:rPr lang="fr-FR" dirty="0" err="1" smtClean="0"/>
              <a:t>cells</a:t>
            </a:r>
            <a:r>
              <a:rPr lang="fr-FR" dirty="0" smtClean="0"/>
              <a:t> for the screening of expression </a:t>
            </a:r>
            <a:r>
              <a:rPr lang="fr-FR" dirty="0" err="1" smtClean="0"/>
              <a:t>plasmids</a:t>
            </a:r>
            <a:r>
              <a:rPr lang="fr-FR" dirty="0" smtClean="0"/>
              <a:t> and </a:t>
            </a:r>
            <a:r>
              <a:rPr lang="fr-FR" dirty="0" err="1" smtClean="0"/>
              <a:t>molecules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608256" y="6093296"/>
            <a:ext cx="22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Mercredi 7 décembre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31540" y="5379193"/>
            <a:ext cx="2564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Kick-off meeting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043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Organisation de la plateforme de criblage</a:t>
            </a:r>
            <a:endParaRPr lang="fr-FR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08720"/>
            <a:ext cx="8352928" cy="575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9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Descriptif du projet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67544" y="1556792"/>
            <a:ext cx="69193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2"/>
                </a:solidFill>
              </a:rPr>
              <a:t>Modèle d’étude: lignée RPE-J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2"/>
                </a:solidFill>
              </a:rPr>
              <a:t>Format : 384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2"/>
                </a:solidFill>
              </a:rPr>
              <a:t>Collection: banque de plasmides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2"/>
                </a:solidFill>
              </a:rPr>
              <a:t>Cible : Phagocytose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2"/>
                </a:solidFill>
              </a:rPr>
              <a:t>Test : mesure du signal FITC et DAPI sur </a:t>
            </a:r>
            <a:r>
              <a:rPr lang="fr-FR" sz="2400" b="1" dirty="0" err="1" smtClean="0">
                <a:solidFill>
                  <a:schemeClr val="tx2"/>
                </a:solidFill>
              </a:rPr>
              <a:t>Tecan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F500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2"/>
                </a:solidFill>
              </a:rPr>
              <a:t>Contrôle(s) négatif(s)?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tx2"/>
                </a:solidFill>
              </a:rPr>
              <a:t>Contrôle(s) </a:t>
            </a:r>
            <a:r>
              <a:rPr lang="fr-FR" sz="2400" b="1" dirty="0" smtClean="0">
                <a:solidFill>
                  <a:schemeClr val="tx2"/>
                </a:solidFill>
              </a:rPr>
              <a:t>positifs(s)?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2"/>
                </a:solidFill>
              </a:rPr>
              <a:t>Blanc(s)?</a:t>
            </a:r>
            <a:endParaRPr lang="fr-FR" sz="2400" b="1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6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2700" y="-65782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Processus robotique envisagé</a:t>
            </a:r>
            <a:endParaRPr lang="fr-FR" sz="2800" dirty="0"/>
          </a:p>
        </p:txBody>
      </p:sp>
      <p:sp>
        <p:nvSpPr>
          <p:cNvPr id="209" name="ZoneTexte 208"/>
          <p:cNvSpPr txBox="1"/>
          <p:nvPr/>
        </p:nvSpPr>
        <p:spPr>
          <a:xfrm>
            <a:off x="9158514" y="2564904"/>
            <a:ext cx="2915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</a:t>
            </a:r>
            <a:r>
              <a:rPr lang="fr-FR" dirty="0" smtClean="0"/>
              <a:t> </a:t>
            </a:r>
            <a:r>
              <a:rPr lang="fr-FR" dirty="0" err="1" smtClean="0"/>
              <a:t>seeded</a:t>
            </a:r>
            <a:r>
              <a:rPr lang="fr-FR" dirty="0" smtClean="0"/>
              <a:t> plates (10</a:t>
            </a:r>
            <a:r>
              <a:rPr lang="fr-FR" baseline="30000" dirty="0" smtClean="0"/>
              <a:t>3</a:t>
            </a:r>
            <a:r>
              <a:rPr lang="fr-FR" dirty="0" smtClean="0"/>
              <a:t> </a:t>
            </a:r>
            <a:r>
              <a:rPr lang="fr-FR" dirty="0" err="1" smtClean="0"/>
              <a:t>cells</a:t>
            </a:r>
            <a:r>
              <a:rPr lang="fr-FR" dirty="0" smtClean="0"/>
              <a:t>/</a:t>
            </a:r>
            <a:r>
              <a:rPr lang="fr-FR" dirty="0" err="1" smtClean="0"/>
              <a:t>well</a:t>
            </a:r>
            <a:r>
              <a:rPr lang="fr-F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Dispense of 1200 compounds in duplicates at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HTRF dosage of CCL2 in the plate #1 and 2.</a:t>
            </a:r>
          </a:p>
        </p:txBody>
      </p:sp>
      <p:grpSp>
        <p:nvGrpSpPr>
          <p:cNvPr id="1345" name="Groupe 1344"/>
          <p:cNvGrpSpPr/>
          <p:nvPr/>
        </p:nvGrpSpPr>
        <p:grpSpPr>
          <a:xfrm>
            <a:off x="848084" y="716757"/>
            <a:ext cx="7108826" cy="6054725"/>
            <a:chOff x="860425" y="747713"/>
            <a:chExt cx="7108826" cy="605472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0425" y="747713"/>
              <a:ext cx="7073900" cy="605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50" y="1436688"/>
              <a:ext cx="13652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361150" y="2488069"/>
              <a:ext cx="5193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RPE-J</a:t>
              </a:r>
              <a:endPara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525" y="1047751"/>
              <a:ext cx="1392238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687" y="1809848"/>
              <a:ext cx="4222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4980214" y="2190215"/>
              <a:ext cx="62547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Seeded</a:t>
              </a:r>
              <a:r>
                <a: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5023076" y="2380715"/>
              <a:ext cx="4984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plates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3810001"/>
              <a:ext cx="928688" cy="557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400" y="1076326"/>
              <a:ext cx="1392238" cy="169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6732588" y="2827338"/>
              <a:ext cx="8112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Incubation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6723063" y="3013095"/>
              <a:ext cx="78297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 to 5 </a:t>
              </a:r>
              <a:r>
                <a:rPr kumimoji="0" lang="fr-FR" altLang="fr-FR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hours</a:t>
              </a:r>
              <a:r>
                <a: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4537075" y="1863726"/>
              <a:ext cx="55563" cy="55563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35 h 35"/>
                <a:gd name="T4" fmla="*/ 35 w 35"/>
                <a:gd name="T5" fmla="*/ 17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35"/>
                  </a:lnTo>
                  <a:lnTo>
                    <a:pt x="35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8"/>
            <p:cNvSpPr>
              <a:spLocks noEditPoints="1"/>
            </p:cNvSpPr>
            <p:nvPr/>
          </p:nvSpPr>
          <p:spPr bwMode="auto">
            <a:xfrm>
              <a:off x="4070350" y="1863726"/>
              <a:ext cx="522288" cy="55563"/>
            </a:xfrm>
            <a:custGeom>
              <a:avLst/>
              <a:gdLst>
                <a:gd name="T0" fmla="*/ 294 w 329"/>
                <a:gd name="T1" fmla="*/ 0 h 35"/>
                <a:gd name="T2" fmla="*/ 294 w 329"/>
                <a:gd name="T3" fmla="*/ 35 h 35"/>
                <a:gd name="T4" fmla="*/ 329 w 329"/>
                <a:gd name="T5" fmla="*/ 17 h 35"/>
                <a:gd name="T6" fmla="*/ 294 w 329"/>
                <a:gd name="T7" fmla="*/ 0 h 35"/>
                <a:gd name="T8" fmla="*/ 0 w 329"/>
                <a:gd name="T9" fmla="*/ 17 h 35"/>
                <a:gd name="T10" fmla="*/ 294 w 329"/>
                <a:gd name="T11" fmla="*/ 17 h 35"/>
                <a:gd name="T12" fmla="*/ 0 w 329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5">
                  <a:moveTo>
                    <a:pt x="294" y="0"/>
                  </a:moveTo>
                  <a:lnTo>
                    <a:pt x="294" y="35"/>
                  </a:lnTo>
                  <a:lnTo>
                    <a:pt x="329" y="17"/>
                  </a:lnTo>
                  <a:lnTo>
                    <a:pt x="294" y="0"/>
                  </a:lnTo>
                  <a:close/>
                  <a:moveTo>
                    <a:pt x="0" y="17"/>
                  </a:moveTo>
                  <a:lnTo>
                    <a:pt x="294" y="17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6088063" y="1895476"/>
              <a:ext cx="55563" cy="55563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35 h 35"/>
                <a:gd name="T4" fmla="*/ 35 w 35"/>
                <a:gd name="T5" fmla="*/ 17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35"/>
                  </a:lnTo>
                  <a:lnTo>
                    <a:pt x="35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5627688" y="1895476"/>
              <a:ext cx="515938" cy="55563"/>
            </a:xfrm>
            <a:custGeom>
              <a:avLst/>
              <a:gdLst>
                <a:gd name="T0" fmla="*/ 290 w 325"/>
                <a:gd name="T1" fmla="*/ 0 h 35"/>
                <a:gd name="T2" fmla="*/ 290 w 325"/>
                <a:gd name="T3" fmla="*/ 35 h 35"/>
                <a:gd name="T4" fmla="*/ 325 w 325"/>
                <a:gd name="T5" fmla="*/ 17 h 35"/>
                <a:gd name="T6" fmla="*/ 290 w 325"/>
                <a:gd name="T7" fmla="*/ 0 h 35"/>
                <a:gd name="T8" fmla="*/ 0 w 325"/>
                <a:gd name="T9" fmla="*/ 17 h 35"/>
                <a:gd name="T10" fmla="*/ 290 w 325"/>
                <a:gd name="T11" fmla="*/ 17 h 35"/>
                <a:gd name="T12" fmla="*/ 0 w 325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35">
                  <a:moveTo>
                    <a:pt x="290" y="0"/>
                  </a:moveTo>
                  <a:lnTo>
                    <a:pt x="290" y="35"/>
                  </a:lnTo>
                  <a:lnTo>
                    <a:pt x="325" y="17"/>
                  </a:lnTo>
                  <a:lnTo>
                    <a:pt x="290" y="0"/>
                  </a:lnTo>
                  <a:close/>
                  <a:moveTo>
                    <a:pt x="0" y="17"/>
                  </a:moveTo>
                  <a:lnTo>
                    <a:pt x="290" y="17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659188"/>
              <a:ext cx="1382713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3382963" y="5407026"/>
              <a:ext cx="812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Incubation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5081588" y="4787901"/>
              <a:ext cx="61913" cy="50800"/>
            </a:xfrm>
            <a:custGeom>
              <a:avLst/>
              <a:gdLst>
                <a:gd name="T0" fmla="*/ 14 w 39"/>
                <a:gd name="T1" fmla="*/ 0 h 32"/>
                <a:gd name="T2" fmla="*/ 0 w 39"/>
                <a:gd name="T3" fmla="*/ 32 h 32"/>
                <a:gd name="T4" fmla="*/ 39 w 39"/>
                <a:gd name="T5" fmla="*/ 30 h 32"/>
                <a:gd name="T6" fmla="*/ 14 w 3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2">
                  <a:moveTo>
                    <a:pt x="14" y="0"/>
                  </a:moveTo>
                  <a:lnTo>
                    <a:pt x="0" y="32"/>
                  </a:lnTo>
                  <a:lnTo>
                    <a:pt x="39" y="3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 noEditPoints="1"/>
            </p:cNvSpPr>
            <p:nvPr/>
          </p:nvSpPr>
          <p:spPr bwMode="auto">
            <a:xfrm>
              <a:off x="4625975" y="4613276"/>
              <a:ext cx="517525" cy="225425"/>
            </a:xfrm>
            <a:custGeom>
              <a:avLst/>
              <a:gdLst>
                <a:gd name="T0" fmla="*/ 301 w 326"/>
                <a:gd name="T1" fmla="*/ 110 h 142"/>
                <a:gd name="T2" fmla="*/ 287 w 326"/>
                <a:gd name="T3" fmla="*/ 142 h 142"/>
                <a:gd name="T4" fmla="*/ 326 w 326"/>
                <a:gd name="T5" fmla="*/ 140 h 142"/>
                <a:gd name="T6" fmla="*/ 301 w 326"/>
                <a:gd name="T7" fmla="*/ 110 h 142"/>
                <a:gd name="T8" fmla="*/ 0 w 326"/>
                <a:gd name="T9" fmla="*/ 0 h 142"/>
                <a:gd name="T10" fmla="*/ 294 w 326"/>
                <a:gd name="T11" fmla="*/ 126 h 142"/>
                <a:gd name="T12" fmla="*/ 0 w 326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142">
                  <a:moveTo>
                    <a:pt x="301" y="110"/>
                  </a:moveTo>
                  <a:lnTo>
                    <a:pt x="287" y="142"/>
                  </a:lnTo>
                  <a:lnTo>
                    <a:pt x="326" y="140"/>
                  </a:lnTo>
                  <a:lnTo>
                    <a:pt x="301" y="110"/>
                  </a:lnTo>
                  <a:close/>
                  <a:moveTo>
                    <a:pt x="0" y="0"/>
                  </a:moveTo>
                  <a:lnTo>
                    <a:pt x="294" y="1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5045075" y="4130676"/>
              <a:ext cx="60325" cy="50800"/>
            </a:xfrm>
            <a:custGeom>
              <a:avLst/>
              <a:gdLst>
                <a:gd name="T0" fmla="*/ 0 w 38"/>
                <a:gd name="T1" fmla="*/ 0 h 32"/>
                <a:gd name="T2" fmla="*/ 14 w 38"/>
                <a:gd name="T3" fmla="*/ 32 h 32"/>
                <a:gd name="T4" fmla="*/ 38 w 38"/>
                <a:gd name="T5" fmla="*/ 1 h 32"/>
                <a:gd name="T6" fmla="*/ 0 w 38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2">
                  <a:moveTo>
                    <a:pt x="0" y="0"/>
                  </a:moveTo>
                  <a:lnTo>
                    <a:pt x="14" y="32"/>
                  </a:lnTo>
                  <a:lnTo>
                    <a:pt x="3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 noEditPoints="1"/>
            </p:cNvSpPr>
            <p:nvPr/>
          </p:nvSpPr>
          <p:spPr bwMode="auto">
            <a:xfrm>
              <a:off x="4592638" y="4130676"/>
              <a:ext cx="512763" cy="242888"/>
            </a:xfrm>
            <a:custGeom>
              <a:avLst/>
              <a:gdLst>
                <a:gd name="T0" fmla="*/ 285 w 323"/>
                <a:gd name="T1" fmla="*/ 0 h 153"/>
                <a:gd name="T2" fmla="*/ 299 w 323"/>
                <a:gd name="T3" fmla="*/ 32 h 153"/>
                <a:gd name="T4" fmla="*/ 323 w 323"/>
                <a:gd name="T5" fmla="*/ 1 h 153"/>
                <a:gd name="T6" fmla="*/ 285 w 323"/>
                <a:gd name="T7" fmla="*/ 0 h 153"/>
                <a:gd name="T8" fmla="*/ 0 w 323"/>
                <a:gd name="T9" fmla="*/ 153 h 153"/>
                <a:gd name="T10" fmla="*/ 292 w 323"/>
                <a:gd name="T11" fmla="*/ 16 h 153"/>
                <a:gd name="T12" fmla="*/ 0 w 323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153">
                  <a:moveTo>
                    <a:pt x="285" y="0"/>
                  </a:moveTo>
                  <a:lnTo>
                    <a:pt x="299" y="32"/>
                  </a:lnTo>
                  <a:lnTo>
                    <a:pt x="323" y="1"/>
                  </a:lnTo>
                  <a:lnTo>
                    <a:pt x="285" y="0"/>
                  </a:lnTo>
                  <a:close/>
                  <a:moveTo>
                    <a:pt x="0" y="153"/>
                  </a:moveTo>
                  <a:lnTo>
                    <a:pt x="292" y="16"/>
                  </a:lnTo>
                  <a:lnTo>
                    <a:pt x="0" y="153"/>
                  </a:lnTo>
                  <a:close/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54" name="Picture 3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163" y="4926013"/>
              <a:ext cx="928688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5872163" y="4137026"/>
              <a:ext cx="862013" cy="0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6723063" y="4092576"/>
              <a:ext cx="92075" cy="90488"/>
            </a:xfrm>
            <a:custGeom>
              <a:avLst/>
              <a:gdLst>
                <a:gd name="T0" fmla="*/ 0 w 58"/>
                <a:gd name="T1" fmla="*/ 0 h 57"/>
                <a:gd name="T2" fmla="*/ 58 w 58"/>
                <a:gd name="T3" fmla="*/ 28 h 57"/>
                <a:gd name="T4" fmla="*/ 0 w 58"/>
                <a:gd name="T5" fmla="*/ 57 h 57"/>
                <a:gd name="T6" fmla="*/ 0 w 58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0" y="0"/>
                  </a:moveTo>
                  <a:lnTo>
                    <a:pt x="58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5872163" y="5138738"/>
              <a:ext cx="928688" cy="0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6789738" y="5092701"/>
              <a:ext cx="92075" cy="92075"/>
            </a:xfrm>
            <a:custGeom>
              <a:avLst/>
              <a:gdLst>
                <a:gd name="T0" fmla="*/ 0 w 58"/>
                <a:gd name="T1" fmla="*/ 0 h 58"/>
                <a:gd name="T2" fmla="*/ 58 w 58"/>
                <a:gd name="T3" fmla="*/ 29 h 58"/>
                <a:gd name="T4" fmla="*/ 0 w 58"/>
                <a:gd name="T5" fmla="*/ 58 h 58"/>
                <a:gd name="T6" fmla="*/ 0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58" y="29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2614613" y="1863726"/>
              <a:ext cx="53975" cy="55563"/>
            </a:xfrm>
            <a:custGeom>
              <a:avLst/>
              <a:gdLst>
                <a:gd name="T0" fmla="*/ 0 w 34"/>
                <a:gd name="T1" fmla="*/ 0 h 35"/>
                <a:gd name="T2" fmla="*/ 0 w 34"/>
                <a:gd name="T3" fmla="*/ 35 h 35"/>
                <a:gd name="T4" fmla="*/ 34 w 34"/>
                <a:gd name="T5" fmla="*/ 17 h 35"/>
                <a:gd name="T6" fmla="*/ 0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0" y="0"/>
                  </a:moveTo>
                  <a:lnTo>
                    <a:pt x="0" y="35"/>
                  </a:lnTo>
                  <a:lnTo>
                    <a:pt x="34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2436813" y="1863726"/>
              <a:ext cx="231775" cy="55563"/>
            </a:xfrm>
            <a:custGeom>
              <a:avLst/>
              <a:gdLst>
                <a:gd name="T0" fmla="*/ 112 w 146"/>
                <a:gd name="T1" fmla="*/ 0 h 35"/>
                <a:gd name="T2" fmla="*/ 112 w 146"/>
                <a:gd name="T3" fmla="*/ 35 h 35"/>
                <a:gd name="T4" fmla="*/ 146 w 146"/>
                <a:gd name="T5" fmla="*/ 17 h 35"/>
                <a:gd name="T6" fmla="*/ 112 w 146"/>
                <a:gd name="T7" fmla="*/ 0 h 35"/>
                <a:gd name="T8" fmla="*/ 0 w 146"/>
                <a:gd name="T9" fmla="*/ 17 h 35"/>
                <a:gd name="T10" fmla="*/ 112 w 146"/>
                <a:gd name="T11" fmla="*/ 17 h 35"/>
                <a:gd name="T12" fmla="*/ 0 w 146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35">
                  <a:moveTo>
                    <a:pt x="112" y="0"/>
                  </a:moveTo>
                  <a:lnTo>
                    <a:pt x="112" y="35"/>
                  </a:lnTo>
                  <a:lnTo>
                    <a:pt x="146" y="17"/>
                  </a:lnTo>
                  <a:lnTo>
                    <a:pt x="112" y="0"/>
                  </a:lnTo>
                  <a:close/>
                  <a:moveTo>
                    <a:pt x="0" y="17"/>
                  </a:moveTo>
                  <a:lnTo>
                    <a:pt x="112" y="17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2919413" y="2754313"/>
              <a:ext cx="10572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Plates seeding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2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3659188"/>
              <a:ext cx="1382713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1042988" y="5407026"/>
              <a:ext cx="14874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Automated</a:t>
              </a:r>
              <a:r>
                <a:rPr lang="fr-FR" altLang="fr-FR" sz="1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t</a:t>
              </a:r>
              <a:r>
                <a: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ransfection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52"/>
            <p:cNvSpPr>
              <a:spLocks noChangeArrowheads="1"/>
            </p:cNvSpPr>
            <p:nvPr/>
          </p:nvSpPr>
          <p:spPr bwMode="auto">
            <a:xfrm>
              <a:off x="1600200" y="6534151"/>
              <a:ext cx="1270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55"/>
            <p:cNvSpPr>
              <a:spLocks noChangeShapeType="1"/>
            </p:cNvSpPr>
            <p:nvPr/>
          </p:nvSpPr>
          <p:spPr bwMode="auto">
            <a:xfrm>
              <a:off x="2436813" y="4502151"/>
              <a:ext cx="522288" cy="0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56"/>
            <p:cNvSpPr>
              <a:spLocks/>
            </p:cNvSpPr>
            <p:nvPr/>
          </p:nvSpPr>
          <p:spPr bwMode="auto">
            <a:xfrm>
              <a:off x="2947988" y="4456113"/>
              <a:ext cx="90488" cy="92075"/>
            </a:xfrm>
            <a:custGeom>
              <a:avLst/>
              <a:gdLst>
                <a:gd name="T0" fmla="*/ 0 w 57"/>
                <a:gd name="T1" fmla="*/ 0 h 58"/>
                <a:gd name="T2" fmla="*/ 57 w 57"/>
                <a:gd name="T3" fmla="*/ 29 h 58"/>
                <a:gd name="T4" fmla="*/ 0 w 57"/>
                <a:gd name="T5" fmla="*/ 58 h 58"/>
                <a:gd name="T6" fmla="*/ 0 w 57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0"/>
                  </a:moveTo>
                  <a:lnTo>
                    <a:pt x="57" y="29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>
              <a:off x="6007674" y="4652611"/>
              <a:ext cx="66684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000" dirty="0" smtClean="0">
                  <a:solidFill>
                    <a:srgbClr val="0070C0"/>
                  </a:solidFill>
                </a:rPr>
                <a:t>DAPI signal</a:t>
              </a:r>
              <a:endPara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52" name="Rectangle 60"/>
            <p:cNvSpPr>
              <a:spLocks noChangeArrowheads="1"/>
            </p:cNvSpPr>
            <p:nvPr/>
          </p:nvSpPr>
          <p:spPr bwMode="auto">
            <a:xfrm>
              <a:off x="5872163" y="3735388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61"/>
            <p:cNvSpPr>
              <a:spLocks noChangeArrowheads="1"/>
            </p:cNvSpPr>
            <p:nvPr/>
          </p:nvSpPr>
          <p:spPr bwMode="auto">
            <a:xfrm>
              <a:off x="5869611" y="4795822"/>
              <a:ext cx="101515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fr-FR" altLang="fr-FR" sz="1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quadru</a:t>
              </a:r>
              <a:r>
                <a:rPr kumimoji="0" lang="fr-FR" altLang="fr-FR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plicates</a:t>
              </a:r>
              <a:r>
                <a: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62"/>
            <p:cNvSpPr>
              <a:spLocks noChangeArrowheads="1"/>
            </p:cNvSpPr>
            <p:nvPr/>
          </p:nvSpPr>
          <p:spPr bwMode="auto">
            <a:xfrm>
              <a:off x="6570663" y="3735388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5" name="Group 65"/>
            <p:cNvGrpSpPr>
              <a:grpSpLocks/>
            </p:cNvGrpSpPr>
            <p:nvPr/>
          </p:nvGrpSpPr>
          <p:grpSpPr bwMode="auto">
            <a:xfrm>
              <a:off x="906463" y="811213"/>
              <a:ext cx="346075" cy="371475"/>
              <a:chOff x="571" y="511"/>
              <a:chExt cx="218" cy="234"/>
            </a:xfrm>
          </p:grpSpPr>
          <p:sp>
            <p:nvSpPr>
              <p:cNvPr id="63" name="Rectangle 63"/>
              <p:cNvSpPr>
                <a:spLocks noChangeArrowheads="1"/>
              </p:cNvSpPr>
              <p:nvPr/>
            </p:nvSpPr>
            <p:spPr bwMode="auto">
              <a:xfrm>
                <a:off x="635" y="519"/>
                <a:ext cx="15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800" b="0" i="0" u="none" strike="noStrike" cap="none" normalizeH="0" baseline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4" name="Oval 64"/>
              <p:cNvSpPr>
                <a:spLocks noChangeArrowheads="1"/>
              </p:cNvSpPr>
              <p:nvPr/>
            </p:nvSpPr>
            <p:spPr bwMode="auto">
              <a:xfrm>
                <a:off x="571" y="511"/>
                <a:ext cx="190" cy="194"/>
              </a:xfrm>
              <a:prstGeom prst="ellips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6" name="Group 68"/>
            <p:cNvGrpSpPr>
              <a:grpSpLocks/>
            </p:cNvGrpSpPr>
            <p:nvPr/>
          </p:nvGrpSpPr>
          <p:grpSpPr bwMode="auto">
            <a:xfrm>
              <a:off x="903289" y="2789239"/>
              <a:ext cx="350838" cy="361950"/>
              <a:chOff x="569" y="1757"/>
              <a:chExt cx="221" cy="228"/>
            </a:xfrm>
          </p:grpSpPr>
          <p:sp>
            <p:nvSpPr>
              <p:cNvPr id="61" name="Rectangle 66"/>
              <p:cNvSpPr>
                <a:spLocks noChangeArrowheads="1"/>
              </p:cNvSpPr>
              <p:nvPr/>
            </p:nvSpPr>
            <p:spPr bwMode="auto">
              <a:xfrm>
                <a:off x="636" y="1759"/>
                <a:ext cx="15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800" b="0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fr-FR" alt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Oval 67"/>
              <p:cNvSpPr>
                <a:spLocks noChangeArrowheads="1"/>
              </p:cNvSpPr>
              <p:nvPr/>
            </p:nvSpPr>
            <p:spPr bwMode="auto">
              <a:xfrm>
                <a:off x="569" y="1757"/>
                <a:ext cx="190" cy="194"/>
              </a:xfrm>
              <a:prstGeom prst="ellips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7437438" y="3363913"/>
              <a:ext cx="469900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Plate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7342188" y="3554413"/>
              <a:ext cx="62706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Reading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3" y="3586028"/>
            <a:ext cx="4222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6" name="Connecteur en angle 1345"/>
          <p:cNvCxnSpPr>
            <a:stCxn id="1037" idx="2"/>
            <a:endCxn id="1062" idx="0"/>
          </p:cNvCxnSpPr>
          <p:nvPr/>
        </p:nvCxnSpPr>
        <p:spPr>
          <a:xfrm rot="5400000">
            <a:off x="3947679" y="516733"/>
            <a:ext cx="885824" cy="5337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Connecteur droit avec flèche 1347"/>
          <p:cNvCxnSpPr>
            <a:stCxn id="74" idx="2"/>
          </p:cNvCxnSpPr>
          <p:nvPr/>
        </p:nvCxnSpPr>
        <p:spPr>
          <a:xfrm>
            <a:off x="697731" y="3835266"/>
            <a:ext cx="432569" cy="25334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3494882"/>
            <a:ext cx="4222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" name="Rectangle à coins arrondis 1350"/>
          <p:cNvSpPr/>
          <p:nvPr/>
        </p:nvSpPr>
        <p:spPr>
          <a:xfrm>
            <a:off x="122029" y="3105429"/>
            <a:ext cx="1048177" cy="7298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57" y="3398522"/>
            <a:ext cx="4222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0" name="ZoneTexte 1349"/>
          <p:cNvSpPr txBox="1"/>
          <p:nvPr/>
        </p:nvSpPr>
        <p:spPr>
          <a:xfrm>
            <a:off x="82123" y="3160622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Plasmid</a:t>
            </a:r>
            <a:r>
              <a:rPr lang="fr-FR" sz="1000" dirty="0" smtClean="0"/>
              <a:t> collection</a:t>
            </a:r>
            <a:endParaRPr lang="fr-FR" sz="1000" dirty="0"/>
          </a:p>
        </p:txBody>
      </p:sp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413" y="3956845"/>
            <a:ext cx="4222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24" y="4913311"/>
            <a:ext cx="4222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58"/>
          <p:cNvSpPr>
            <a:spLocks noChangeArrowheads="1"/>
          </p:cNvSpPr>
          <p:nvPr/>
        </p:nvSpPr>
        <p:spPr bwMode="auto">
          <a:xfrm>
            <a:off x="6014591" y="3726221"/>
            <a:ext cx="65402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 smtClean="0">
                <a:solidFill>
                  <a:schemeClr val="accent6">
                    <a:lumMod val="75000"/>
                  </a:schemeClr>
                </a:solidFill>
              </a:rPr>
              <a:t>FITC signal</a:t>
            </a: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5876528" y="3869432"/>
            <a:ext cx="10151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fr-FR" altLang="fr-FR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quadru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plicates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6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Assay Development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99592" y="1484784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Objectifs : </a:t>
            </a:r>
            <a:endParaRPr lang="fr-FR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1664522" y="1672736"/>
            <a:ext cx="1971374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Miniaturisation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Sensibilité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Robustesse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Reproductibilité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Accolade fermante 4"/>
          <p:cNvSpPr/>
          <p:nvPr/>
        </p:nvSpPr>
        <p:spPr>
          <a:xfrm>
            <a:off x="3995936" y="2132856"/>
            <a:ext cx="72008" cy="2232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stCxn id="5" idx="1"/>
          </p:cNvCxnSpPr>
          <p:nvPr/>
        </p:nvCxnSpPr>
        <p:spPr>
          <a:xfrm>
            <a:off x="4067944" y="324898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88940"/>
            <a:ext cx="205355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899592" y="44703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Réalisation:</a:t>
            </a:r>
            <a:endParaRPr lang="fr-FR" b="1" u="sng" dirty="0"/>
          </a:p>
        </p:txBody>
      </p:sp>
      <p:sp>
        <p:nvSpPr>
          <p:cNvPr id="20" name="ZoneTexte 19"/>
          <p:cNvSpPr txBox="1"/>
          <p:nvPr/>
        </p:nvSpPr>
        <p:spPr>
          <a:xfrm>
            <a:off x="511572" y="4980509"/>
            <a:ext cx="863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Mise au point des condition de culture en plaques 384: dilution, volume…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Tests structuraux (IF jonctions serrées et protéines polarisées) et fonctionnels (phagocytose in vitro)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conditions de transfections (plasmides et </a:t>
            </a:r>
            <a:r>
              <a:rPr lang="fr-FR" dirty="0" err="1" smtClean="0"/>
              <a:t>siRNA</a:t>
            </a:r>
            <a:r>
              <a:rPr lang="fr-FR" dirty="0" smtClean="0"/>
              <a:t>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377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-pst-HST-1.potx" id="{B18F4D14-FA29-408F-976E-0CA00C1378FE}" vid="{5EFB80EF-2216-468C-B65A-5BD2920452D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Model-pst-HST-1</Template>
  <TotalTime>681</TotalTime>
  <Words>181</Words>
  <Application>Microsoft Office PowerPoint</Application>
  <PresentationFormat>Affichage à l'écran (4:3)</PresentationFormat>
  <Paragraphs>47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Wingdings 3</vt:lpstr>
      <vt:lpstr>Thème Office</vt:lpstr>
      <vt:lpstr>Team S13</vt:lpstr>
      <vt:lpstr>Organisation de la plateforme de criblage</vt:lpstr>
      <vt:lpstr>Descriptif du projet</vt:lpstr>
      <vt:lpstr>Processus robotique envisagé</vt:lpstr>
      <vt:lpstr>Assay Development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LECHUGA</dc:creator>
  <cp:lastModifiedBy>Marc LECHUGA</cp:lastModifiedBy>
  <cp:revision>94</cp:revision>
  <dcterms:created xsi:type="dcterms:W3CDTF">2016-06-29T09:20:09Z</dcterms:created>
  <dcterms:modified xsi:type="dcterms:W3CDTF">2016-12-07T14:02:50Z</dcterms:modified>
</cp:coreProperties>
</file>