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77" r:id="rId7"/>
    <p:sldId id="261" r:id="rId8"/>
    <p:sldId id="262" r:id="rId9"/>
    <p:sldId id="271" r:id="rId10"/>
    <p:sldId id="267" r:id="rId11"/>
    <p:sldId id="270" r:id="rId12"/>
    <p:sldId id="275" r:id="rId13"/>
    <p:sldId id="276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2" r:id="rId22"/>
    <p:sldId id="280" r:id="rId23"/>
    <p:sldId id="278" r:id="rId24"/>
    <p:sldId id="294" r:id="rId25"/>
    <p:sldId id="279" r:id="rId26"/>
    <p:sldId id="293" r:id="rId27"/>
    <p:sldId id="281" r:id="rId28"/>
    <p:sldId id="283" r:id="rId29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6" autoAdjust="0"/>
    <p:restoredTop sz="94660"/>
  </p:normalViewPr>
  <p:slideViewPr>
    <p:cSldViewPr>
      <p:cViewPr varScale="1">
        <p:scale>
          <a:sx n="87" d="100"/>
          <a:sy n="87" d="100"/>
        </p:scale>
        <p:origin x="104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CCE3F-6FFE-4FA2-B718-12CAE324418D}" type="datetimeFigureOut">
              <a:rPr lang="it-IT" smtClean="0"/>
              <a:t>24/05/2017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3739D-7FD0-47A1-B1AC-363FA070008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4605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Thickness</a:t>
            </a:r>
            <a:r>
              <a:rPr lang="it-IT" dirty="0" smtClean="0"/>
              <a:t>=spessore</a:t>
            </a:r>
          </a:p>
          <a:p>
            <a:r>
              <a:rPr lang="it-IT" dirty="0" smtClean="0"/>
              <a:t>Progress</a:t>
            </a:r>
            <a:r>
              <a:rPr lang="it-IT" baseline="0" dirty="0" smtClean="0"/>
              <a:t> bar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2C11C-7387-43AB-B16B-BDC0FE0B6C01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7155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External</a:t>
            </a:r>
            <a:r>
              <a:rPr lang="it-IT" dirty="0" smtClean="0"/>
              <a:t> </a:t>
            </a:r>
            <a:r>
              <a:rPr lang="it-IT" dirty="0" err="1" smtClean="0"/>
              <a:t>storage</a:t>
            </a:r>
            <a:r>
              <a:rPr lang="it-IT" dirty="0" smtClean="0"/>
              <a:t>=archiviazioni esterne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2C11C-7387-43AB-B16B-BDC0FE0B6C01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1240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AFC585F6-FFA7-4B68-A159-803246C2D65B}" type="datetimeFigureOut">
              <a:rPr lang="it-IT" smtClean="0"/>
              <a:t>24/05/2017</a:t>
            </a:fld>
            <a:endParaRPr lang="it-IT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BF51861-5AC3-43AA-BD93-10F4FA853A83}" type="slidenum">
              <a:rPr lang="it-IT" smtClean="0"/>
              <a:t>‹N›</a:t>
            </a:fld>
            <a:endParaRPr lang="it-IT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85F6-FFA7-4B68-A159-803246C2D65B}" type="datetimeFigureOut">
              <a:rPr lang="it-IT" smtClean="0"/>
              <a:t>24/05/2017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1861-5AC3-43AA-BD93-10F4FA853A8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85F6-FFA7-4B68-A159-803246C2D65B}" type="datetimeFigureOut">
              <a:rPr lang="it-IT" smtClean="0"/>
              <a:t>24/05/2017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1861-5AC3-43AA-BD93-10F4FA853A8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85F6-FFA7-4B68-A159-803246C2D65B}" type="datetimeFigureOut">
              <a:rPr lang="it-IT" smtClean="0"/>
              <a:t>24/05/2017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1861-5AC3-43AA-BD93-10F4FA853A8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85F6-FFA7-4B68-A159-803246C2D65B}" type="datetimeFigureOut">
              <a:rPr lang="it-IT" smtClean="0"/>
              <a:t>24/05/2017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1861-5AC3-43AA-BD93-10F4FA853A8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85F6-FFA7-4B68-A159-803246C2D65B}" type="datetimeFigureOut">
              <a:rPr lang="it-IT" smtClean="0"/>
              <a:t>24/05/2017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1861-5AC3-43AA-BD93-10F4FA853A83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85F6-FFA7-4B68-A159-803246C2D65B}" type="datetimeFigureOut">
              <a:rPr lang="it-IT" smtClean="0"/>
              <a:t>24/05/2017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1861-5AC3-43AA-BD93-10F4FA853A8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85F6-FFA7-4B68-A159-803246C2D65B}" type="datetimeFigureOut">
              <a:rPr lang="it-IT" smtClean="0"/>
              <a:t>24/05/2017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1861-5AC3-43AA-BD93-10F4FA853A8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85F6-FFA7-4B68-A159-803246C2D65B}" type="datetimeFigureOut">
              <a:rPr lang="it-IT" smtClean="0"/>
              <a:t>24/05/2017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1861-5AC3-43AA-BD93-10F4FA853A8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85F6-FFA7-4B68-A159-803246C2D65B}" type="datetimeFigureOut">
              <a:rPr lang="it-IT" smtClean="0"/>
              <a:t>24/05/2017</a:t>
            </a:fld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1861-5AC3-43AA-BD93-10F4FA853A83}" type="slidenum">
              <a:rPr lang="it-IT" smtClean="0"/>
              <a:t>‹N›</a:t>
            </a:fld>
            <a:endParaRPr lang="it-IT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85F6-FFA7-4B68-A159-803246C2D65B}" type="datetimeFigureOut">
              <a:rPr lang="it-IT" smtClean="0"/>
              <a:t>24/05/2017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1861-5AC3-43AA-BD93-10F4FA853A8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AFC585F6-FFA7-4B68-A159-803246C2D65B}" type="datetimeFigureOut">
              <a:rPr lang="it-IT" smtClean="0"/>
              <a:t>24/05/2017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4BF51861-5AC3-43AA-BD93-10F4FA853A83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572001" y="2708476"/>
            <a:ext cx="3672408" cy="1080564"/>
          </a:xfrm>
          <a:solidFill>
            <a:schemeClr val="tx2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it-IT" sz="395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Smart-</a:t>
            </a:r>
            <a:r>
              <a:rPr lang="it-IT" sz="3950" b="1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Measure</a:t>
            </a:r>
            <a:endParaRPr lang="it-IT" sz="395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 smtClean="0"/>
              <a:t>Software realizzato da:</a:t>
            </a:r>
            <a:br>
              <a:rPr lang="it-IT" dirty="0" smtClean="0"/>
            </a:br>
            <a:r>
              <a:rPr lang="it-IT" dirty="0" err="1" smtClean="0"/>
              <a:t>Fenu</a:t>
            </a:r>
            <a:r>
              <a:rPr lang="it-IT" dirty="0" smtClean="0"/>
              <a:t> Samuele</a:t>
            </a:r>
            <a:br>
              <a:rPr lang="it-IT" dirty="0" smtClean="0"/>
            </a:br>
            <a:r>
              <a:rPr lang="it-IT" dirty="0" smtClean="0"/>
              <a:t>Vernocchi Matteo</a:t>
            </a:r>
            <a:br>
              <a:rPr lang="it-IT" dirty="0" smtClean="0"/>
            </a:br>
            <a:r>
              <a:rPr lang="it-IT" dirty="0" smtClean="0"/>
              <a:t>Miele Stefano</a:t>
            </a:r>
            <a:br>
              <a:rPr lang="it-IT" dirty="0" smtClean="0"/>
            </a:br>
            <a:r>
              <a:rPr lang="it-IT" dirty="0" smtClean="0"/>
              <a:t>Parlati Michela</a:t>
            </a:r>
            <a:br>
              <a:rPr lang="it-IT" dirty="0" smtClean="0"/>
            </a:br>
            <a:r>
              <a:rPr lang="it-IT" dirty="0" err="1" smtClean="0"/>
              <a:t>Djebali</a:t>
            </a:r>
            <a:r>
              <a:rPr lang="it-IT" dirty="0" smtClean="0"/>
              <a:t> Ismail</a:t>
            </a:r>
            <a:br>
              <a:rPr lang="it-IT" dirty="0" smtClean="0"/>
            </a:br>
            <a:r>
              <a:rPr lang="it-IT" dirty="0" smtClean="0"/>
              <a:t>Franco Mattia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88" t="51999" r="20886" b="11753"/>
          <a:stretch/>
        </p:blipFill>
        <p:spPr>
          <a:xfrm>
            <a:off x="971600" y="1916832"/>
            <a:ext cx="2886681" cy="285014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9079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15616" y="1052736"/>
            <a:ext cx="7560840" cy="1143000"/>
          </a:xfrm>
        </p:spPr>
        <p:txBody>
          <a:bodyPr>
            <a:normAutofit/>
          </a:bodyPr>
          <a:lstStyle/>
          <a:p>
            <a:r>
              <a:rPr lang="it-IT" b="1" dirty="0" smtClean="0">
                <a:solidFill>
                  <a:srgbClr val="C00000"/>
                </a:solidFill>
              </a:rPr>
              <a:t>Tempistiche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43608" y="2492896"/>
            <a:ext cx="6777317" cy="3508977"/>
          </a:xfrm>
        </p:spPr>
        <p:txBody>
          <a:bodyPr>
            <a:normAutofit/>
          </a:bodyPr>
          <a:lstStyle/>
          <a:p>
            <a:r>
              <a:rPr lang="it-IT" dirty="0" smtClean="0"/>
              <a:t>Le tempistiche non sono ancora state stabilite con precisione, ma approssimativamente ci occorrono all’incirca cinque mesi (contando imprevisti nella realizzazione e impegni scolastici).</a:t>
            </a:r>
          </a:p>
        </p:txBody>
      </p:sp>
    </p:spTree>
    <p:extLst>
      <p:ext uri="{BB962C8B-B14F-4D97-AF65-F5344CB8AC3E}">
        <p14:creationId xmlns:p14="http://schemas.microsoft.com/office/powerpoint/2010/main" val="356991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71600" y="980728"/>
            <a:ext cx="7560840" cy="1143000"/>
          </a:xfrm>
        </p:spPr>
        <p:txBody>
          <a:bodyPr>
            <a:normAutofit/>
          </a:bodyPr>
          <a:lstStyle/>
          <a:p>
            <a:r>
              <a:rPr lang="it-IT" b="1" dirty="0" smtClean="0">
                <a:solidFill>
                  <a:srgbClr val="C00000"/>
                </a:solidFill>
              </a:rPr>
              <a:t>WBS</a:t>
            </a:r>
            <a:endParaRPr lang="it-IT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t="20069" b="7946"/>
          <a:stretch/>
        </p:blipFill>
        <p:spPr>
          <a:xfrm>
            <a:off x="539552" y="2420888"/>
            <a:ext cx="8064896" cy="3600400"/>
          </a:xfrm>
        </p:spPr>
      </p:pic>
    </p:spTree>
    <p:extLst>
      <p:ext uri="{BB962C8B-B14F-4D97-AF65-F5344CB8AC3E}">
        <p14:creationId xmlns:p14="http://schemas.microsoft.com/office/powerpoint/2010/main" val="369362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71600" y="980728"/>
            <a:ext cx="7560840" cy="1143000"/>
          </a:xfrm>
        </p:spPr>
        <p:txBody>
          <a:bodyPr>
            <a:normAutofit/>
          </a:bodyPr>
          <a:lstStyle/>
          <a:p>
            <a:r>
              <a:rPr lang="it-IT" b="1" dirty="0" smtClean="0">
                <a:solidFill>
                  <a:srgbClr val="C00000"/>
                </a:solidFill>
              </a:rPr>
              <a:t>WBS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3" t="20239" b="9075"/>
          <a:stretch/>
        </p:blipFill>
        <p:spPr>
          <a:xfrm>
            <a:off x="539552" y="2492896"/>
            <a:ext cx="8064896" cy="3600400"/>
          </a:xfrm>
        </p:spPr>
      </p:pic>
    </p:spTree>
    <p:extLst>
      <p:ext uri="{BB962C8B-B14F-4D97-AF65-F5344CB8AC3E}">
        <p14:creationId xmlns:p14="http://schemas.microsoft.com/office/powerpoint/2010/main" val="393880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71600" y="980728"/>
            <a:ext cx="7560840" cy="1143000"/>
          </a:xfrm>
        </p:spPr>
        <p:txBody>
          <a:bodyPr>
            <a:normAutofit/>
          </a:bodyPr>
          <a:lstStyle/>
          <a:p>
            <a:r>
              <a:rPr lang="it-IT" b="1" dirty="0" smtClean="0">
                <a:solidFill>
                  <a:srgbClr val="C00000"/>
                </a:solidFill>
              </a:rPr>
              <a:t>WBS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7" t="20239" b="7890"/>
          <a:stretch/>
        </p:blipFill>
        <p:spPr>
          <a:xfrm>
            <a:off x="539552" y="2564904"/>
            <a:ext cx="8064896" cy="3384376"/>
          </a:xfrm>
        </p:spPr>
      </p:pic>
    </p:spTree>
    <p:extLst>
      <p:ext uri="{BB962C8B-B14F-4D97-AF65-F5344CB8AC3E}">
        <p14:creationId xmlns:p14="http://schemas.microsoft.com/office/powerpoint/2010/main" val="393880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>
                <a:solidFill>
                  <a:srgbClr val="C00000"/>
                </a:solidFill>
              </a:rPr>
              <a:t>Interfaccia Grafica</a:t>
            </a:r>
            <a:endParaRPr lang="it-IT" b="1" dirty="0">
              <a:solidFill>
                <a:srgbClr val="C0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43608" y="2492896"/>
            <a:ext cx="6777317" cy="3508977"/>
          </a:xfrm>
        </p:spPr>
        <p:txBody>
          <a:bodyPr/>
          <a:lstStyle/>
          <a:p>
            <a:r>
              <a:rPr lang="it-IT" dirty="0" smtClean="0"/>
              <a:t>Le </a:t>
            </a:r>
            <a:r>
              <a:rPr lang="it-IT" dirty="0" err="1" smtClean="0"/>
              <a:t>activity</a:t>
            </a:r>
            <a:r>
              <a:rPr lang="it-IT" dirty="0" smtClean="0"/>
              <a:t> dell’applicazione sono le seguenti:</a:t>
            </a:r>
          </a:p>
          <a:p>
            <a:r>
              <a:rPr lang="it-IT" dirty="0" err="1" smtClean="0"/>
              <a:t>IntroActivity</a:t>
            </a:r>
            <a:r>
              <a:rPr lang="it-IT" dirty="0" smtClean="0"/>
              <a:t> </a:t>
            </a:r>
          </a:p>
          <a:p>
            <a:r>
              <a:rPr lang="it-IT" dirty="0" err="1" smtClean="0"/>
              <a:t>MainActivity</a:t>
            </a:r>
            <a:endParaRPr lang="it-IT" dirty="0" smtClean="0"/>
          </a:p>
          <a:p>
            <a:r>
              <a:rPr lang="it-IT" dirty="0" err="1" smtClean="0"/>
              <a:t>LoginActivity</a:t>
            </a:r>
            <a:endParaRPr lang="it-IT" dirty="0" smtClean="0"/>
          </a:p>
          <a:p>
            <a:r>
              <a:rPr lang="it-IT" dirty="0" err="1" smtClean="0"/>
              <a:t>MenuActivity</a:t>
            </a:r>
            <a:endParaRPr lang="it-IT" dirty="0" smtClean="0"/>
          </a:p>
          <a:p>
            <a:r>
              <a:rPr lang="it-IT" dirty="0" err="1" smtClean="0"/>
              <a:t>RegistrazioneActivity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2312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>
                <a:solidFill>
                  <a:srgbClr val="C00000"/>
                </a:solidFill>
              </a:rPr>
              <a:t>IntroActivity.java</a:t>
            </a:r>
            <a:endParaRPr lang="it-IT" b="1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39" t="31224" r="28677" b="27725"/>
          <a:stretch/>
        </p:blipFill>
        <p:spPr bwMode="auto">
          <a:xfrm>
            <a:off x="4788022" y="2475970"/>
            <a:ext cx="3881407" cy="3178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87" t="46496" r="34241" b="20360"/>
          <a:stretch/>
        </p:blipFill>
        <p:spPr bwMode="auto">
          <a:xfrm>
            <a:off x="539551" y="2852936"/>
            <a:ext cx="4248471" cy="242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003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>
                <a:solidFill>
                  <a:srgbClr val="C00000"/>
                </a:solidFill>
              </a:rPr>
              <a:t>LoginActivity.java</a:t>
            </a:r>
            <a:endParaRPr lang="it-IT" b="1" dirty="0">
              <a:solidFill>
                <a:srgbClr val="C00000"/>
              </a:solidFill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48" t="31295" r="28211" b="26846"/>
          <a:stretch/>
        </p:blipFill>
        <p:spPr bwMode="auto">
          <a:xfrm>
            <a:off x="2277475" y="2412138"/>
            <a:ext cx="4742797" cy="3897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142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>
                <a:solidFill>
                  <a:srgbClr val="C00000"/>
                </a:solidFill>
              </a:rPr>
              <a:t>RegistrazioneActivity.java</a:t>
            </a:r>
            <a:endParaRPr lang="it-IT" b="1" dirty="0">
              <a:solidFill>
                <a:srgbClr val="C0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/>
          <a:srcRect l="42650" t="28160" r="36875" b="45800"/>
          <a:stretch/>
        </p:blipFill>
        <p:spPr>
          <a:xfrm>
            <a:off x="2339752" y="2492896"/>
            <a:ext cx="4680520" cy="372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91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>
                <a:solidFill>
                  <a:srgbClr val="C00000"/>
                </a:solidFill>
              </a:rPr>
              <a:t>MenuActivity.java</a:t>
            </a:r>
            <a:endParaRPr lang="it-IT" b="1" dirty="0">
              <a:solidFill>
                <a:srgbClr val="C0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83" t="32008" r="28606" b="26984"/>
          <a:stretch/>
        </p:blipFill>
        <p:spPr bwMode="auto">
          <a:xfrm>
            <a:off x="4647875" y="2420888"/>
            <a:ext cx="4008787" cy="3287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63" t="33094" r="48873" b="48611"/>
          <a:stretch/>
        </p:blipFill>
        <p:spPr bwMode="auto">
          <a:xfrm>
            <a:off x="1259632" y="2996952"/>
            <a:ext cx="3312368" cy="1806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430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C00000"/>
                </a:solidFill>
              </a:rPr>
              <a:t>Open Gallery Button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Aggiungiamo i permessi </a:t>
            </a:r>
            <a:r>
              <a:rPr lang="it-IT" dirty="0" err="1"/>
              <a:t>AndroidManifest</a:t>
            </a:r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r>
              <a:rPr lang="it-IT" dirty="0" smtClean="0"/>
              <a:t>Creiamo un </a:t>
            </a:r>
            <a:r>
              <a:rPr lang="it-IT" dirty="0" err="1" smtClean="0"/>
              <a:t>intent</a:t>
            </a:r>
            <a:endParaRPr lang="it-IT" dirty="0"/>
          </a:p>
        </p:txBody>
      </p:sp>
      <p:graphicFrame>
        <p:nvGraphicFramePr>
          <p:cNvPr id="7" name="Tabella 6"/>
          <p:cNvGraphicFramePr>
            <a:graphicFrameLocks noGrp="1"/>
          </p:cNvGraphicFramePr>
          <p:nvPr>
            <p:extLst/>
          </p:nvPr>
        </p:nvGraphicFramePr>
        <p:xfrm>
          <a:off x="1116013" y="2852936"/>
          <a:ext cx="6777037" cy="727015"/>
        </p:xfrm>
        <a:graphic>
          <a:graphicData uri="http://schemas.openxmlformats.org/drawingml/2006/table">
            <a:tbl>
              <a:tblPr/>
              <a:tblGrid>
                <a:gridCol w="297166"/>
                <a:gridCol w="6479871"/>
              </a:tblGrid>
              <a:tr h="727015">
                <a:tc>
                  <a:txBody>
                    <a:bodyPr/>
                    <a:lstStyle/>
                    <a:p>
                      <a:pPr algn="r" fontAlgn="base"/>
                      <a:r>
                        <a:rPr lang="it-IT" sz="1600" b="0" i="0" dirty="0">
                          <a:solidFill>
                            <a:srgbClr val="AFAFAF"/>
                          </a:solidFill>
                          <a:effectLst/>
                          <a:latin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it-IT" sz="1600" b="0" i="0" dirty="0">
                          <a:effectLst/>
                          <a:latin typeface="Consolas"/>
                        </a:rPr>
                        <a:t>&lt;</a:t>
                      </a:r>
                      <a:r>
                        <a:rPr lang="it-IT" sz="1600" b="0" i="0" dirty="0" err="1">
                          <a:effectLst/>
                          <a:latin typeface="Consolas"/>
                        </a:rPr>
                        <a:t>uses-permission</a:t>
                      </a:r>
                      <a:r>
                        <a:rPr lang="it-IT" sz="1600" b="0" i="0" dirty="0">
                          <a:effectLst/>
                          <a:latin typeface="Consolas"/>
                        </a:rPr>
                        <a:t> </a:t>
                      </a:r>
                      <a:r>
                        <a:rPr lang="it-IT" sz="1600" b="0" i="0" dirty="0" err="1" smtClean="0">
                          <a:effectLst/>
                          <a:latin typeface="Consolas"/>
                        </a:rPr>
                        <a:t>ndroid:name</a:t>
                      </a:r>
                      <a:r>
                        <a:rPr lang="it-IT" sz="1600" b="0" i="0" dirty="0">
                          <a:effectLst/>
                          <a:latin typeface="Consolas"/>
                        </a:rPr>
                        <a:t>="</a:t>
                      </a:r>
                      <a:r>
                        <a:rPr lang="it-IT" sz="1600" b="0" i="0" dirty="0" err="1">
                          <a:effectLst/>
                          <a:latin typeface="Consolas"/>
                        </a:rPr>
                        <a:t>android.permission.WRITE_EXTERNAL_STORAGE</a:t>
                      </a:r>
                      <a:r>
                        <a:rPr lang="it-IT" sz="1600" b="0" i="0" dirty="0">
                          <a:effectLst/>
                          <a:latin typeface="Consolas"/>
                        </a:rPr>
                        <a:t>" /&gt;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27" t="54365" r="30502" b="27778"/>
          <a:stretch/>
        </p:blipFill>
        <p:spPr bwMode="auto">
          <a:xfrm>
            <a:off x="1403648" y="4221088"/>
            <a:ext cx="6408712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536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>
                <a:solidFill>
                  <a:srgbClr val="C00000"/>
                </a:solidFill>
              </a:rPr>
              <a:t>Problema:</a:t>
            </a:r>
            <a:endParaRPr lang="it-IT" b="1" dirty="0">
              <a:solidFill>
                <a:srgbClr val="C0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43608" y="2492896"/>
            <a:ext cx="6777317" cy="3508977"/>
          </a:xfrm>
        </p:spPr>
        <p:txBody>
          <a:bodyPr/>
          <a:lstStyle/>
          <a:p>
            <a:r>
              <a:rPr lang="it-IT" dirty="0" smtClean="0"/>
              <a:t>In molte aziende è utile effettuare misurazioni, ad esempio di mobili o lastre di marmo, per avere un punto di riferimento nella realizzazione dei prodotti. </a:t>
            </a:r>
          </a:p>
          <a:p>
            <a:r>
              <a:rPr lang="it-IT" dirty="0" smtClean="0"/>
              <a:t>Il problema sorge quando si è costretti ad utilizzare un metro e fare le misurazioni «a mano».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9885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>
                <a:solidFill>
                  <a:srgbClr val="C00000"/>
                </a:solidFill>
              </a:rPr>
              <a:t>MainActivity.java</a:t>
            </a:r>
            <a:endParaRPr lang="it-IT" b="1" dirty="0">
              <a:solidFill>
                <a:srgbClr val="C00000"/>
              </a:solidFill>
            </a:endParaRP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11" t="32292" r="28917" b="27935"/>
          <a:stretch/>
        </p:blipFill>
        <p:spPr bwMode="auto">
          <a:xfrm>
            <a:off x="2051720" y="2348880"/>
            <a:ext cx="4865683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949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>
                <a:solidFill>
                  <a:srgbClr val="C00000"/>
                </a:solidFill>
              </a:rPr>
              <a:t>Inserimento misurazioni</a:t>
            </a:r>
            <a:endParaRPr lang="it-IT" b="1" dirty="0">
              <a:solidFill>
                <a:srgbClr val="C0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89" t="28030" r="42438" b="15675"/>
          <a:stretch/>
        </p:blipFill>
        <p:spPr bwMode="auto">
          <a:xfrm>
            <a:off x="2339752" y="2348880"/>
            <a:ext cx="4320480" cy="4118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499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>
                <a:solidFill>
                  <a:srgbClr val="C00000"/>
                </a:solidFill>
              </a:rPr>
              <a:t>Immagine da rilevare</a:t>
            </a:r>
            <a:endParaRPr lang="it-IT" b="1" dirty="0">
              <a:solidFill>
                <a:srgbClr val="C00000"/>
              </a:solidFill>
            </a:endParaRP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130765"/>
            <a:ext cx="3712912" cy="2376264"/>
          </a:xfr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140968"/>
            <a:ext cx="3466710" cy="2355858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2974339" y="2460947"/>
            <a:ext cx="316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Esempi di lastre </a:t>
            </a:r>
            <a:r>
              <a:rPr lang="it-IT" dirty="0" smtClean="0"/>
              <a:t>fotografe</a:t>
            </a:r>
            <a:r>
              <a:rPr lang="it-IT" dirty="0" smtClean="0"/>
              <a:t>.</a:t>
            </a:r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5515258" y="5651281"/>
            <a:ext cx="1970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Marmo di Carrara</a:t>
            </a:r>
            <a:endParaRPr lang="it-IT" sz="16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663898" y="5651281"/>
            <a:ext cx="1794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Roccia di </a:t>
            </a:r>
            <a:r>
              <a:rPr lang="it-IT" sz="1600" dirty="0" err="1" smtClean="0"/>
              <a:t>Mapa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49465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 smtClean="0">
                <a:solidFill>
                  <a:srgbClr val="C00000"/>
                </a:solidFill>
              </a:rPr>
              <a:t>OpenCv</a:t>
            </a:r>
            <a:r>
              <a:rPr lang="it-IT" b="1" dirty="0" smtClean="0">
                <a:solidFill>
                  <a:srgbClr val="C00000"/>
                </a:solidFill>
              </a:rPr>
              <a:t> Libraries </a:t>
            </a:r>
            <a:endParaRPr lang="it-IT" b="1" dirty="0">
              <a:solidFill>
                <a:srgbClr val="C00000"/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2276872"/>
            <a:ext cx="4392488" cy="3966286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899592" y="2996952"/>
            <a:ext cx="25922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Ecco le librerie necessarie per la rilevazione dei contorni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3156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 smtClean="0">
                <a:solidFill>
                  <a:srgbClr val="C00000"/>
                </a:solidFill>
              </a:rPr>
              <a:t>Opencv</a:t>
            </a:r>
            <a:r>
              <a:rPr lang="it-IT" b="1" dirty="0" smtClean="0">
                <a:solidFill>
                  <a:srgbClr val="C00000"/>
                </a:solidFill>
              </a:rPr>
              <a:t> calcoli</a:t>
            </a:r>
            <a:endParaRPr lang="it-IT" b="1" dirty="0">
              <a:solidFill>
                <a:srgbClr val="C0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Con </a:t>
            </a:r>
            <a:r>
              <a:rPr lang="it-IT" dirty="0" err="1" smtClean="0"/>
              <a:t>opencv</a:t>
            </a:r>
            <a:r>
              <a:rPr lang="it-IT" dirty="0" smtClean="0"/>
              <a:t> oltre a rilevare gli oggetti, bisognerà calcolarne la distanza che li separa dalla fotocamera o comunque stabilirla.</a:t>
            </a:r>
          </a:p>
          <a:p>
            <a:r>
              <a:rPr lang="it-IT" dirty="0" smtClean="0"/>
              <a:t>A questo punto, tramite un oggetto di dimensioni note, si dovranno impostare le proporzioni per trovare le </a:t>
            </a:r>
            <a:r>
              <a:rPr lang="it-IT" smtClean="0"/>
              <a:t>misure delle lastre.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871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>
                <a:solidFill>
                  <a:srgbClr val="C00000"/>
                </a:solidFill>
              </a:rPr>
              <a:t>Codice per contorni </a:t>
            </a:r>
            <a:endParaRPr lang="it-IT" b="1" dirty="0">
              <a:solidFill>
                <a:srgbClr val="C00000"/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348880"/>
            <a:ext cx="4644367" cy="369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81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 smtClean="0">
                <a:solidFill>
                  <a:srgbClr val="C00000"/>
                </a:solidFill>
              </a:rPr>
              <a:t>Opencv</a:t>
            </a:r>
            <a:r>
              <a:rPr lang="it-IT" b="1" dirty="0" smtClean="0">
                <a:solidFill>
                  <a:srgbClr val="C00000"/>
                </a:solidFill>
              </a:rPr>
              <a:t> Object </a:t>
            </a:r>
            <a:r>
              <a:rPr lang="it-IT" b="1" dirty="0" err="1" smtClean="0">
                <a:solidFill>
                  <a:srgbClr val="C00000"/>
                </a:solidFill>
              </a:rPr>
              <a:t>detection</a:t>
            </a:r>
            <a:endParaRPr lang="it-IT" b="1" dirty="0">
              <a:solidFill>
                <a:srgbClr val="C00000"/>
              </a:solidFill>
            </a:endParaRP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590" y="2324100"/>
            <a:ext cx="4677833" cy="3508375"/>
          </a:xfrm>
        </p:spPr>
      </p:pic>
    </p:spTree>
    <p:extLst>
      <p:ext uri="{BB962C8B-B14F-4D97-AF65-F5344CB8AC3E}">
        <p14:creationId xmlns:p14="http://schemas.microsoft.com/office/powerpoint/2010/main" val="373546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b="1" dirty="0" smtClean="0">
                <a:solidFill>
                  <a:srgbClr val="C00000"/>
                </a:solidFill>
              </a:rPr>
              <a:t>Immagine con contorni rilevati</a:t>
            </a:r>
            <a:endParaRPr lang="it-IT" b="1" dirty="0">
              <a:solidFill>
                <a:srgbClr val="C00000"/>
              </a:solidFill>
            </a:endParaRP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348880"/>
            <a:ext cx="5481835" cy="3508375"/>
          </a:xfrm>
        </p:spPr>
      </p:pic>
    </p:spTree>
    <p:extLst>
      <p:ext uri="{BB962C8B-B14F-4D97-AF65-F5344CB8AC3E}">
        <p14:creationId xmlns:p14="http://schemas.microsoft.com/office/powerpoint/2010/main" val="330517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b="1" dirty="0" smtClean="0">
                <a:solidFill>
                  <a:srgbClr val="C00000"/>
                </a:solidFill>
              </a:rPr>
              <a:t>Immagine con contorni rilevati</a:t>
            </a:r>
            <a:endParaRPr lang="it-IT" b="1" dirty="0">
              <a:solidFill>
                <a:srgbClr val="C00000"/>
              </a:solidFill>
            </a:endParaRP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348880"/>
            <a:ext cx="5481835" cy="3508375"/>
          </a:xfrm>
        </p:spPr>
      </p:pic>
    </p:spTree>
    <p:extLst>
      <p:ext uri="{BB962C8B-B14F-4D97-AF65-F5344CB8AC3E}">
        <p14:creationId xmlns:p14="http://schemas.microsoft.com/office/powerpoint/2010/main" val="403920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71600" y="980728"/>
            <a:ext cx="7560958" cy="1143000"/>
          </a:xfrm>
        </p:spPr>
        <p:txBody>
          <a:bodyPr>
            <a:noAutofit/>
          </a:bodyPr>
          <a:lstStyle/>
          <a:p>
            <a:r>
              <a:rPr lang="it-IT" b="1" dirty="0" smtClean="0">
                <a:solidFill>
                  <a:srgbClr val="C00000"/>
                </a:solidFill>
              </a:rPr>
              <a:t>Come risolvere il problema?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43608" y="2492896"/>
            <a:ext cx="6777317" cy="3508977"/>
          </a:xfrm>
        </p:spPr>
        <p:txBody>
          <a:bodyPr/>
          <a:lstStyle/>
          <a:p>
            <a:r>
              <a:rPr lang="it-IT" dirty="0" smtClean="0"/>
              <a:t>La soluzione è usare la nostra applicazione, «Smart-</a:t>
            </a:r>
            <a:r>
              <a:rPr lang="it-IT" dirty="0" err="1" smtClean="0"/>
              <a:t>Measure</a:t>
            </a:r>
            <a:r>
              <a:rPr lang="it-IT" dirty="0" smtClean="0"/>
              <a:t>» che, seguendo le opportune indicazioni, permetterà di effettuare misurazioni. </a:t>
            </a:r>
          </a:p>
          <a:p>
            <a:r>
              <a:rPr lang="it-IT" dirty="0" smtClean="0"/>
              <a:t>Per questa applicazione abbiamo voluto specializzarci nello stabilire le dimensioni delle lastre di marmo.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1829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>
                <a:solidFill>
                  <a:srgbClr val="C00000"/>
                </a:solidFill>
              </a:rPr>
              <a:t>Come funziona l’</a:t>
            </a:r>
            <a:r>
              <a:rPr lang="it-IT" b="1" dirty="0" err="1" smtClean="0">
                <a:solidFill>
                  <a:srgbClr val="C00000"/>
                </a:solidFill>
              </a:rPr>
              <a:t>app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43608" y="2564904"/>
            <a:ext cx="6777317" cy="3508977"/>
          </a:xfrm>
        </p:spPr>
        <p:txBody>
          <a:bodyPr/>
          <a:lstStyle/>
          <a:p>
            <a:r>
              <a:rPr lang="it-IT" dirty="0" smtClean="0"/>
              <a:t>Per utilizzare la nostra </a:t>
            </a:r>
            <a:r>
              <a:rPr lang="it-IT" dirty="0" err="1" smtClean="0"/>
              <a:t>app</a:t>
            </a:r>
            <a:r>
              <a:rPr lang="it-IT" dirty="0" smtClean="0"/>
              <a:t>, è necessario posizionare il telefono su un piedistallo, distante 2 metri dalla lastra da misurare.</a:t>
            </a:r>
          </a:p>
          <a:p>
            <a:r>
              <a:rPr lang="it-IT" dirty="0" smtClean="0"/>
              <a:t>Il funzionamento è molto semplice, basta scattare una foto alla lastra e verranno visualizzate le misure delle dimensioni.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9132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3608" y="1052736"/>
            <a:ext cx="7024744" cy="1143000"/>
          </a:xfrm>
        </p:spPr>
        <p:txBody>
          <a:bodyPr/>
          <a:lstStyle/>
          <a:p>
            <a:r>
              <a:rPr lang="it-IT" b="1" dirty="0" smtClean="0">
                <a:solidFill>
                  <a:srgbClr val="C00000"/>
                </a:solidFill>
              </a:rPr>
              <a:t>Come funziona l’</a:t>
            </a:r>
            <a:r>
              <a:rPr lang="it-IT" b="1" dirty="0" err="1" smtClean="0">
                <a:solidFill>
                  <a:srgbClr val="C00000"/>
                </a:solidFill>
              </a:rPr>
              <a:t>app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43608" y="2564904"/>
            <a:ext cx="6777317" cy="3508977"/>
          </a:xfrm>
        </p:spPr>
        <p:txBody>
          <a:bodyPr/>
          <a:lstStyle/>
          <a:p>
            <a:r>
              <a:rPr lang="it-IT" dirty="0" smtClean="0"/>
              <a:t>Le misurazioni sono ricavate da specifiche leggi e calcoli matematici.</a:t>
            </a:r>
          </a:p>
          <a:p>
            <a:r>
              <a:rPr lang="it-IT" dirty="0" smtClean="0"/>
              <a:t>Dopo aver trovato le misurazioni necessarie, si potranno inserire in un database, in modo da aver tutto sotto controllo per eventuali modifiche.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3595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3608" y="1052736"/>
            <a:ext cx="7024744" cy="1143000"/>
          </a:xfrm>
        </p:spPr>
        <p:txBody>
          <a:bodyPr/>
          <a:lstStyle/>
          <a:p>
            <a:r>
              <a:rPr lang="it-IT" b="1" dirty="0" smtClean="0">
                <a:solidFill>
                  <a:srgbClr val="C00000"/>
                </a:solidFill>
              </a:rPr>
              <a:t>L’architettura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88" y="2733285"/>
            <a:ext cx="6778625" cy="3172604"/>
          </a:xfrm>
        </p:spPr>
      </p:pic>
      <p:cxnSp>
        <p:nvCxnSpPr>
          <p:cNvPr id="5" name="Connettore 1 4"/>
          <p:cNvCxnSpPr/>
          <p:nvPr/>
        </p:nvCxnSpPr>
        <p:spPr>
          <a:xfrm flipV="1">
            <a:off x="1403648" y="3212976"/>
            <a:ext cx="648072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1 6"/>
          <p:cNvCxnSpPr/>
          <p:nvPr/>
        </p:nvCxnSpPr>
        <p:spPr>
          <a:xfrm>
            <a:off x="1403648" y="4437112"/>
            <a:ext cx="432048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39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>
                <a:solidFill>
                  <a:srgbClr val="C00000"/>
                </a:solidFill>
              </a:rPr>
              <a:t>Le fasi del progetto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43608" y="2420888"/>
            <a:ext cx="6777317" cy="3508977"/>
          </a:xfrm>
        </p:spPr>
        <p:txBody>
          <a:bodyPr/>
          <a:lstStyle/>
          <a:p>
            <a:r>
              <a:rPr lang="it-IT" dirty="0" smtClean="0"/>
              <a:t>Analisi dal punto di vista matematico sulle misurazioni della lastra.</a:t>
            </a:r>
          </a:p>
          <a:p>
            <a:r>
              <a:rPr lang="it-IT" dirty="0" smtClean="0"/>
              <a:t>Realizzazione interfaccia con </a:t>
            </a:r>
            <a:r>
              <a:rPr lang="it-IT" dirty="0" err="1" smtClean="0"/>
              <a:t>Android</a:t>
            </a:r>
            <a:r>
              <a:rPr lang="it-IT" dirty="0" smtClean="0"/>
              <a:t> Studio.</a:t>
            </a:r>
          </a:p>
          <a:p>
            <a:r>
              <a:rPr lang="it-IT" dirty="0" smtClean="0"/>
              <a:t>Realizzazione del database nel quale inserire tutte le misurazioni.</a:t>
            </a:r>
          </a:p>
          <a:p>
            <a:r>
              <a:rPr lang="it-IT" dirty="0" smtClean="0"/>
              <a:t>Analisi sul collegamento tra applicazione </a:t>
            </a:r>
            <a:r>
              <a:rPr lang="it-IT" dirty="0" err="1" smtClean="0"/>
              <a:t>Android</a:t>
            </a:r>
            <a:r>
              <a:rPr lang="it-IT" dirty="0" smtClean="0"/>
              <a:t> e database.</a:t>
            </a:r>
          </a:p>
        </p:txBody>
      </p:sp>
    </p:spTree>
    <p:extLst>
      <p:ext uri="{BB962C8B-B14F-4D97-AF65-F5344CB8AC3E}">
        <p14:creationId xmlns:p14="http://schemas.microsoft.com/office/powerpoint/2010/main" val="49776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>
                <a:solidFill>
                  <a:srgbClr val="C00000"/>
                </a:solidFill>
              </a:rPr>
              <a:t>Le fasi del progetto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43608" y="2420888"/>
            <a:ext cx="6777317" cy="3508977"/>
          </a:xfrm>
        </p:spPr>
        <p:txBody>
          <a:bodyPr>
            <a:normAutofit/>
          </a:bodyPr>
          <a:lstStyle/>
          <a:p>
            <a:r>
              <a:rPr lang="it-IT" dirty="0" smtClean="0"/>
              <a:t>Accesso alla fotocamera dello </a:t>
            </a:r>
            <a:r>
              <a:rPr lang="it-IT" dirty="0" err="1" smtClean="0"/>
              <a:t>smartphone</a:t>
            </a:r>
            <a:r>
              <a:rPr lang="it-IT" dirty="0" smtClean="0"/>
              <a:t> e studio del campo visivo.</a:t>
            </a:r>
          </a:p>
          <a:p>
            <a:r>
              <a:rPr lang="it-IT" dirty="0" smtClean="0"/>
              <a:t>Studio della distinzione di figure all’interno dell’immagine.</a:t>
            </a:r>
          </a:p>
          <a:p>
            <a:r>
              <a:rPr lang="it-IT" dirty="0" smtClean="0"/>
              <a:t>Inserimento delle misure all’interno dell’immagine.</a:t>
            </a:r>
          </a:p>
          <a:p>
            <a:r>
              <a:rPr lang="it-IT" dirty="0" smtClean="0"/>
              <a:t>Passaggio delle misurazioni al database.</a:t>
            </a:r>
          </a:p>
        </p:txBody>
      </p:sp>
    </p:spTree>
    <p:extLst>
      <p:ext uri="{BB962C8B-B14F-4D97-AF65-F5344CB8AC3E}">
        <p14:creationId xmlns:p14="http://schemas.microsoft.com/office/powerpoint/2010/main" val="43328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>
                <a:solidFill>
                  <a:srgbClr val="C00000"/>
                </a:solidFill>
              </a:rPr>
              <a:t>Le fasi del progetto</a:t>
            </a:r>
            <a:endParaRPr lang="it-IT" b="1" dirty="0">
              <a:solidFill>
                <a:srgbClr val="C0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43490" y="2636912"/>
            <a:ext cx="6777317" cy="3508977"/>
          </a:xfrm>
        </p:spPr>
        <p:txBody>
          <a:bodyPr/>
          <a:lstStyle/>
          <a:p>
            <a:r>
              <a:rPr lang="it-IT" dirty="0" smtClean="0"/>
              <a:t>Creazione del sito web del software</a:t>
            </a:r>
          </a:p>
          <a:p>
            <a:r>
              <a:rPr lang="it-IT" dirty="0" smtClean="0"/>
              <a:t>Salvataggio delle misurazioni effettuate con l’applicazione, con eventuale foto dell’oggetto misurato, direttamente sul sito web</a:t>
            </a:r>
          </a:p>
          <a:p>
            <a:r>
              <a:rPr lang="it-IT" dirty="0" smtClean="0"/>
              <a:t>Collegamento sito web al database dedicato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3857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14727</TotalTime>
  <Words>453</Words>
  <Application>Microsoft Office PowerPoint</Application>
  <PresentationFormat>Presentazione su schermo (4:3)</PresentationFormat>
  <Paragraphs>72</Paragraphs>
  <Slides>28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3" baseType="lpstr">
      <vt:lpstr>Calibri</vt:lpstr>
      <vt:lpstr>Century Gothic</vt:lpstr>
      <vt:lpstr>Consolas</vt:lpstr>
      <vt:lpstr>Wingdings 2</vt:lpstr>
      <vt:lpstr>Austin</vt:lpstr>
      <vt:lpstr>Smart-Measure</vt:lpstr>
      <vt:lpstr>Problema:</vt:lpstr>
      <vt:lpstr>Come risolvere il problema?</vt:lpstr>
      <vt:lpstr>Come funziona l’app</vt:lpstr>
      <vt:lpstr>Come funziona l’app</vt:lpstr>
      <vt:lpstr>L’architettura</vt:lpstr>
      <vt:lpstr>Le fasi del progetto</vt:lpstr>
      <vt:lpstr>Le fasi del progetto</vt:lpstr>
      <vt:lpstr>Le fasi del progetto</vt:lpstr>
      <vt:lpstr>Tempistiche</vt:lpstr>
      <vt:lpstr>WBS</vt:lpstr>
      <vt:lpstr>WBS</vt:lpstr>
      <vt:lpstr>WBS</vt:lpstr>
      <vt:lpstr>Interfaccia Grafica</vt:lpstr>
      <vt:lpstr>IntroActivity.java</vt:lpstr>
      <vt:lpstr>LoginActivity.java</vt:lpstr>
      <vt:lpstr>RegistrazioneActivity.java</vt:lpstr>
      <vt:lpstr>MenuActivity.java</vt:lpstr>
      <vt:lpstr>Open Gallery Button</vt:lpstr>
      <vt:lpstr>MainActivity.java</vt:lpstr>
      <vt:lpstr>Inserimento misurazioni</vt:lpstr>
      <vt:lpstr>Immagine da rilevare</vt:lpstr>
      <vt:lpstr>OpenCv Libraries </vt:lpstr>
      <vt:lpstr>Opencv calcoli</vt:lpstr>
      <vt:lpstr>Codice per contorni </vt:lpstr>
      <vt:lpstr>Opencv Object detection</vt:lpstr>
      <vt:lpstr>Immagine con contorni rilevati</vt:lpstr>
      <vt:lpstr>Immagine con contorni rilevati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Auto-Measure</dc:title>
  <dc:creator>Utente Windows</dc:creator>
  <cp:lastModifiedBy>ver01</cp:lastModifiedBy>
  <cp:revision>38</cp:revision>
  <dcterms:created xsi:type="dcterms:W3CDTF">2017-01-12T13:30:35Z</dcterms:created>
  <dcterms:modified xsi:type="dcterms:W3CDTF">2017-05-24T06:58:36Z</dcterms:modified>
</cp:coreProperties>
</file>