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0" r:id="rId6"/>
    <p:sldId id="261" r:id="rId7"/>
    <p:sldId id="262" r:id="rId8"/>
    <p:sldId id="258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tempro.org" TargetMode="External"/><Relationship Id="rId2" Type="http://schemas.openxmlformats.org/officeDocument/2006/relationships/hyperlink" Target="mailto:stemproaca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02web.zoom.us/j/6025429559?pwd=OUpkVjdXMjlxUDFsRktPdTFXNk96QT09'%20Meeting%20ID:%20602%20542%209559%20Passcode:%2068686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0975"/>
          </a:xfrm>
        </p:spPr>
        <p:txBody>
          <a:bodyPr>
            <a:noAutofit/>
          </a:bodyPr>
          <a:lstStyle/>
          <a:p>
            <a:r>
              <a:rPr lang="en-US" sz="4000" b="1" dirty="0"/>
              <a:t>Welcome!</a:t>
            </a:r>
            <a:br>
              <a:rPr lang="en-US" sz="4000" dirty="0"/>
            </a:br>
            <a:br>
              <a:rPr lang="en-US" altLang="zh-CN" sz="4000" dirty="0"/>
            </a:br>
            <a:r>
              <a:rPr lang="en-US" sz="4000" dirty="0"/>
              <a:t>Thank You for Choosing Us for Your STEM Passion!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Roy Ma</a:t>
            </a:r>
            <a:br>
              <a:rPr lang="en-US" sz="4000" dirty="0"/>
            </a:br>
            <a:r>
              <a:rPr lang="en-US" sz="4000" dirty="0">
                <a:hlinkClick r:id="rId2"/>
              </a:rPr>
              <a:t>stemproaca@gmail.com</a:t>
            </a:r>
            <a:br>
              <a:rPr lang="en-US" sz="4000" dirty="0"/>
            </a:br>
            <a:r>
              <a:rPr lang="en-US" sz="4000" dirty="0">
                <a:hlinkClick r:id="rId3"/>
              </a:rPr>
              <a:t>admin@stempro.org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425-409-1805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2D0A-D2D0-A950-673E-918D9835B6C7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C4F6D603-D1EE-3489-B5F3-5A60CD784D14}"/>
              </a:ext>
            </a:extLst>
          </p:cNvPr>
          <p:cNvSpPr txBox="1"/>
          <p:nvPr/>
        </p:nvSpPr>
        <p:spPr>
          <a:xfrm>
            <a:off x="273267" y="5735638"/>
            <a:ext cx="1171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u="sng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https://us02web.zoom.us/j/6025429559?pwd=OUpkVjdXMjlxUDFsRktPdTFXNk96QT09' Meeting ID: 602 542 9559 Passcode: 686868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EDC0C-D960-9E55-7897-87954FDAF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38520"/>
          </a:xfrm>
        </p:spPr>
        <p:txBody>
          <a:bodyPr>
            <a:normAutofit/>
          </a:bodyPr>
          <a:lstStyle/>
          <a:p>
            <a:r>
              <a:rPr lang="en-US" altLang="zh-CN" dirty="0"/>
              <a:t>Any Questions?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15609-58CE-3080-96AB-EDE79F2CFB79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92D0A-D2D0-A950-673E-918D9835B6C7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F50831-9512-EAD7-BBEF-6BBADEA1B135}"/>
              </a:ext>
            </a:extLst>
          </p:cNvPr>
          <p:cNvGraphicFramePr>
            <a:graphicFrameLocks noGrp="1"/>
          </p:cNvGraphicFramePr>
          <p:nvPr/>
        </p:nvGraphicFramePr>
        <p:xfrm>
          <a:off x="1986454" y="1430693"/>
          <a:ext cx="7388772" cy="3036205"/>
        </p:xfrm>
        <a:graphic>
          <a:graphicData uri="http://schemas.openxmlformats.org/drawingml/2006/table">
            <a:tbl>
              <a:tblPr/>
              <a:tblGrid>
                <a:gridCol w="2462924">
                  <a:extLst>
                    <a:ext uri="{9D8B030D-6E8A-4147-A177-3AD203B41FA5}">
                      <a16:colId xmlns:a16="http://schemas.microsoft.com/office/drawing/2014/main" val="3456943940"/>
                    </a:ext>
                  </a:extLst>
                </a:gridCol>
                <a:gridCol w="2462924">
                  <a:extLst>
                    <a:ext uri="{9D8B030D-6E8A-4147-A177-3AD203B41FA5}">
                      <a16:colId xmlns:a16="http://schemas.microsoft.com/office/drawing/2014/main" val="641429554"/>
                    </a:ext>
                  </a:extLst>
                </a:gridCol>
                <a:gridCol w="2462924">
                  <a:extLst>
                    <a:ext uri="{9D8B030D-6E8A-4147-A177-3AD203B41FA5}">
                      <a16:colId xmlns:a16="http://schemas.microsoft.com/office/drawing/2014/main" val="1706273648"/>
                    </a:ext>
                  </a:extLst>
                </a:gridCol>
              </a:tblGrid>
              <a:tr h="60724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Student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9257"/>
                  </a:ext>
                </a:extLst>
              </a:tr>
              <a:tr h="6072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Bellevue, 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William Qian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36796"/>
                  </a:ext>
                </a:extLst>
              </a:tr>
              <a:tr h="6072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Naperville, 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Haici 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90568"/>
                  </a:ext>
                </a:extLst>
              </a:tr>
              <a:tr h="6072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Shanghai, 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Alan Yu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92680"/>
                  </a:ext>
                </a:extLst>
              </a:tr>
              <a:tr h="6072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Brooklyn, 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Andy 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1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92D0A-D2D0-A950-673E-918D9835B6C7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15E63-A766-2D8D-5219-EBC4D7C6E8B2}"/>
              </a:ext>
            </a:extLst>
          </p:cNvPr>
          <p:cNvSpPr txBox="1"/>
          <p:nvPr/>
        </p:nvSpPr>
        <p:spPr>
          <a:xfrm>
            <a:off x="735724" y="369332"/>
            <a:ext cx="1097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About Me:</a:t>
            </a:r>
          </a:p>
          <a:p>
            <a:r>
              <a:rPr lang="en-US" sz="2800" dirty="0"/>
              <a:t>From China, Studied in University of Toronto in Canada, ran a startup in Toronto, moved to the States over ten years ago. Now working as a data scientist. </a:t>
            </a:r>
          </a:p>
          <a:p>
            <a:endParaRPr lang="en-US" sz="2800" dirty="0"/>
          </a:p>
          <a:p>
            <a:r>
              <a:rPr lang="en-US" sz="2800" dirty="0"/>
              <a:t>As for myself, hiking is my favorite activities. If I couldn’t be reached, I am somewhere in the mountain.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TAs:</a:t>
            </a:r>
          </a:p>
          <a:p>
            <a:r>
              <a:rPr lang="en-US" sz="2800" dirty="0"/>
              <a:t>John, Anita, Elisa and Angus.  </a:t>
            </a:r>
            <a:r>
              <a:rPr lang="en-US" altLang="zh-CN" sz="2800" dirty="0"/>
              <a:t>John is a graduate of MIT, he was the IMO medalist. Elisa and Anita are raising seniors at CMU, and Angus is a high school raising senior.</a:t>
            </a:r>
          </a:p>
        </p:txBody>
      </p:sp>
    </p:spTree>
    <p:extLst>
      <p:ext uri="{BB962C8B-B14F-4D97-AF65-F5344CB8AC3E}">
        <p14:creationId xmlns:p14="http://schemas.microsoft.com/office/powerpoint/2010/main" val="14661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EDC0C-D960-9E55-7897-87954FDAF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38520"/>
          </a:xfrm>
        </p:spPr>
        <p:txBody>
          <a:bodyPr>
            <a:normAutofit/>
          </a:bodyPr>
          <a:lstStyle/>
          <a:p>
            <a:r>
              <a:rPr lang="en-US" dirty="0"/>
              <a:t>What we are going to cover in the next 10 weeks.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15609-58CE-3080-96AB-EDE79F2CFB79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EDC0C-D960-9E55-7897-87954FDAF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8579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/>
              <a:t>Dim1 – Programming and Math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F7D16-11A7-BD5E-F273-BD081EF3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3" y="758989"/>
            <a:ext cx="9877425" cy="607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3E8EC-464A-BBC1-1218-86960A42BC9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C0378-E8B4-4E75-3F1C-5CCEC80E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347787"/>
            <a:ext cx="9877425" cy="416242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B56F8A48-2700-7A36-6D65-48C0A34341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885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Dim2 – Ai and Key Math</a:t>
            </a:r>
          </a:p>
        </p:txBody>
      </p:sp>
    </p:spTree>
    <p:extLst>
      <p:ext uri="{BB962C8B-B14F-4D97-AF65-F5344CB8AC3E}">
        <p14:creationId xmlns:p14="http://schemas.microsoft.com/office/powerpoint/2010/main" val="32814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5040D6-3ED8-34A6-858B-2A92D780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8" y="857250"/>
            <a:ext cx="10115550" cy="51435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F81A0363-3FA2-6EC2-677C-45C2D53986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885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Dim3 – Project Planning and Execution</a:t>
            </a:r>
          </a:p>
        </p:txBody>
      </p:sp>
    </p:spTree>
    <p:extLst>
      <p:ext uri="{BB962C8B-B14F-4D97-AF65-F5344CB8AC3E}">
        <p14:creationId xmlns:p14="http://schemas.microsoft.com/office/powerpoint/2010/main" val="236251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75593B5-98DB-FD85-87E2-F3D3D8296617}"/>
              </a:ext>
            </a:extLst>
          </p:cNvPr>
          <p:cNvSpPr txBox="1"/>
          <p:nvPr/>
        </p:nvSpPr>
        <p:spPr>
          <a:xfrm>
            <a:off x="209027" y="1536776"/>
            <a:ext cx="11676993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76" y="420414"/>
            <a:ext cx="6999890" cy="1373457"/>
          </a:xfrm>
          <a:solidFill>
            <a:srgbClr val="00B0F0"/>
          </a:solidFill>
        </p:spPr>
        <p:txBody>
          <a:bodyPr anchor="ctr"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College Application Ninja Project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0A810-7A52-C852-9E62-CDDEA38EDFBD}"/>
              </a:ext>
            </a:extLst>
          </p:cNvPr>
          <p:cNvSpPr txBox="1"/>
          <p:nvPr/>
        </p:nvSpPr>
        <p:spPr>
          <a:xfrm>
            <a:off x="209027" y="1783572"/>
            <a:ext cx="35630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01</a:t>
            </a:r>
          </a:p>
          <a:p>
            <a:pPr algn="ctr"/>
            <a:r>
              <a:rPr lang="en-US" altLang="zh-CN" sz="2400" b="1" dirty="0"/>
              <a:t>About the Project</a:t>
            </a:r>
          </a:p>
          <a:p>
            <a:pPr algn="ctr"/>
            <a:r>
              <a:rPr lang="en-US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Deep diving into college application process by learning programming, AI and project management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63BCC-CDE9-1154-B30D-96DB5884C937}"/>
              </a:ext>
            </a:extLst>
          </p:cNvPr>
          <p:cNvSpPr txBox="1"/>
          <p:nvPr/>
        </p:nvSpPr>
        <p:spPr>
          <a:xfrm>
            <a:off x="3851531" y="1855426"/>
            <a:ext cx="387778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02</a:t>
            </a:r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zh-CN" sz="2400" b="1" dirty="0"/>
              <a:t>Project Goals</a:t>
            </a:r>
          </a:p>
          <a:p>
            <a:pPr algn="ctr"/>
            <a:r>
              <a:rPr lang="en-US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Acquire academic AI/DS skills</a:t>
            </a:r>
          </a:p>
          <a:p>
            <a:pPr algn="ctr"/>
            <a:r>
              <a:rPr lang="en-US" altLang="zh-CN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College Application Ninja</a:t>
            </a:r>
          </a:p>
          <a:p>
            <a:pPr algn="ctr"/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Drive and plan my own app</a:t>
            </a:r>
            <a:r>
              <a:rPr lang="en-US" altLang="zh-CN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lication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CC99B-06F0-CB2F-AD5E-1D844ED89CA2}"/>
              </a:ext>
            </a:extLst>
          </p:cNvPr>
          <p:cNvSpPr txBox="1"/>
          <p:nvPr/>
        </p:nvSpPr>
        <p:spPr>
          <a:xfrm>
            <a:off x="7616458" y="1659886"/>
            <a:ext cx="42485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03</a:t>
            </a:r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zh-CN" sz="2400" b="1" dirty="0"/>
              <a:t>Project Stages</a:t>
            </a:r>
          </a:p>
          <a:p>
            <a:pPr algn="ctr"/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Explore </a:t>
            </a:r>
            <a:r>
              <a:rPr lang="en-US" altLang="zh-CN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available data sources</a:t>
            </a:r>
          </a:p>
          <a:p>
            <a:pPr algn="ctr"/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Build data processing utilities</a:t>
            </a:r>
          </a:p>
          <a:p>
            <a:pPr algn="ctr"/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Make AI models</a:t>
            </a:r>
          </a:p>
          <a:p>
            <a:pPr algn="ctr"/>
            <a:r>
              <a:rPr lang="en-US" altLang="zh-CN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Test and use it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298F5-7975-CFC6-7FDB-D5077BADC8A1}"/>
              </a:ext>
            </a:extLst>
          </p:cNvPr>
          <p:cNvSpPr txBox="1"/>
          <p:nvPr/>
        </p:nvSpPr>
        <p:spPr>
          <a:xfrm>
            <a:off x="272490" y="3937434"/>
            <a:ext cx="356300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04</a:t>
            </a:r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zh-CN" sz="2400" b="1" dirty="0"/>
              <a:t>Who Are the Users</a:t>
            </a:r>
          </a:p>
          <a:p>
            <a:pPr algn="ctr"/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Students</a:t>
            </a:r>
          </a:p>
          <a:p>
            <a:pPr algn="ctr"/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Parents/Guardians</a:t>
            </a:r>
          </a:p>
          <a:p>
            <a:pPr algn="ctr"/>
            <a:r>
              <a:rPr lang="en-US" altLang="zh-CN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School Counselors</a:t>
            </a:r>
            <a:endParaRPr lang="en-US" dirty="0">
              <a:solidFill>
                <a:srgbClr val="404040"/>
              </a:solidFill>
              <a:latin typeface="Arial" panose="020B0604020202020204" pitchFamily="34" charset="0"/>
              <a:ea typeface="DengXian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E6A74-0F59-D0E4-505F-8C13012E5CE5}"/>
              </a:ext>
            </a:extLst>
          </p:cNvPr>
          <p:cNvSpPr txBox="1"/>
          <p:nvPr/>
        </p:nvSpPr>
        <p:spPr>
          <a:xfrm>
            <a:off x="3994465" y="3937434"/>
            <a:ext cx="35630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05</a:t>
            </a:r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zh-CN" sz="2400" b="1" dirty="0"/>
              <a:t>Timeline </a:t>
            </a:r>
          </a:p>
          <a:p>
            <a:pPr algn="ctr"/>
            <a:r>
              <a:rPr lang="en-US" altLang="zh-CN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Next 10 Weeks!</a:t>
            </a:r>
            <a:endParaRPr lang="en-US" dirty="0">
              <a:solidFill>
                <a:srgbClr val="404040"/>
              </a:solidFill>
              <a:latin typeface="Arial" panose="020B060402020202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9890A-9209-06CA-25FA-967B5F1684BC}"/>
              </a:ext>
            </a:extLst>
          </p:cNvPr>
          <p:cNvSpPr txBox="1"/>
          <p:nvPr/>
        </p:nvSpPr>
        <p:spPr>
          <a:xfrm>
            <a:off x="7729312" y="3926351"/>
            <a:ext cx="35630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06</a:t>
            </a:r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altLang="zh-CN" sz="2400" b="1" dirty="0"/>
              <a:t>The Team </a:t>
            </a:r>
          </a:p>
          <a:p>
            <a:pPr algn="ctr"/>
            <a:r>
              <a:rPr lang="en-US" altLang="zh-CN" dirty="0">
                <a:solidFill>
                  <a:srgbClr val="404040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The Ninja Team!</a:t>
            </a:r>
            <a:endParaRPr lang="en-US" dirty="0">
              <a:solidFill>
                <a:srgbClr val="404040"/>
              </a:solidFill>
              <a:latin typeface="Arial" panose="020B0604020202020204" pitchFamily="34" charset="0"/>
              <a:ea typeface="DengXian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CC00E-392D-D556-EE4B-DCDAAB343809}"/>
              </a:ext>
            </a:extLst>
          </p:cNvPr>
          <p:cNvSpPr txBox="1"/>
          <p:nvPr/>
        </p:nvSpPr>
        <p:spPr>
          <a:xfrm>
            <a:off x="9553903" y="6488668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14145-9607-2516-760A-E5ACD07B6993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4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75593B5-98DB-FD85-87E2-F3D3D8296617}"/>
              </a:ext>
            </a:extLst>
          </p:cNvPr>
          <p:cNvSpPr txBox="1"/>
          <p:nvPr/>
        </p:nvSpPr>
        <p:spPr>
          <a:xfrm>
            <a:off x="257503" y="1189934"/>
            <a:ext cx="11676993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4317" y="143768"/>
            <a:ext cx="6999890" cy="1373457"/>
          </a:xfrm>
          <a:solidFill>
            <a:srgbClr val="00B0F0"/>
          </a:solidFill>
        </p:spPr>
        <p:txBody>
          <a:bodyPr anchor="ctr">
            <a:noAutofit/>
          </a:bodyPr>
          <a:lstStyle/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Project Conventions and Principles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0A810-7A52-C852-9E62-CDDEA38EDFBD}"/>
              </a:ext>
            </a:extLst>
          </p:cNvPr>
          <p:cNvSpPr txBox="1"/>
          <p:nvPr/>
        </p:nvSpPr>
        <p:spPr>
          <a:xfrm>
            <a:off x="331075" y="1415498"/>
            <a:ext cx="116769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Learning Style:  R3 -Receive, Review and Return</a:t>
            </a:r>
          </a:p>
          <a:p>
            <a:r>
              <a:rPr lang="en-US" altLang="zh-CN" sz="2000" dirty="0">
                <a:solidFill>
                  <a:srgbClr val="404040"/>
                </a:solidFill>
                <a:effectLst/>
                <a:latin typeface="+mj-lt"/>
                <a:ea typeface="DengXian" panose="02010600030101010101" pitchFamily="2" charset="-122"/>
              </a:rPr>
              <a:t>Receive: Learn and practice during lecture time</a:t>
            </a:r>
          </a:p>
          <a:p>
            <a:r>
              <a:rPr lang="en-US" altLang="zh-CN" sz="2000" dirty="0">
                <a:solidFill>
                  <a:srgbClr val="404040"/>
                </a:solidFill>
                <a:effectLst/>
                <a:latin typeface="+mj-lt"/>
                <a:ea typeface="DengXian" panose="02010600030101010101" pitchFamily="2" charset="-122"/>
              </a:rPr>
              <a:t>Review: Review and summarize what you have learnt, and</a:t>
            </a:r>
          </a:p>
          <a:p>
            <a:r>
              <a:rPr lang="en-US" altLang="zh-CN" sz="2000" dirty="0">
                <a:solidFill>
                  <a:srgbClr val="404040"/>
                </a:solidFill>
                <a:effectLst/>
                <a:latin typeface="+mj-lt"/>
                <a:ea typeface="DengXian" panose="02010600030101010101" pitchFamily="2" charset="-122"/>
              </a:rPr>
              <a:t>Return: Give challenge back with similar or more challenging questions</a:t>
            </a:r>
            <a:endParaRPr lang="en-US" sz="2000" dirty="0">
              <a:solidFill>
                <a:srgbClr val="404040"/>
              </a:solidFill>
              <a:effectLst/>
              <a:latin typeface="+mj-lt"/>
              <a:ea typeface="DengXian" panose="02010600030101010101" pitchFamily="2" charset="-122"/>
            </a:endParaRPr>
          </a:p>
          <a:p>
            <a:endParaRPr lang="en-US" sz="2000" b="1" dirty="0">
              <a:solidFill>
                <a:srgbClr val="00B0F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+mj-lt"/>
              </a:rPr>
              <a:t>2 </a:t>
            </a:r>
            <a:r>
              <a:rPr lang="en-US" altLang="zh-CN" sz="2000" b="1" dirty="0">
                <a:latin typeface="+mj-lt"/>
              </a:rPr>
              <a:t>Homework</a:t>
            </a:r>
          </a:p>
          <a:p>
            <a:r>
              <a:rPr lang="en-US" sz="2000" dirty="0">
                <a:solidFill>
                  <a:srgbClr val="404040"/>
                </a:solidFill>
                <a:latin typeface="+mj-lt"/>
                <a:ea typeface="DengXian" panose="02010600030101010101" pitchFamily="2" charset="-122"/>
              </a:rPr>
              <a:t>~ </a:t>
            </a:r>
            <a:r>
              <a:rPr lang="en-US" sz="2000" dirty="0">
                <a:solidFill>
                  <a:srgbClr val="404040"/>
                </a:solidFill>
                <a:effectLst/>
                <a:latin typeface="+mj-lt"/>
                <a:ea typeface="DengXian" panose="02010600030101010101" pitchFamily="2" charset="-122"/>
              </a:rPr>
              <a:t>Two hours of additional hours of study/work per week. </a:t>
            </a:r>
          </a:p>
          <a:p>
            <a:r>
              <a:rPr lang="en-US" sz="2000" dirty="0">
                <a:solidFill>
                  <a:srgbClr val="404040"/>
                </a:solidFill>
                <a:effectLst/>
                <a:latin typeface="+mj-lt"/>
                <a:ea typeface="DengXian" panose="02010600030101010101" pitchFamily="2" charset="-122"/>
              </a:rPr>
              <a:t>Unless otherwise specified, homework due 11:59pm day prior to lecture day</a:t>
            </a:r>
          </a:p>
          <a:p>
            <a:r>
              <a:rPr lang="en-US" sz="2000" dirty="0">
                <a:solidFill>
                  <a:srgbClr val="404040"/>
                </a:solidFill>
                <a:latin typeface="+mj-lt"/>
                <a:ea typeface="DengXian" panose="02010600030101010101" pitchFamily="2" charset="-122"/>
              </a:rPr>
              <a:t>Most homework is the “Return”, i.e.,, give back a challenge question of similar or more difficulty. Make sure you know the answer.  </a:t>
            </a:r>
            <a:endParaRPr lang="en-US" sz="2000" dirty="0">
              <a:solidFill>
                <a:srgbClr val="404040"/>
              </a:solidFill>
              <a:effectLst/>
              <a:latin typeface="+mj-lt"/>
              <a:ea typeface="DengXian" panose="02010600030101010101" pitchFamily="2" charset="-122"/>
            </a:endParaRPr>
          </a:p>
          <a:p>
            <a:endParaRPr lang="en-US" sz="2000" b="1" dirty="0">
              <a:solidFill>
                <a:srgbClr val="00B0F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+mj-lt"/>
              </a:rPr>
              <a:t>3 </a:t>
            </a:r>
            <a:r>
              <a:rPr lang="en-US" altLang="zh-CN" sz="2000" b="1" dirty="0">
                <a:latin typeface="+mj-lt"/>
              </a:rPr>
              <a:t>Logistics </a:t>
            </a:r>
          </a:p>
          <a:p>
            <a:r>
              <a:rPr lang="en-US" sz="2000" dirty="0">
                <a:solidFill>
                  <a:srgbClr val="404040"/>
                </a:solidFill>
                <a:latin typeface="+mj-lt"/>
                <a:ea typeface="DengXian" panose="02010600030101010101" pitchFamily="2" charset="-122"/>
              </a:rPr>
              <a:t>~ </a:t>
            </a:r>
            <a:r>
              <a:rPr lang="en-US" sz="2000" dirty="0">
                <a:solidFill>
                  <a:srgbClr val="404040"/>
                </a:solidFill>
                <a:effectLst/>
                <a:latin typeface="+mj-lt"/>
                <a:ea typeface="DengXian" panose="02010600030101010101" pitchFamily="2" charset="-122"/>
              </a:rPr>
              <a:t>Two hours of additional hours of study/work per week. </a:t>
            </a:r>
          </a:p>
          <a:p>
            <a:r>
              <a:rPr lang="en-US" sz="2000" dirty="0">
                <a:solidFill>
                  <a:srgbClr val="404040"/>
                </a:solidFill>
                <a:latin typeface="+mj-lt"/>
                <a:ea typeface="DengXian" panose="02010600030101010101" pitchFamily="2" charset="-122"/>
              </a:rPr>
              <a:t>~ QA and Tutoring Time. 5:30 to 6:30 every Tuesdays and Thursdays </a:t>
            </a:r>
          </a:p>
          <a:p>
            <a:endParaRPr lang="en-US" sz="2000" b="1" dirty="0">
              <a:solidFill>
                <a:srgbClr val="00B0F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+mj-lt"/>
              </a:rPr>
              <a:t>4 </a:t>
            </a:r>
            <a:r>
              <a:rPr lang="en-US" altLang="zh-CN" sz="2000" b="1" dirty="0">
                <a:latin typeface="+mj-lt"/>
              </a:rPr>
              <a:t>Grading </a:t>
            </a:r>
          </a:p>
          <a:p>
            <a:r>
              <a:rPr lang="en-US" sz="2000" dirty="0">
                <a:solidFill>
                  <a:srgbClr val="404040"/>
                </a:solidFill>
                <a:latin typeface="+mj-lt"/>
                <a:ea typeface="DengXian" panose="02010600030101010101" pitchFamily="2" charset="-122"/>
              </a:rPr>
              <a:t>~ 5 point scale. </a:t>
            </a:r>
            <a:r>
              <a:rPr lang="en-US" sz="2000" dirty="0">
                <a:solidFill>
                  <a:srgbClr val="404040"/>
                </a:solidFill>
                <a:effectLst/>
                <a:latin typeface="+mj-lt"/>
                <a:ea typeface="DengXian" panose="02010600030101010101" pitchFamily="2" charset="-122"/>
              </a:rPr>
              <a:t>Grade is based on the number of Returned Challenging Questions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CC00E-392D-D556-EE4B-DCDAAB343809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6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494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Welcome!  Thank You for Choosing Us for Your STEM Passion!  Roy Ma stemproaca@gmail.com admin@stempro.org  425-409-1805</vt:lpstr>
      <vt:lpstr>PowerPoint Presentation</vt:lpstr>
      <vt:lpstr>PowerPoint Presentation</vt:lpstr>
      <vt:lpstr>What we are going to cover in the next 10 weeks.   </vt:lpstr>
      <vt:lpstr>Dim1 – Programming and Math</vt:lpstr>
      <vt:lpstr>PowerPoint Presentation</vt:lpstr>
      <vt:lpstr>PowerPoint Presentation</vt:lpstr>
      <vt:lpstr>College Application Ninja Project</vt:lpstr>
      <vt:lpstr>Project Conventions and Principles</vt:lpstr>
      <vt:lpstr>Any Questions?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14</cp:revision>
  <dcterms:created xsi:type="dcterms:W3CDTF">2022-06-16T15:05:39Z</dcterms:created>
  <dcterms:modified xsi:type="dcterms:W3CDTF">2022-06-23T00:35:36Z</dcterms:modified>
</cp:coreProperties>
</file>