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0" r:id="rId4"/>
    <p:sldId id="261" r:id="rId5"/>
    <p:sldId id="262" r:id="rId6"/>
    <p:sldId id="263" r:id="rId7"/>
    <p:sldId id="259" r:id="rId8"/>
    <p:sldId id="264" r:id="rId9"/>
    <p:sldId id="292" r:id="rId10"/>
    <p:sldId id="291" r:id="rId11"/>
    <p:sldId id="294" r:id="rId12"/>
    <p:sldId id="296" r:id="rId13"/>
    <p:sldId id="297" r:id="rId14"/>
    <p:sldId id="298" r:id="rId15"/>
    <p:sldId id="299" r:id="rId16"/>
    <p:sldId id="265" r:id="rId17"/>
    <p:sldId id="270" r:id="rId18"/>
    <p:sldId id="290" r:id="rId19"/>
    <p:sldId id="271" r:id="rId20"/>
    <p:sldId id="266" r:id="rId21"/>
    <p:sldId id="267" r:id="rId22"/>
    <p:sldId id="258" r:id="rId23"/>
    <p:sldId id="293" r:id="rId24"/>
    <p:sldId id="301" r:id="rId25"/>
    <p:sldId id="30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12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3E1F2-78A4-3B13-AB95-7F308AAC25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9E8D13-F41A-CAAB-CEF2-B79CEFD6D1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C53132-E22E-D5BF-1C16-8E4980E6879A}"/>
              </a:ext>
            </a:extLst>
          </p:cNvPr>
          <p:cNvSpPr>
            <a:spLocks noGrp="1"/>
          </p:cNvSpPr>
          <p:nvPr>
            <p:ph type="dt" sz="half" idx="10"/>
          </p:nvPr>
        </p:nvSpPr>
        <p:spPr/>
        <p:txBody>
          <a:bodyPr/>
          <a:lstStyle/>
          <a:p>
            <a:fld id="{EA72E7BD-C1BB-46F1-B277-8AE99D5C93A3}" type="datetimeFigureOut">
              <a:rPr lang="en-US" smtClean="0"/>
              <a:t>6/22/2022</a:t>
            </a:fld>
            <a:endParaRPr lang="en-US"/>
          </a:p>
        </p:txBody>
      </p:sp>
      <p:sp>
        <p:nvSpPr>
          <p:cNvPr id="5" name="Footer Placeholder 4">
            <a:extLst>
              <a:ext uri="{FF2B5EF4-FFF2-40B4-BE49-F238E27FC236}">
                <a16:creationId xmlns:a16="http://schemas.microsoft.com/office/drawing/2014/main" id="{15159FE3-16D7-52FF-C472-EE20657554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39434-558B-3A1C-AE43-2C6343D4855E}"/>
              </a:ext>
            </a:extLst>
          </p:cNvPr>
          <p:cNvSpPr>
            <a:spLocks noGrp="1"/>
          </p:cNvSpPr>
          <p:nvPr>
            <p:ph type="sldNum" sz="quarter" idx="12"/>
          </p:nvPr>
        </p:nvSpPr>
        <p:spPr/>
        <p:txBody>
          <a:bodyPr/>
          <a:lstStyle/>
          <a:p>
            <a:fld id="{8A3FB9A7-7665-45CE-AE79-F73FEF87FBC9}" type="slidenum">
              <a:rPr lang="en-US" smtClean="0"/>
              <a:t>‹#›</a:t>
            </a:fld>
            <a:endParaRPr lang="en-US"/>
          </a:p>
        </p:txBody>
      </p:sp>
    </p:spTree>
    <p:extLst>
      <p:ext uri="{BB962C8B-B14F-4D97-AF65-F5344CB8AC3E}">
        <p14:creationId xmlns:p14="http://schemas.microsoft.com/office/powerpoint/2010/main" val="538637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72ACE-EFF8-AF3B-D87C-1CBB9DB558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CC948B-5FF3-FC3E-B005-1EA5590968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A6E1A2-A406-8045-ACBA-0F5F72EC97A5}"/>
              </a:ext>
            </a:extLst>
          </p:cNvPr>
          <p:cNvSpPr>
            <a:spLocks noGrp="1"/>
          </p:cNvSpPr>
          <p:nvPr>
            <p:ph type="dt" sz="half" idx="10"/>
          </p:nvPr>
        </p:nvSpPr>
        <p:spPr/>
        <p:txBody>
          <a:bodyPr/>
          <a:lstStyle/>
          <a:p>
            <a:fld id="{EA72E7BD-C1BB-46F1-B277-8AE99D5C93A3}" type="datetimeFigureOut">
              <a:rPr lang="en-US" smtClean="0"/>
              <a:t>6/22/2022</a:t>
            </a:fld>
            <a:endParaRPr lang="en-US"/>
          </a:p>
        </p:txBody>
      </p:sp>
      <p:sp>
        <p:nvSpPr>
          <p:cNvPr id="5" name="Footer Placeholder 4">
            <a:extLst>
              <a:ext uri="{FF2B5EF4-FFF2-40B4-BE49-F238E27FC236}">
                <a16:creationId xmlns:a16="http://schemas.microsoft.com/office/drawing/2014/main" id="{69B344AA-599D-B591-CCF9-F5C7B75502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0287FD-BE21-21AA-6789-0FDDC875B6F2}"/>
              </a:ext>
            </a:extLst>
          </p:cNvPr>
          <p:cNvSpPr>
            <a:spLocks noGrp="1"/>
          </p:cNvSpPr>
          <p:nvPr>
            <p:ph type="sldNum" sz="quarter" idx="12"/>
          </p:nvPr>
        </p:nvSpPr>
        <p:spPr/>
        <p:txBody>
          <a:bodyPr/>
          <a:lstStyle/>
          <a:p>
            <a:fld id="{8A3FB9A7-7665-45CE-AE79-F73FEF87FBC9}" type="slidenum">
              <a:rPr lang="en-US" smtClean="0"/>
              <a:t>‹#›</a:t>
            </a:fld>
            <a:endParaRPr lang="en-US"/>
          </a:p>
        </p:txBody>
      </p:sp>
    </p:spTree>
    <p:extLst>
      <p:ext uri="{BB962C8B-B14F-4D97-AF65-F5344CB8AC3E}">
        <p14:creationId xmlns:p14="http://schemas.microsoft.com/office/powerpoint/2010/main" val="631082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9CD68B-E022-8BB0-786A-C8B7F9EB6B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19E1AD-009A-9A78-67CD-D7B874264C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EE2BEF-8CBC-8DBA-8FCB-199F6E6DD1B3}"/>
              </a:ext>
            </a:extLst>
          </p:cNvPr>
          <p:cNvSpPr>
            <a:spLocks noGrp="1"/>
          </p:cNvSpPr>
          <p:nvPr>
            <p:ph type="dt" sz="half" idx="10"/>
          </p:nvPr>
        </p:nvSpPr>
        <p:spPr/>
        <p:txBody>
          <a:bodyPr/>
          <a:lstStyle/>
          <a:p>
            <a:fld id="{EA72E7BD-C1BB-46F1-B277-8AE99D5C93A3}" type="datetimeFigureOut">
              <a:rPr lang="en-US" smtClean="0"/>
              <a:t>6/22/2022</a:t>
            </a:fld>
            <a:endParaRPr lang="en-US"/>
          </a:p>
        </p:txBody>
      </p:sp>
      <p:sp>
        <p:nvSpPr>
          <p:cNvPr id="5" name="Footer Placeholder 4">
            <a:extLst>
              <a:ext uri="{FF2B5EF4-FFF2-40B4-BE49-F238E27FC236}">
                <a16:creationId xmlns:a16="http://schemas.microsoft.com/office/drawing/2014/main" id="{4E89D9BB-00BF-1610-2A20-154066C53C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C81725-EEBF-C916-3A1B-1CFE4AD24663}"/>
              </a:ext>
            </a:extLst>
          </p:cNvPr>
          <p:cNvSpPr>
            <a:spLocks noGrp="1"/>
          </p:cNvSpPr>
          <p:nvPr>
            <p:ph type="sldNum" sz="quarter" idx="12"/>
          </p:nvPr>
        </p:nvSpPr>
        <p:spPr/>
        <p:txBody>
          <a:bodyPr/>
          <a:lstStyle/>
          <a:p>
            <a:fld id="{8A3FB9A7-7665-45CE-AE79-F73FEF87FBC9}" type="slidenum">
              <a:rPr lang="en-US" smtClean="0"/>
              <a:t>‹#›</a:t>
            </a:fld>
            <a:endParaRPr lang="en-US"/>
          </a:p>
        </p:txBody>
      </p:sp>
    </p:spTree>
    <p:extLst>
      <p:ext uri="{BB962C8B-B14F-4D97-AF65-F5344CB8AC3E}">
        <p14:creationId xmlns:p14="http://schemas.microsoft.com/office/powerpoint/2010/main" val="4190323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7236F-2AC6-C12D-5D39-E522A6B9E8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A8E49D-6EBF-29AB-4390-03B8AB805D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36906-F511-1C31-3A1C-0F1E54310152}"/>
              </a:ext>
            </a:extLst>
          </p:cNvPr>
          <p:cNvSpPr>
            <a:spLocks noGrp="1"/>
          </p:cNvSpPr>
          <p:nvPr>
            <p:ph type="dt" sz="half" idx="10"/>
          </p:nvPr>
        </p:nvSpPr>
        <p:spPr/>
        <p:txBody>
          <a:bodyPr/>
          <a:lstStyle/>
          <a:p>
            <a:fld id="{EA72E7BD-C1BB-46F1-B277-8AE99D5C93A3}" type="datetimeFigureOut">
              <a:rPr lang="en-US" smtClean="0"/>
              <a:t>6/22/2022</a:t>
            </a:fld>
            <a:endParaRPr lang="en-US"/>
          </a:p>
        </p:txBody>
      </p:sp>
      <p:sp>
        <p:nvSpPr>
          <p:cNvPr id="5" name="Footer Placeholder 4">
            <a:extLst>
              <a:ext uri="{FF2B5EF4-FFF2-40B4-BE49-F238E27FC236}">
                <a16:creationId xmlns:a16="http://schemas.microsoft.com/office/drawing/2014/main" id="{9E081E70-BE46-DF02-B7EE-3C60B1D2E8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9D5001-61BA-A93F-9437-AAE45C874ADC}"/>
              </a:ext>
            </a:extLst>
          </p:cNvPr>
          <p:cNvSpPr>
            <a:spLocks noGrp="1"/>
          </p:cNvSpPr>
          <p:nvPr>
            <p:ph type="sldNum" sz="quarter" idx="12"/>
          </p:nvPr>
        </p:nvSpPr>
        <p:spPr/>
        <p:txBody>
          <a:bodyPr/>
          <a:lstStyle/>
          <a:p>
            <a:fld id="{8A3FB9A7-7665-45CE-AE79-F73FEF87FBC9}" type="slidenum">
              <a:rPr lang="en-US" smtClean="0"/>
              <a:t>‹#›</a:t>
            </a:fld>
            <a:endParaRPr lang="en-US"/>
          </a:p>
        </p:txBody>
      </p:sp>
    </p:spTree>
    <p:extLst>
      <p:ext uri="{BB962C8B-B14F-4D97-AF65-F5344CB8AC3E}">
        <p14:creationId xmlns:p14="http://schemas.microsoft.com/office/powerpoint/2010/main" val="1890487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502C7-0520-A6CE-5A62-9BB531628C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C26CF6-1DC9-2128-B5FC-4A79F933DD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4EC251-F4B6-C849-532B-0B04C066BA88}"/>
              </a:ext>
            </a:extLst>
          </p:cNvPr>
          <p:cNvSpPr>
            <a:spLocks noGrp="1"/>
          </p:cNvSpPr>
          <p:nvPr>
            <p:ph type="dt" sz="half" idx="10"/>
          </p:nvPr>
        </p:nvSpPr>
        <p:spPr/>
        <p:txBody>
          <a:bodyPr/>
          <a:lstStyle/>
          <a:p>
            <a:fld id="{EA72E7BD-C1BB-46F1-B277-8AE99D5C93A3}" type="datetimeFigureOut">
              <a:rPr lang="en-US" smtClean="0"/>
              <a:t>6/22/2022</a:t>
            </a:fld>
            <a:endParaRPr lang="en-US"/>
          </a:p>
        </p:txBody>
      </p:sp>
      <p:sp>
        <p:nvSpPr>
          <p:cNvPr id="5" name="Footer Placeholder 4">
            <a:extLst>
              <a:ext uri="{FF2B5EF4-FFF2-40B4-BE49-F238E27FC236}">
                <a16:creationId xmlns:a16="http://schemas.microsoft.com/office/drawing/2014/main" id="{3655B787-2E21-332E-B535-83AF64D2ED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7ACB9F-CE02-D187-0D37-7DF140340927}"/>
              </a:ext>
            </a:extLst>
          </p:cNvPr>
          <p:cNvSpPr>
            <a:spLocks noGrp="1"/>
          </p:cNvSpPr>
          <p:nvPr>
            <p:ph type="sldNum" sz="quarter" idx="12"/>
          </p:nvPr>
        </p:nvSpPr>
        <p:spPr/>
        <p:txBody>
          <a:bodyPr/>
          <a:lstStyle/>
          <a:p>
            <a:fld id="{8A3FB9A7-7665-45CE-AE79-F73FEF87FBC9}" type="slidenum">
              <a:rPr lang="en-US" smtClean="0"/>
              <a:t>‹#›</a:t>
            </a:fld>
            <a:endParaRPr lang="en-US"/>
          </a:p>
        </p:txBody>
      </p:sp>
    </p:spTree>
    <p:extLst>
      <p:ext uri="{BB962C8B-B14F-4D97-AF65-F5344CB8AC3E}">
        <p14:creationId xmlns:p14="http://schemas.microsoft.com/office/powerpoint/2010/main" val="2943721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9E31A-F617-CC8E-543A-8C177A1B1F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98BA6D-560A-E467-66A7-3E74FFA7FD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67FA88-C53C-6783-5933-C580146D6B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802EFE-E890-F30A-829C-CFF5F091227E}"/>
              </a:ext>
            </a:extLst>
          </p:cNvPr>
          <p:cNvSpPr>
            <a:spLocks noGrp="1"/>
          </p:cNvSpPr>
          <p:nvPr>
            <p:ph type="dt" sz="half" idx="10"/>
          </p:nvPr>
        </p:nvSpPr>
        <p:spPr/>
        <p:txBody>
          <a:bodyPr/>
          <a:lstStyle/>
          <a:p>
            <a:fld id="{EA72E7BD-C1BB-46F1-B277-8AE99D5C93A3}" type="datetimeFigureOut">
              <a:rPr lang="en-US" smtClean="0"/>
              <a:t>6/22/2022</a:t>
            </a:fld>
            <a:endParaRPr lang="en-US"/>
          </a:p>
        </p:txBody>
      </p:sp>
      <p:sp>
        <p:nvSpPr>
          <p:cNvPr id="6" name="Footer Placeholder 5">
            <a:extLst>
              <a:ext uri="{FF2B5EF4-FFF2-40B4-BE49-F238E27FC236}">
                <a16:creationId xmlns:a16="http://schemas.microsoft.com/office/drawing/2014/main" id="{072A3017-8A38-5A21-927F-8116892A21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3D48BE-44D2-6C93-3C00-69AE1707B914}"/>
              </a:ext>
            </a:extLst>
          </p:cNvPr>
          <p:cNvSpPr>
            <a:spLocks noGrp="1"/>
          </p:cNvSpPr>
          <p:nvPr>
            <p:ph type="sldNum" sz="quarter" idx="12"/>
          </p:nvPr>
        </p:nvSpPr>
        <p:spPr/>
        <p:txBody>
          <a:bodyPr/>
          <a:lstStyle/>
          <a:p>
            <a:fld id="{8A3FB9A7-7665-45CE-AE79-F73FEF87FBC9}" type="slidenum">
              <a:rPr lang="en-US" smtClean="0"/>
              <a:t>‹#›</a:t>
            </a:fld>
            <a:endParaRPr lang="en-US"/>
          </a:p>
        </p:txBody>
      </p:sp>
    </p:spTree>
    <p:extLst>
      <p:ext uri="{BB962C8B-B14F-4D97-AF65-F5344CB8AC3E}">
        <p14:creationId xmlns:p14="http://schemas.microsoft.com/office/powerpoint/2010/main" val="2690265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A787F-3DD8-D819-E1B5-1E7F584FDA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C3F4DE-91C5-1863-D4BF-6DE492C537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F193A2-8269-10FB-A656-2BBF92FB19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EFBC43-FF9B-72C0-EB11-DFB3B706EB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4ED75F-DD95-9307-DD64-4078835952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1219C7-8137-D431-4FB8-A78739FD1BD3}"/>
              </a:ext>
            </a:extLst>
          </p:cNvPr>
          <p:cNvSpPr>
            <a:spLocks noGrp="1"/>
          </p:cNvSpPr>
          <p:nvPr>
            <p:ph type="dt" sz="half" idx="10"/>
          </p:nvPr>
        </p:nvSpPr>
        <p:spPr/>
        <p:txBody>
          <a:bodyPr/>
          <a:lstStyle/>
          <a:p>
            <a:fld id="{EA72E7BD-C1BB-46F1-B277-8AE99D5C93A3}" type="datetimeFigureOut">
              <a:rPr lang="en-US" smtClean="0"/>
              <a:t>6/22/2022</a:t>
            </a:fld>
            <a:endParaRPr lang="en-US"/>
          </a:p>
        </p:txBody>
      </p:sp>
      <p:sp>
        <p:nvSpPr>
          <p:cNvPr id="8" name="Footer Placeholder 7">
            <a:extLst>
              <a:ext uri="{FF2B5EF4-FFF2-40B4-BE49-F238E27FC236}">
                <a16:creationId xmlns:a16="http://schemas.microsoft.com/office/drawing/2014/main" id="{5AFA7F1A-D932-5D82-F902-9BA71A0D86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D025AA-F95A-87A7-AE3B-D9A54029E15C}"/>
              </a:ext>
            </a:extLst>
          </p:cNvPr>
          <p:cNvSpPr>
            <a:spLocks noGrp="1"/>
          </p:cNvSpPr>
          <p:nvPr>
            <p:ph type="sldNum" sz="quarter" idx="12"/>
          </p:nvPr>
        </p:nvSpPr>
        <p:spPr/>
        <p:txBody>
          <a:bodyPr/>
          <a:lstStyle/>
          <a:p>
            <a:fld id="{8A3FB9A7-7665-45CE-AE79-F73FEF87FBC9}" type="slidenum">
              <a:rPr lang="en-US" smtClean="0"/>
              <a:t>‹#›</a:t>
            </a:fld>
            <a:endParaRPr lang="en-US"/>
          </a:p>
        </p:txBody>
      </p:sp>
    </p:spTree>
    <p:extLst>
      <p:ext uri="{BB962C8B-B14F-4D97-AF65-F5344CB8AC3E}">
        <p14:creationId xmlns:p14="http://schemas.microsoft.com/office/powerpoint/2010/main" val="600123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CB163-E0DB-5DB0-E851-69DC566C5D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DB2AB2-75A8-1BBF-06EC-52129DDBB580}"/>
              </a:ext>
            </a:extLst>
          </p:cNvPr>
          <p:cNvSpPr>
            <a:spLocks noGrp="1"/>
          </p:cNvSpPr>
          <p:nvPr>
            <p:ph type="dt" sz="half" idx="10"/>
          </p:nvPr>
        </p:nvSpPr>
        <p:spPr/>
        <p:txBody>
          <a:bodyPr/>
          <a:lstStyle/>
          <a:p>
            <a:fld id="{EA72E7BD-C1BB-46F1-B277-8AE99D5C93A3}" type="datetimeFigureOut">
              <a:rPr lang="en-US" smtClean="0"/>
              <a:t>6/22/2022</a:t>
            </a:fld>
            <a:endParaRPr lang="en-US"/>
          </a:p>
        </p:txBody>
      </p:sp>
      <p:sp>
        <p:nvSpPr>
          <p:cNvPr id="4" name="Footer Placeholder 3">
            <a:extLst>
              <a:ext uri="{FF2B5EF4-FFF2-40B4-BE49-F238E27FC236}">
                <a16:creationId xmlns:a16="http://schemas.microsoft.com/office/drawing/2014/main" id="{517D158F-2A15-E787-4064-6B2CB0BFBD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0F1C06-E8C0-E44D-66D2-BA8370F81C32}"/>
              </a:ext>
            </a:extLst>
          </p:cNvPr>
          <p:cNvSpPr>
            <a:spLocks noGrp="1"/>
          </p:cNvSpPr>
          <p:nvPr>
            <p:ph type="sldNum" sz="quarter" idx="12"/>
          </p:nvPr>
        </p:nvSpPr>
        <p:spPr/>
        <p:txBody>
          <a:bodyPr/>
          <a:lstStyle/>
          <a:p>
            <a:fld id="{8A3FB9A7-7665-45CE-AE79-F73FEF87FBC9}" type="slidenum">
              <a:rPr lang="en-US" smtClean="0"/>
              <a:t>‹#›</a:t>
            </a:fld>
            <a:endParaRPr lang="en-US"/>
          </a:p>
        </p:txBody>
      </p:sp>
    </p:spTree>
    <p:extLst>
      <p:ext uri="{BB962C8B-B14F-4D97-AF65-F5344CB8AC3E}">
        <p14:creationId xmlns:p14="http://schemas.microsoft.com/office/powerpoint/2010/main" val="2078492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2B674A-7561-BBE4-BBFD-CF30CAE7266D}"/>
              </a:ext>
            </a:extLst>
          </p:cNvPr>
          <p:cNvSpPr>
            <a:spLocks noGrp="1"/>
          </p:cNvSpPr>
          <p:nvPr>
            <p:ph type="dt" sz="half" idx="10"/>
          </p:nvPr>
        </p:nvSpPr>
        <p:spPr/>
        <p:txBody>
          <a:bodyPr/>
          <a:lstStyle/>
          <a:p>
            <a:fld id="{EA72E7BD-C1BB-46F1-B277-8AE99D5C93A3}" type="datetimeFigureOut">
              <a:rPr lang="en-US" smtClean="0"/>
              <a:t>6/22/2022</a:t>
            </a:fld>
            <a:endParaRPr lang="en-US"/>
          </a:p>
        </p:txBody>
      </p:sp>
      <p:sp>
        <p:nvSpPr>
          <p:cNvPr id="3" name="Footer Placeholder 2">
            <a:extLst>
              <a:ext uri="{FF2B5EF4-FFF2-40B4-BE49-F238E27FC236}">
                <a16:creationId xmlns:a16="http://schemas.microsoft.com/office/drawing/2014/main" id="{54D0B8AE-AC3E-A349-1454-FDBC9A87AA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F82CF5-862B-DCDD-5513-C9A933FD4970}"/>
              </a:ext>
            </a:extLst>
          </p:cNvPr>
          <p:cNvSpPr>
            <a:spLocks noGrp="1"/>
          </p:cNvSpPr>
          <p:nvPr>
            <p:ph type="sldNum" sz="quarter" idx="12"/>
          </p:nvPr>
        </p:nvSpPr>
        <p:spPr/>
        <p:txBody>
          <a:bodyPr/>
          <a:lstStyle/>
          <a:p>
            <a:fld id="{8A3FB9A7-7665-45CE-AE79-F73FEF87FBC9}" type="slidenum">
              <a:rPr lang="en-US" smtClean="0"/>
              <a:t>‹#›</a:t>
            </a:fld>
            <a:endParaRPr lang="en-US"/>
          </a:p>
        </p:txBody>
      </p:sp>
    </p:spTree>
    <p:extLst>
      <p:ext uri="{BB962C8B-B14F-4D97-AF65-F5344CB8AC3E}">
        <p14:creationId xmlns:p14="http://schemas.microsoft.com/office/powerpoint/2010/main" val="229629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B409D-4130-2E03-F0B9-AAFD1BF9F4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C8E6CA-3A66-868C-E320-FF6CBABCF9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88321D-A975-A884-6209-FC1F20455C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E80FFC-3EA6-A873-0FC9-5BE3E0D7B50A}"/>
              </a:ext>
            </a:extLst>
          </p:cNvPr>
          <p:cNvSpPr>
            <a:spLocks noGrp="1"/>
          </p:cNvSpPr>
          <p:nvPr>
            <p:ph type="dt" sz="half" idx="10"/>
          </p:nvPr>
        </p:nvSpPr>
        <p:spPr/>
        <p:txBody>
          <a:bodyPr/>
          <a:lstStyle/>
          <a:p>
            <a:fld id="{EA72E7BD-C1BB-46F1-B277-8AE99D5C93A3}" type="datetimeFigureOut">
              <a:rPr lang="en-US" smtClean="0"/>
              <a:t>6/22/2022</a:t>
            </a:fld>
            <a:endParaRPr lang="en-US"/>
          </a:p>
        </p:txBody>
      </p:sp>
      <p:sp>
        <p:nvSpPr>
          <p:cNvPr id="6" name="Footer Placeholder 5">
            <a:extLst>
              <a:ext uri="{FF2B5EF4-FFF2-40B4-BE49-F238E27FC236}">
                <a16:creationId xmlns:a16="http://schemas.microsoft.com/office/drawing/2014/main" id="{535E94A9-5AE4-66D8-D2D2-7940919559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2C1DAB-57A1-028B-2D5F-E9719752258F}"/>
              </a:ext>
            </a:extLst>
          </p:cNvPr>
          <p:cNvSpPr>
            <a:spLocks noGrp="1"/>
          </p:cNvSpPr>
          <p:nvPr>
            <p:ph type="sldNum" sz="quarter" idx="12"/>
          </p:nvPr>
        </p:nvSpPr>
        <p:spPr/>
        <p:txBody>
          <a:bodyPr/>
          <a:lstStyle/>
          <a:p>
            <a:fld id="{8A3FB9A7-7665-45CE-AE79-F73FEF87FBC9}" type="slidenum">
              <a:rPr lang="en-US" smtClean="0"/>
              <a:t>‹#›</a:t>
            </a:fld>
            <a:endParaRPr lang="en-US"/>
          </a:p>
        </p:txBody>
      </p:sp>
    </p:spTree>
    <p:extLst>
      <p:ext uri="{BB962C8B-B14F-4D97-AF65-F5344CB8AC3E}">
        <p14:creationId xmlns:p14="http://schemas.microsoft.com/office/powerpoint/2010/main" val="750128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3A8CE-0FCB-AC31-589D-6B8B4793CC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4AE7A3-AD5F-92A6-9C69-638927DC9F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E7725A-F0B7-23F5-57EE-C80F5E364C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F0058F-41D4-AF41-E6A2-E998CFD1E532}"/>
              </a:ext>
            </a:extLst>
          </p:cNvPr>
          <p:cNvSpPr>
            <a:spLocks noGrp="1"/>
          </p:cNvSpPr>
          <p:nvPr>
            <p:ph type="dt" sz="half" idx="10"/>
          </p:nvPr>
        </p:nvSpPr>
        <p:spPr/>
        <p:txBody>
          <a:bodyPr/>
          <a:lstStyle/>
          <a:p>
            <a:fld id="{EA72E7BD-C1BB-46F1-B277-8AE99D5C93A3}" type="datetimeFigureOut">
              <a:rPr lang="en-US" smtClean="0"/>
              <a:t>6/22/2022</a:t>
            </a:fld>
            <a:endParaRPr lang="en-US"/>
          </a:p>
        </p:txBody>
      </p:sp>
      <p:sp>
        <p:nvSpPr>
          <p:cNvPr id="6" name="Footer Placeholder 5">
            <a:extLst>
              <a:ext uri="{FF2B5EF4-FFF2-40B4-BE49-F238E27FC236}">
                <a16:creationId xmlns:a16="http://schemas.microsoft.com/office/drawing/2014/main" id="{B83E63E8-A689-1C8C-7685-11665081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CCD9FF-C3FA-8767-900E-31E36F50DAE0}"/>
              </a:ext>
            </a:extLst>
          </p:cNvPr>
          <p:cNvSpPr>
            <a:spLocks noGrp="1"/>
          </p:cNvSpPr>
          <p:nvPr>
            <p:ph type="sldNum" sz="quarter" idx="12"/>
          </p:nvPr>
        </p:nvSpPr>
        <p:spPr/>
        <p:txBody>
          <a:bodyPr/>
          <a:lstStyle/>
          <a:p>
            <a:fld id="{8A3FB9A7-7665-45CE-AE79-F73FEF87FBC9}" type="slidenum">
              <a:rPr lang="en-US" smtClean="0"/>
              <a:t>‹#›</a:t>
            </a:fld>
            <a:endParaRPr lang="en-US"/>
          </a:p>
        </p:txBody>
      </p:sp>
    </p:spTree>
    <p:extLst>
      <p:ext uri="{BB962C8B-B14F-4D97-AF65-F5344CB8AC3E}">
        <p14:creationId xmlns:p14="http://schemas.microsoft.com/office/powerpoint/2010/main" val="2610094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41750D-D8EB-6F7D-C3EE-2D20ADF43A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70BC56-7617-F598-24E3-74BA7B95EF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8D0FD3-221E-F7B7-93E0-3B66B85F20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72E7BD-C1BB-46F1-B277-8AE99D5C93A3}" type="datetimeFigureOut">
              <a:rPr lang="en-US" smtClean="0"/>
              <a:t>6/22/2022</a:t>
            </a:fld>
            <a:endParaRPr lang="en-US"/>
          </a:p>
        </p:txBody>
      </p:sp>
      <p:sp>
        <p:nvSpPr>
          <p:cNvPr id="5" name="Footer Placeholder 4">
            <a:extLst>
              <a:ext uri="{FF2B5EF4-FFF2-40B4-BE49-F238E27FC236}">
                <a16:creationId xmlns:a16="http://schemas.microsoft.com/office/drawing/2014/main" id="{9D935B70-3517-88AD-0228-5E5448AB92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21F37A-8A7F-CAB0-FCD4-834AEF9812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FB9A7-7665-45CE-AE79-F73FEF87FBC9}" type="slidenum">
              <a:rPr lang="en-US" smtClean="0"/>
              <a:t>‹#›</a:t>
            </a:fld>
            <a:endParaRPr lang="en-US"/>
          </a:p>
        </p:txBody>
      </p:sp>
    </p:spTree>
    <p:extLst>
      <p:ext uri="{BB962C8B-B14F-4D97-AF65-F5344CB8AC3E}">
        <p14:creationId xmlns:p14="http://schemas.microsoft.com/office/powerpoint/2010/main" val="887493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en.wikipedia.org/wiki/Stochastic_grammar" TargetMode="External"/><Relationship Id="rId13" Type="http://schemas.openxmlformats.org/officeDocument/2006/relationships/hyperlink" Target="https://en.wikipedia.org/wiki/Abbreviation" TargetMode="External"/><Relationship Id="rId3" Type="http://schemas.openxmlformats.org/officeDocument/2006/relationships/hyperlink" Target="https://en.wikipedia.org/wiki/Parse_tree" TargetMode="External"/><Relationship Id="rId7" Type="http://schemas.openxmlformats.org/officeDocument/2006/relationships/hyperlink" Target="https://en.wikipedia.org/wiki/Probabilistic_context-free_grammar" TargetMode="External"/><Relationship Id="rId12" Type="http://schemas.openxmlformats.org/officeDocument/2006/relationships/hyperlink" Target="https://en.wikipedia.org/wiki/Punctuation_mark" TargetMode="External"/><Relationship Id="rId2" Type="http://schemas.openxmlformats.org/officeDocument/2006/relationships/hyperlink" Target="https://en.wikipedia.org/wiki/Parsing" TargetMode="External"/><Relationship Id="rId16" Type="http://schemas.openxmlformats.org/officeDocument/2006/relationships/hyperlink" Target="https://en.wikipedia.org/wiki/Terminology_extraction" TargetMode="External"/><Relationship Id="rId1" Type="http://schemas.openxmlformats.org/officeDocument/2006/relationships/slideLayout" Target="../slideLayouts/slideLayout1.xml"/><Relationship Id="rId6" Type="http://schemas.openxmlformats.org/officeDocument/2006/relationships/hyperlink" Target="https://en.wikipedia.org/wiki/Ambiguous" TargetMode="External"/><Relationship Id="rId11" Type="http://schemas.openxmlformats.org/officeDocument/2006/relationships/hyperlink" Target="https://en.wikipedia.org/wiki/Full_stop" TargetMode="External"/><Relationship Id="rId5" Type="http://schemas.openxmlformats.org/officeDocument/2006/relationships/hyperlink" Target="https://en.wikipedia.org/wiki/Natural_language" TargetMode="External"/><Relationship Id="rId15" Type="http://schemas.openxmlformats.org/officeDocument/2006/relationships/hyperlink" Target="https://en.wikipedia.org/wiki/Word_segmentation" TargetMode="External"/><Relationship Id="rId10" Type="http://schemas.openxmlformats.org/officeDocument/2006/relationships/hyperlink" Target="https://en.wikipedia.org/wiki/Sentence_boundary_disambiguation" TargetMode="External"/><Relationship Id="rId4" Type="http://schemas.openxmlformats.org/officeDocument/2006/relationships/hyperlink" Target="https://en.wikipedia.org/wiki/Grammar" TargetMode="External"/><Relationship Id="rId9" Type="http://schemas.openxmlformats.org/officeDocument/2006/relationships/hyperlink" Target="https://en.wikipedia.org/wiki/Sentence_breaking" TargetMode="External"/><Relationship Id="rId14" Type="http://schemas.openxmlformats.org/officeDocument/2006/relationships/hyperlink" Target="https://en.wikipedia.org/wiki/Stemming"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Distributional_semantics" TargetMode="External"/><Relationship Id="rId2" Type="http://schemas.openxmlformats.org/officeDocument/2006/relationships/hyperlink" Target="https://en.wikipedia.org/wiki/Lexical_semantics" TargetMode="External"/><Relationship Id="rId1" Type="http://schemas.openxmlformats.org/officeDocument/2006/relationships/slideLayout" Target="../slideLayouts/slideLayout2.xml"/><Relationship Id="rId5" Type="http://schemas.openxmlformats.org/officeDocument/2006/relationships/hyperlink" Target="https://en.wikipedia.org/wiki/AI-complete" TargetMode="External"/><Relationship Id="rId4" Type="http://schemas.openxmlformats.org/officeDocument/2006/relationships/hyperlink" Target="https://en.wikipedia.org/wiki/Machine_translation"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Capitalization" TargetMode="External"/><Relationship Id="rId2" Type="http://schemas.openxmlformats.org/officeDocument/2006/relationships/hyperlink" Target="https://en.wikipedia.org/wiki/Named_entity_recognition" TargetMode="External"/><Relationship Id="rId1" Type="http://schemas.openxmlformats.org/officeDocument/2006/relationships/slideLayout" Target="../slideLayouts/slideLayout2.xml"/><Relationship Id="rId5" Type="http://schemas.openxmlformats.org/officeDocument/2006/relationships/hyperlink" Target="https://en.wikipedia.org/wiki/Natural_language_understanding" TargetMode="External"/><Relationship Id="rId4" Type="http://schemas.openxmlformats.org/officeDocument/2006/relationships/hyperlink" Target="https://en.wikipedia.org/wiki/Natural_language_generation"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en.wikipedia.org/wiki/Multimodal_sentiment_analysis" TargetMode="External"/><Relationship Id="rId3" Type="http://schemas.openxmlformats.org/officeDocument/2006/relationships/hyperlink" Target="https://en.wikipedia.org/wiki/Question_answering" TargetMode="External"/><Relationship Id="rId7" Type="http://schemas.openxmlformats.org/officeDocument/2006/relationships/hyperlink" Target="https://en.wikipedia.org/wiki/Sentiment_analysis" TargetMode="External"/><Relationship Id="rId2" Type="http://schemas.openxmlformats.org/officeDocument/2006/relationships/hyperlink" Target="https://en.wikipedia.org/wiki/Optical_character_recognition" TargetMode="External"/><Relationship Id="rId1" Type="http://schemas.openxmlformats.org/officeDocument/2006/relationships/slideLayout" Target="../slideLayouts/slideLayout2.xml"/><Relationship Id="rId6" Type="http://schemas.openxmlformats.org/officeDocument/2006/relationships/hyperlink" Target="https://en.wikipedia.org/wiki/Relationship_extraction" TargetMode="External"/><Relationship Id="rId11" Type="http://schemas.openxmlformats.org/officeDocument/2006/relationships/hyperlink" Target="https://en.wikipedia.org/wiki/Meaning_(linguistics)" TargetMode="External"/><Relationship Id="rId5" Type="http://schemas.openxmlformats.org/officeDocument/2006/relationships/hyperlink" Target="https://en.wikipedia.org/wiki/Textual_entailment" TargetMode="External"/><Relationship Id="rId10" Type="http://schemas.openxmlformats.org/officeDocument/2006/relationships/hyperlink" Target="https://en.wikipedia.org/wiki/Word_sense_disambiguation" TargetMode="External"/><Relationship Id="rId4" Type="http://schemas.openxmlformats.org/officeDocument/2006/relationships/hyperlink" Target="https://en.wikipedia.org/wiki/Natural_language_processing#cite_note-16" TargetMode="External"/><Relationship Id="rId9" Type="http://schemas.openxmlformats.org/officeDocument/2006/relationships/hyperlink" Target="https://en.wikipedia.org/wiki/Topic_segmentatio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hyperlink" Target="https://en.wikipedia.org/wiki/Discourse" TargetMode="External"/><Relationship Id="rId3" Type="http://schemas.openxmlformats.org/officeDocument/2006/relationships/hyperlink" Target="https://en.wikipedia.org/wiki/Coreference" TargetMode="External"/><Relationship Id="rId7" Type="http://schemas.openxmlformats.org/officeDocument/2006/relationships/hyperlink" Target="https://en.wikipedia.org/wiki/Discourse_analysis" TargetMode="External"/><Relationship Id="rId2" Type="http://schemas.openxmlformats.org/officeDocument/2006/relationships/hyperlink" Target="https://en.wikipedia.org/wiki/Automatic_summarization" TargetMode="External"/><Relationship Id="rId1" Type="http://schemas.openxmlformats.org/officeDocument/2006/relationships/slideLayout" Target="../slideLayouts/slideLayout2.xml"/><Relationship Id="rId6" Type="http://schemas.openxmlformats.org/officeDocument/2006/relationships/hyperlink" Target="https://en.wikipedia.org/wiki/Referring_expression" TargetMode="External"/><Relationship Id="rId5" Type="http://schemas.openxmlformats.org/officeDocument/2006/relationships/hyperlink" Target="https://en.wikipedia.org/wiki/Pronoun" TargetMode="External"/><Relationship Id="rId4" Type="http://schemas.openxmlformats.org/officeDocument/2006/relationships/hyperlink" Target="https://en.wikipedia.org/wiki/Anaphora_resolution" TargetMode="External"/><Relationship Id="rId9" Type="http://schemas.openxmlformats.org/officeDocument/2006/relationships/hyperlink" Target="https://en.wikipedia.org/wiki/Speech_act"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en.wikipedia.org/wiki/Analog_signal" TargetMode="External"/><Relationship Id="rId3" Type="http://schemas.openxmlformats.org/officeDocument/2006/relationships/hyperlink" Target="https://en.wikipedia.org/wiki/Text_to_speech" TargetMode="External"/><Relationship Id="rId7" Type="http://schemas.openxmlformats.org/officeDocument/2006/relationships/hyperlink" Target="https://en.wikipedia.org/wiki/Coarticulation" TargetMode="External"/><Relationship Id="rId2" Type="http://schemas.openxmlformats.org/officeDocument/2006/relationships/hyperlink" Target="https://en.wikipedia.org/wiki/Speech_recognition" TargetMode="External"/><Relationship Id="rId1" Type="http://schemas.openxmlformats.org/officeDocument/2006/relationships/slideLayout" Target="../slideLayouts/slideLayout2.xml"/><Relationship Id="rId6" Type="http://schemas.openxmlformats.org/officeDocument/2006/relationships/hyperlink" Target="https://en.wikipedia.org/wiki/Speech_segmentation" TargetMode="External"/><Relationship Id="rId5" Type="http://schemas.openxmlformats.org/officeDocument/2006/relationships/hyperlink" Target="https://en.wikipedia.org/wiki/Natural_speech" TargetMode="External"/><Relationship Id="rId10" Type="http://schemas.openxmlformats.org/officeDocument/2006/relationships/hyperlink" Target="https://en.wikipedia.org/wiki/Natural_language_processing#cite_note-18" TargetMode="External"/><Relationship Id="rId4" Type="http://schemas.openxmlformats.org/officeDocument/2006/relationships/hyperlink" Target="https://en.wikipedia.org/wiki/AI-complete" TargetMode="External"/><Relationship Id="rId9" Type="http://schemas.openxmlformats.org/officeDocument/2006/relationships/hyperlink" Target="https://en.wikipedia.org/wiki/Text-to-speec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hyperlink" Target="https://medium.com/@GalarnykMichael/install-python-anaconda-on-windows-2020-f8e188f9a63d"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how-to-successfully-install-anaconda-on-a-mac-and-actually-get-it-to-work-53ce18025f97"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62D9-7C7C-B5F0-5954-BEF25A6623EA}"/>
              </a:ext>
            </a:extLst>
          </p:cNvPr>
          <p:cNvSpPr>
            <a:spLocks noGrp="1"/>
          </p:cNvSpPr>
          <p:nvPr>
            <p:ph type="ctrTitle"/>
          </p:nvPr>
        </p:nvSpPr>
        <p:spPr>
          <a:xfrm>
            <a:off x="0" y="1122363"/>
            <a:ext cx="12192000" cy="2387600"/>
          </a:xfrm>
        </p:spPr>
        <p:txBody>
          <a:bodyPr>
            <a:normAutofit fontScale="90000"/>
          </a:bodyPr>
          <a:lstStyle/>
          <a:p>
            <a:r>
              <a:rPr lang="en-US" altLang="zh-CN" b="1" dirty="0"/>
              <a:t>Session</a:t>
            </a:r>
            <a:r>
              <a:rPr lang="en-US" b="1" dirty="0"/>
              <a:t> 01</a:t>
            </a:r>
            <a:br>
              <a:rPr lang="en-US" b="1" dirty="0"/>
            </a:br>
            <a:r>
              <a:rPr lang="en-US" b="1" dirty="0"/>
              <a:t>6/22/2022</a:t>
            </a:r>
            <a:br>
              <a:rPr lang="en-US" dirty="0"/>
            </a:br>
            <a:endParaRPr lang="en-US" dirty="0"/>
          </a:p>
        </p:txBody>
      </p:sp>
      <p:sp>
        <p:nvSpPr>
          <p:cNvPr id="3" name="TextBox 2">
            <a:extLst>
              <a:ext uri="{FF2B5EF4-FFF2-40B4-BE49-F238E27FC236}">
                <a16:creationId xmlns:a16="http://schemas.microsoft.com/office/drawing/2014/main" id="{AF8FC9BB-9DB2-095C-1565-78DB9BCA5227}"/>
              </a:ext>
            </a:extLst>
          </p:cNvPr>
          <p:cNvSpPr txBox="1"/>
          <p:nvPr/>
        </p:nvSpPr>
        <p:spPr>
          <a:xfrm>
            <a:off x="9553903" y="0"/>
            <a:ext cx="2638097" cy="369332"/>
          </a:xfrm>
          <a:prstGeom prst="rect">
            <a:avLst/>
          </a:prstGeom>
          <a:noFill/>
        </p:spPr>
        <p:txBody>
          <a:bodyPr wrap="square" rtlCol="0">
            <a:spAutoFit/>
          </a:bodyPr>
          <a:lstStyle/>
          <a:p>
            <a:r>
              <a:rPr lang="en-US" altLang="zh-CN" b="1" dirty="0">
                <a:solidFill>
                  <a:schemeClr val="bg1">
                    <a:lumMod val="85000"/>
                  </a:schemeClr>
                </a:solidFill>
              </a:rPr>
              <a:t>Stem Pro Academy, 2022</a:t>
            </a:r>
            <a:endParaRPr lang="en-US" b="1" dirty="0">
              <a:solidFill>
                <a:schemeClr val="bg1">
                  <a:lumMod val="85000"/>
                </a:schemeClr>
              </a:solidFill>
            </a:endParaRPr>
          </a:p>
        </p:txBody>
      </p:sp>
    </p:spTree>
    <p:extLst>
      <p:ext uri="{BB962C8B-B14F-4D97-AF65-F5344CB8AC3E}">
        <p14:creationId xmlns:p14="http://schemas.microsoft.com/office/powerpoint/2010/main" val="2598564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2885271-CE17-21CD-24CF-149D7E700BD8}"/>
              </a:ext>
            </a:extLst>
          </p:cNvPr>
          <p:cNvSpPr>
            <a:spLocks noGrp="1"/>
          </p:cNvSpPr>
          <p:nvPr>
            <p:ph idx="1"/>
          </p:nvPr>
        </p:nvSpPr>
        <p:spPr>
          <a:xfrm>
            <a:off x="312683" y="1026839"/>
            <a:ext cx="2556641" cy="2042182"/>
          </a:xfrm>
        </p:spPr>
        <p:txBody>
          <a:bodyPr>
            <a:normAutofit/>
          </a:bodyPr>
          <a:lstStyle/>
          <a:p>
            <a:r>
              <a:rPr lang="en-US" dirty="0"/>
              <a:t>How Does Common App / Coalition App Looks Like</a:t>
            </a:r>
          </a:p>
        </p:txBody>
      </p:sp>
      <p:pic>
        <p:nvPicPr>
          <p:cNvPr id="8" name="Picture 7">
            <a:extLst>
              <a:ext uri="{FF2B5EF4-FFF2-40B4-BE49-F238E27FC236}">
                <a16:creationId xmlns:a16="http://schemas.microsoft.com/office/drawing/2014/main" id="{A3995C3E-8AC8-F95B-D36C-8AE0EA940CE7}"/>
              </a:ext>
            </a:extLst>
          </p:cNvPr>
          <p:cNvPicPr>
            <a:picLocks noChangeAspect="1"/>
          </p:cNvPicPr>
          <p:nvPr/>
        </p:nvPicPr>
        <p:blipFill>
          <a:blip r:embed="rId2"/>
          <a:stretch>
            <a:fillRect/>
          </a:stretch>
        </p:blipFill>
        <p:spPr>
          <a:xfrm>
            <a:off x="3619989" y="703383"/>
            <a:ext cx="8259328" cy="5668166"/>
          </a:xfrm>
          <a:prstGeom prst="rect">
            <a:avLst/>
          </a:prstGeom>
        </p:spPr>
      </p:pic>
      <p:sp>
        <p:nvSpPr>
          <p:cNvPr id="10" name="TextBox 9">
            <a:extLst>
              <a:ext uri="{FF2B5EF4-FFF2-40B4-BE49-F238E27FC236}">
                <a16:creationId xmlns:a16="http://schemas.microsoft.com/office/drawing/2014/main" id="{ED9B8361-9543-FFB6-DBCE-5C23EE9DA748}"/>
              </a:ext>
            </a:extLst>
          </p:cNvPr>
          <p:cNvSpPr txBox="1"/>
          <p:nvPr/>
        </p:nvSpPr>
        <p:spPr>
          <a:xfrm>
            <a:off x="312683" y="3168134"/>
            <a:ext cx="6206358" cy="369332"/>
          </a:xfrm>
          <a:prstGeom prst="rect">
            <a:avLst/>
          </a:prstGeom>
          <a:noFill/>
        </p:spPr>
        <p:txBody>
          <a:bodyPr wrap="square">
            <a:spAutoFit/>
          </a:bodyPr>
          <a:lstStyle/>
          <a:p>
            <a:r>
              <a:rPr lang="en-US" dirty="0"/>
              <a:t>HowCoalitionApplookslike.pdf</a:t>
            </a:r>
          </a:p>
        </p:txBody>
      </p:sp>
      <p:sp>
        <p:nvSpPr>
          <p:cNvPr id="12" name="TextBox 11">
            <a:extLst>
              <a:ext uri="{FF2B5EF4-FFF2-40B4-BE49-F238E27FC236}">
                <a16:creationId xmlns:a16="http://schemas.microsoft.com/office/drawing/2014/main" id="{72ACC440-D52D-2BB2-5CAF-2B452CAAC702}"/>
              </a:ext>
            </a:extLst>
          </p:cNvPr>
          <p:cNvSpPr txBox="1"/>
          <p:nvPr/>
        </p:nvSpPr>
        <p:spPr>
          <a:xfrm>
            <a:off x="312683" y="3592954"/>
            <a:ext cx="6206358" cy="369332"/>
          </a:xfrm>
          <a:prstGeom prst="rect">
            <a:avLst/>
          </a:prstGeom>
          <a:noFill/>
        </p:spPr>
        <p:txBody>
          <a:bodyPr wrap="square">
            <a:spAutoFit/>
          </a:bodyPr>
          <a:lstStyle/>
          <a:p>
            <a:r>
              <a:rPr lang="en-US" dirty="0"/>
              <a:t>HowCommapplookslike.pdf</a:t>
            </a:r>
          </a:p>
        </p:txBody>
      </p:sp>
    </p:spTree>
    <p:extLst>
      <p:ext uri="{BB962C8B-B14F-4D97-AF65-F5344CB8AC3E}">
        <p14:creationId xmlns:p14="http://schemas.microsoft.com/office/powerpoint/2010/main" val="1999655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CCD4EFA-FFC5-EDD9-6190-A812F93A6B38}"/>
              </a:ext>
            </a:extLst>
          </p:cNvPr>
          <p:cNvSpPr txBox="1"/>
          <p:nvPr/>
        </p:nvSpPr>
        <p:spPr>
          <a:xfrm>
            <a:off x="128752" y="496230"/>
            <a:ext cx="12063248" cy="6278642"/>
          </a:xfrm>
          <a:prstGeom prst="rect">
            <a:avLst/>
          </a:prstGeom>
          <a:noFill/>
        </p:spPr>
        <p:txBody>
          <a:bodyPr wrap="square">
            <a:spAutoFit/>
          </a:bodyPr>
          <a:lstStyle/>
          <a:p>
            <a:pPr marL="228600" indent="-228600">
              <a:buAutoNum type="arabicPeriod"/>
            </a:pPr>
            <a:r>
              <a:rPr lang="en-US" sz="1200" dirty="0"/>
              <a:t>How would you describe the academic climate of your school? </a:t>
            </a:r>
          </a:p>
          <a:p>
            <a:r>
              <a:rPr lang="en-US" sz="1200" b="1" i="0" dirty="0">
                <a:solidFill>
                  <a:srgbClr val="FF0000"/>
                </a:solidFill>
                <a:effectLst/>
                <a:latin typeface="Calibri (Body)"/>
              </a:rPr>
              <a:t>learner-centered, knowledge- centered, assessment-centered, and community-centere</a:t>
            </a:r>
            <a:r>
              <a:rPr lang="en-US" sz="1200" b="1" i="0" dirty="0">
                <a:solidFill>
                  <a:srgbClr val="202124"/>
                </a:solidFill>
                <a:effectLst/>
                <a:latin typeface="Calibri (Body)"/>
              </a:rPr>
              <a:t>d</a:t>
            </a:r>
            <a:endParaRPr lang="en-US" sz="1200" dirty="0">
              <a:latin typeface="Calibri (Body)"/>
            </a:endParaRPr>
          </a:p>
          <a:p>
            <a:r>
              <a:rPr lang="en-US" sz="1200" dirty="0"/>
              <a:t>2. How would you rate the quality of instruction you have received?</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sz="1200" b="1" dirty="0">
                <a:solidFill>
                  <a:srgbClr val="FF0000"/>
                </a:solidFill>
                <a:effectLst/>
                <a:latin typeface="Calibri (Body)"/>
                <a:ea typeface="DengXian" panose="02010600030101010101" pitchFamily="2" charset="-122"/>
                <a:cs typeface="Times New Roman" panose="02020603050405020304" pitchFamily="18" charset="0"/>
              </a:rPr>
              <a:t>Structure, Explication, Stimulation, Validation, </a:t>
            </a:r>
            <a:r>
              <a:rPr lang="en-US" sz="1200" b="1" dirty="0">
                <a:solidFill>
                  <a:srgbClr val="FF0000"/>
                </a:solidFill>
                <a:effectLst/>
                <a:latin typeface="Calibri (Body)"/>
                <a:ea typeface="Times New Roman" panose="02020603050405020304" pitchFamily="18" charset="0"/>
                <a:cs typeface="Times New Roman" panose="02020603050405020304" pitchFamily="18" charset="0"/>
              </a:rPr>
              <a:t>Instruction, Comprehension, Activation</a:t>
            </a:r>
            <a:endParaRPr lang="en-US" sz="1200" b="1" dirty="0">
              <a:solidFill>
                <a:srgbClr val="FF0000"/>
              </a:solidFill>
              <a:latin typeface="Calibri (Body)"/>
              <a:ea typeface="DengXian" panose="02010600030101010101" pitchFamily="2" charset="-122"/>
              <a:cs typeface="Times New Roman" panose="02020603050405020304" pitchFamily="18" charset="0"/>
            </a:endParaRPr>
          </a:p>
          <a:p>
            <a:r>
              <a:rPr lang="en-US" sz="1200" dirty="0">
                <a:solidFill>
                  <a:srgbClr val="212121"/>
                </a:solidFill>
                <a:latin typeface="Calibri" panose="020F0502020204030204" pitchFamily="34" charset="0"/>
                <a:ea typeface="DengXian" panose="02010600030101010101" pitchFamily="2" charset="-122"/>
                <a:cs typeface="Times New Roman" panose="02020603050405020304" pitchFamily="18" charset="0"/>
              </a:rPr>
              <a:t>3. </a:t>
            </a:r>
            <a:r>
              <a:rPr lang="en-US" sz="1200" dirty="0"/>
              <a:t>Please suggest any special academic programs or learning opportunities that prospective students ought to know about. We’re thinking of anything from living/learning communities and study abroad to interesting undergraduate research opportunities. Have any of these been important to you?   </a:t>
            </a:r>
          </a:p>
          <a:p>
            <a:r>
              <a:rPr lang="en-US" sz="1200" b="1" dirty="0">
                <a:solidFill>
                  <a:srgbClr val="FF0000"/>
                </a:solidFill>
              </a:rPr>
              <a:t>Research, study abroad</a:t>
            </a:r>
          </a:p>
          <a:p>
            <a:r>
              <a:rPr lang="en-US" sz="1200" dirty="0"/>
              <a:t>4. How would you rate the quality of student support services, such as career advising and counseling services, that your school offers? Are any of these services particularly strong? Or weak? </a:t>
            </a:r>
          </a:p>
          <a:p>
            <a:r>
              <a:rPr lang="en-US" sz="1200" b="1" dirty="0">
                <a:solidFill>
                  <a:srgbClr val="FF0000"/>
                </a:solidFill>
              </a:rPr>
              <a:t>Student Support </a:t>
            </a:r>
          </a:p>
          <a:p>
            <a:r>
              <a:rPr lang="en-US" sz="1200" dirty="0"/>
              <a:t>5. Describe the general character of students at your school. What do they have in common? </a:t>
            </a:r>
          </a:p>
          <a:p>
            <a:r>
              <a:rPr lang="en-US" sz="1200" b="1" dirty="0">
                <a:solidFill>
                  <a:srgbClr val="FF0000"/>
                </a:solidFill>
              </a:rPr>
              <a:t>Typical Students </a:t>
            </a:r>
          </a:p>
          <a:p>
            <a:r>
              <a:rPr lang="en-US" sz="1200" dirty="0"/>
              <a:t>6. How diverse is the student body—racially, socioeconomically, geographically, and otherwise? Who might have a tough time fitting in? – Diversity racial, socioeconomically, geographically</a:t>
            </a:r>
          </a:p>
          <a:p>
            <a:r>
              <a:rPr lang="en-US" sz="1200" b="1" dirty="0">
                <a:solidFill>
                  <a:srgbClr val="FF0000"/>
                </a:solidFill>
              </a:rPr>
              <a:t>Diversity, Racial, geography</a:t>
            </a:r>
          </a:p>
          <a:p>
            <a:r>
              <a:rPr lang="en-US" sz="1200" dirty="0"/>
              <a:t>7. How would you describe the political climate at your school? Are there any hot-button social or political issues? </a:t>
            </a:r>
          </a:p>
          <a:p>
            <a:r>
              <a:rPr lang="en-US" sz="1200" b="1" dirty="0">
                <a:solidFill>
                  <a:srgbClr val="FF0000"/>
                </a:solidFill>
              </a:rPr>
              <a:t>Political Issues</a:t>
            </a:r>
          </a:p>
          <a:p>
            <a:r>
              <a:rPr lang="en-US" sz="1200" dirty="0"/>
              <a:t>8. Has your school taken any new steps to deal with the national issue of sexual assault? Are they effective? How would you rate campus safety in general?</a:t>
            </a:r>
          </a:p>
          <a:p>
            <a:r>
              <a:rPr lang="en-US" sz="1200" b="1" dirty="0">
                <a:solidFill>
                  <a:srgbClr val="FF0000"/>
                </a:solidFill>
              </a:rPr>
              <a:t>Safety</a:t>
            </a:r>
          </a:p>
          <a:p>
            <a:r>
              <a:rPr lang="en-US" sz="1200" dirty="0"/>
              <a:t> 9. Tell us about housing. How are the accommodations? Is there any trouble getting a room? </a:t>
            </a:r>
          </a:p>
          <a:p>
            <a:r>
              <a:rPr lang="en-US" sz="1200" b="1" dirty="0">
                <a:solidFill>
                  <a:srgbClr val="FF0000"/>
                </a:solidFill>
              </a:rPr>
              <a:t>Housing</a:t>
            </a:r>
          </a:p>
          <a:p>
            <a:r>
              <a:rPr lang="en-US" sz="1200" dirty="0"/>
              <a:t>10. What about the dining facilities? How good are the meals? Are the provisions for special tastes and needs satisfactory? </a:t>
            </a:r>
          </a:p>
          <a:p>
            <a:r>
              <a:rPr lang="en-US" sz="1200" b="1" dirty="0">
                <a:solidFill>
                  <a:srgbClr val="FF0000"/>
                </a:solidFill>
              </a:rPr>
              <a:t>Meals, food </a:t>
            </a:r>
          </a:p>
          <a:p>
            <a:r>
              <a:rPr lang="en-US" sz="1200" dirty="0"/>
              <a:t>11. Please describe the party culture on your campus. Do Greek organizations set the tone for social life? Are campus policies regarding alcohol effective? </a:t>
            </a:r>
          </a:p>
          <a:p>
            <a:r>
              <a:rPr lang="en-US" sz="1200" b="1" dirty="0">
                <a:solidFill>
                  <a:srgbClr val="FF0000"/>
                </a:solidFill>
              </a:rPr>
              <a:t>Party Culture. Alcohol policies </a:t>
            </a:r>
          </a:p>
          <a:p>
            <a:r>
              <a:rPr lang="en-US" sz="1200" dirty="0"/>
              <a:t>12. Other than parties, what is the social life on campus like? Does the surrounding area offer a good social scene?  </a:t>
            </a:r>
          </a:p>
          <a:p>
            <a:r>
              <a:rPr lang="en-US" sz="1200" b="1" dirty="0">
                <a:solidFill>
                  <a:srgbClr val="FF0000"/>
                </a:solidFill>
              </a:rPr>
              <a:t>Campus Life</a:t>
            </a:r>
          </a:p>
          <a:p>
            <a:r>
              <a:rPr lang="en-US" sz="1200" dirty="0"/>
              <a:t>13. What are the annual festivals, athletic rivalries, or other traditions that make your school unique and interesting? </a:t>
            </a:r>
          </a:p>
          <a:p>
            <a:r>
              <a:rPr lang="en-US" sz="1200" b="1" dirty="0">
                <a:solidFill>
                  <a:srgbClr val="FF0000"/>
                </a:solidFill>
              </a:rPr>
              <a:t>School Festivals, athletic, traditions</a:t>
            </a:r>
          </a:p>
          <a:p>
            <a:r>
              <a:rPr lang="en-US" sz="1200" dirty="0"/>
              <a:t>14. Like students themselves, every college and university has its own unique institutional personality that differentiates it from other schools. How would you characterize the special culture of your school? </a:t>
            </a:r>
          </a:p>
          <a:p>
            <a:r>
              <a:rPr lang="en-US" sz="1200" b="1" i="0" dirty="0">
                <a:solidFill>
                  <a:srgbClr val="FF0000"/>
                </a:solidFill>
                <a:effectLst/>
                <a:latin typeface="museo"/>
              </a:rPr>
              <a:t>Shared Goals &amp; Vision, Collegiality, Lifelong Learning, Risk Taking  Celebration and Humor</a:t>
            </a:r>
            <a:r>
              <a:rPr lang="en-US" sz="1200" b="1" dirty="0">
                <a:solidFill>
                  <a:srgbClr val="FF0000"/>
                </a:solidFill>
                <a:latin typeface="museo"/>
              </a:rPr>
              <a:t> </a:t>
            </a:r>
            <a:endParaRPr lang="en-US" sz="1200" dirty="0"/>
          </a:p>
          <a:p>
            <a:r>
              <a:rPr lang="en-US" sz="1200" dirty="0"/>
              <a:t>15. What is the biggest way that you’ve seen your school evolve since your first semester there?</a:t>
            </a:r>
          </a:p>
          <a:p>
            <a:r>
              <a:rPr lang="en-US" sz="1200" b="1" dirty="0">
                <a:solidFill>
                  <a:srgbClr val="FF0000"/>
                </a:solidFill>
              </a:rPr>
              <a:t>Changing Direction/Trending</a:t>
            </a:r>
          </a:p>
          <a:p>
            <a:r>
              <a:rPr lang="en-US" sz="1200" dirty="0"/>
              <a:t>16. What are students’ biggest complaints about your school? Is there anything you would like to improve?</a:t>
            </a:r>
          </a:p>
          <a:p>
            <a:r>
              <a:rPr lang="en-US" sz="1200" b="1" dirty="0">
                <a:solidFill>
                  <a:srgbClr val="FF0000"/>
                </a:solidFill>
              </a:rPr>
              <a:t>School Complains, weakness </a:t>
            </a:r>
          </a:p>
        </p:txBody>
      </p:sp>
      <p:sp>
        <p:nvSpPr>
          <p:cNvPr id="10" name="TextBox 9">
            <a:extLst>
              <a:ext uri="{FF2B5EF4-FFF2-40B4-BE49-F238E27FC236}">
                <a16:creationId xmlns:a16="http://schemas.microsoft.com/office/drawing/2014/main" id="{CF68338E-83DF-34B7-2024-433BA70C2CFB}"/>
              </a:ext>
            </a:extLst>
          </p:cNvPr>
          <p:cNvSpPr txBox="1"/>
          <p:nvPr/>
        </p:nvSpPr>
        <p:spPr>
          <a:xfrm>
            <a:off x="0" y="0"/>
            <a:ext cx="2217683" cy="369332"/>
          </a:xfrm>
          <a:prstGeom prst="rect">
            <a:avLst/>
          </a:prstGeom>
          <a:noFill/>
        </p:spPr>
        <p:txBody>
          <a:bodyPr wrap="square" rtlCol="0">
            <a:spAutoFit/>
          </a:bodyPr>
          <a:lstStyle/>
          <a:p>
            <a:r>
              <a:rPr lang="en-US" dirty="0"/>
              <a:t>College Characters</a:t>
            </a:r>
          </a:p>
        </p:txBody>
      </p:sp>
    </p:spTree>
    <p:extLst>
      <p:ext uri="{BB962C8B-B14F-4D97-AF65-F5344CB8AC3E}">
        <p14:creationId xmlns:p14="http://schemas.microsoft.com/office/powerpoint/2010/main" val="2418407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13341B-AEAA-A5CB-88E2-F3A35BCBE8A6}"/>
              </a:ext>
            </a:extLst>
          </p:cNvPr>
          <p:cNvPicPr>
            <a:picLocks noChangeAspect="1"/>
          </p:cNvPicPr>
          <p:nvPr/>
        </p:nvPicPr>
        <p:blipFill>
          <a:blip r:embed="rId2"/>
          <a:stretch>
            <a:fillRect/>
          </a:stretch>
        </p:blipFill>
        <p:spPr>
          <a:xfrm>
            <a:off x="3557915" y="295566"/>
            <a:ext cx="7110085" cy="6266868"/>
          </a:xfrm>
          <a:prstGeom prst="rect">
            <a:avLst/>
          </a:prstGeom>
        </p:spPr>
      </p:pic>
      <p:sp>
        <p:nvSpPr>
          <p:cNvPr id="5" name="TextBox 4">
            <a:extLst>
              <a:ext uri="{FF2B5EF4-FFF2-40B4-BE49-F238E27FC236}">
                <a16:creationId xmlns:a16="http://schemas.microsoft.com/office/drawing/2014/main" id="{1AB04D8A-D0FD-CC70-4CEA-2C9C952084E8}"/>
              </a:ext>
            </a:extLst>
          </p:cNvPr>
          <p:cNvSpPr txBox="1"/>
          <p:nvPr/>
        </p:nvSpPr>
        <p:spPr>
          <a:xfrm>
            <a:off x="273269" y="2722179"/>
            <a:ext cx="2217683" cy="369332"/>
          </a:xfrm>
          <a:prstGeom prst="rect">
            <a:avLst/>
          </a:prstGeom>
          <a:noFill/>
        </p:spPr>
        <p:txBody>
          <a:bodyPr wrap="square" rtlCol="0">
            <a:spAutoFit/>
          </a:bodyPr>
          <a:lstStyle/>
          <a:p>
            <a:r>
              <a:rPr lang="en-US" dirty="0"/>
              <a:t>College Essentials</a:t>
            </a:r>
          </a:p>
        </p:txBody>
      </p:sp>
    </p:spTree>
    <p:extLst>
      <p:ext uri="{BB962C8B-B14F-4D97-AF65-F5344CB8AC3E}">
        <p14:creationId xmlns:p14="http://schemas.microsoft.com/office/powerpoint/2010/main" val="2668844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B04D8A-D0FD-CC70-4CEA-2C9C952084E8}"/>
              </a:ext>
            </a:extLst>
          </p:cNvPr>
          <p:cNvSpPr txBox="1"/>
          <p:nvPr/>
        </p:nvSpPr>
        <p:spPr>
          <a:xfrm>
            <a:off x="367862" y="303697"/>
            <a:ext cx="2217683" cy="369332"/>
          </a:xfrm>
          <a:prstGeom prst="rect">
            <a:avLst/>
          </a:prstGeom>
          <a:noFill/>
        </p:spPr>
        <p:txBody>
          <a:bodyPr wrap="square" rtlCol="0">
            <a:spAutoFit/>
          </a:bodyPr>
          <a:lstStyle/>
          <a:p>
            <a:r>
              <a:rPr lang="en-US" dirty="0"/>
              <a:t>Wikis</a:t>
            </a:r>
          </a:p>
        </p:txBody>
      </p:sp>
      <p:pic>
        <p:nvPicPr>
          <p:cNvPr id="4" name="Picture 3">
            <a:extLst>
              <a:ext uri="{FF2B5EF4-FFF2-40B4-BE49-F238E27FC236}">
                <a16:creationId xmlns:a16="http://schemas.microsoft.com/office/drawing/2014/main" id="{6DE45285-3D3C-AC96-79E6-386D0BB556CF}"/>
              </a:ext>
            </a:extLst>
          </p:cNvPr>
          <p:cNvPicPr>
            <a:picLocks noChangeAspect="1"/>
          </p:cNvPicPr>
          <p:nvPr/>
        </p:nvPicPr>
        <p:blipFill>
          <a:blip r:embed="rId2"/>
          <a:stretch>
            <a:fillRect/>
          </a:stretch>
        </p:blipFill>
        <p:spPr>
          <a:xfrm>
            <a:off x="630620" y="997931"/>
            <a:ext cx="9712387" cy="4862137"/>
          </a:xfrm>
          <a:prstGeom prst="rect">
            <a:avLst/>
          </a:prstGeom>
        </p:spPr>
      </p:pic>
    </p:spTree>
    <p:extLst>
      <p:ext uri="{BB962C8B-B14F-4D97-AF65-F5344CB8AC3E}">
        <p14:creationId xmlns:p14="http://schemas.microsoft.com/office/powerpoint/2010/main" val="1050937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B04D8A-D0FD-CC70-4CEA-2C9C952084E8}"/>
              </a:ext>
            </a:extLst>
          </p:cNvPr>
          <p:cNvSpPr txBox="1"/>
          <p:nvPr/>
        </p:nvSpPr>
        <p:spPr>
          <a:xfrm>
            <a:off x="367862" y="303697"/>
            <a:ext cx="2217683" cy="369332"/>
          </a:xfrm>
          <a:prstGeom prst="rect">
            <a:avLst/>
          </a:prstGeom>
          <a:noFill/>
        </p:spPr>
        <p:txBody>
          <a:bodyPr wrap="square" rtlCol="0">
            <a:spAutoFit/>
          </a:bodyPr>
          <a:lstStyle/>
          <a:p>
            <a:r>
              <a:rPr lang="en-US" dirty="0"/>
              <a:t>Ranking</a:t>
            </a:r>
          </a:p>
        </p:txBody>
      </p:sp>
      <p:pic>
        <p:nvPicPr>
          <p:cNvPr id="3" name="Picture 2">
            <a:extLst>
              <a:ext uri="{FF2B5EF4-FFF2-40B4-BE49-F238E27FC236}">
                <a16:creationId xmlns:a16="http://schemas.microsoft.com/office/drawing/2014/main" id="{CC5AD6C1-2717-97D8-FC37-77C688FE01B4}"/>
              </a:ext>
            </a:extLst>
          </p:cNvPr>
          <p:cNvPicPr>
            <a:picLocks noChangeAspect="1"/>
          </p:cNvPicPr>
          <p:nvPr/>
        </p:nvPicPr>
        <p:blipFill>
          <a:blip r:embed="rId2"/>
          <a:stretch>
            <a:fillRect/>
          </a:stretch>
        </p:blipFill>
        <p:spPr>
          <a:xfrm>
            <a:off x="4171681" y="566338"/>
            <a:ext cx="3848637" cy="5725324"/>
          </a:xfrm>
          <a:prstGeom prst="rect">
            <a:avLst/>
          </a:prstGeom>
        </p:spPr>
      </p:pic>
    </p:spTree>
    <p:extLst>
      <p:ext uri="{BB962C8B-B14F-4D97-AF65-F5344CB8AC3E}">
        <p14:creationId xmlns:p14="http://schemas.microsoft.com/office/powerpoint/2010/main" val="373174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B04D8A-D0FD-CC70-4CEA-2C9C952084E8}"/>
              </a:ext>
            </a:extLst>
          </p:cNvPr>
          <p:cNvSpPr txBox="1"/>
          <p:nvPr/>
        </p:nvSpPr>
        <p:spPr>
          <a:xfrm>
            <a:off x="367862" y="303697"/>
            <a:ext cx="9532883" cy="369332"/>
          </a:xfrm>
          <a:prstGeom prst="rect">
            <a:avLst/>
          </a:prstGeom>
          <a:noFill/>
        </p:spPr>
        <p:txBody>
          <a:bodyPr wrap="square" rtlCol="0">
            <a:spAutoFit/>
          </a:bodyPr>
          <a:lstStyle/>
          <a:p>
            <a:r>
              <a:rPr lang="en-US" dirty="0"/>
              <a:t>Web scraping for each universities. For this Camp, we will scrape a few for example</a:t>
            </a:r>
          </a:p>
        </p:txBody>
      </p:sp>
      <p:pic>
        <p:nvPicPr>
          <p:cNvPr id="4" name="Picture 3">
            <a:extLst>
              <a:ext uri="{FF2B5EF4-FFF2-40B4-BE49-F238E27FC236}">
                <a16:creationId xmlns:a16="http://schemas.microsoft.com/office/drawing/2014/main" id="{549BEB7B-C49C-49D2-B582-E9AC28964527}"/>
              </a:ext>
            </a:extLst>
          </p:cNvPr>
          <p:cNvPicPr>
            <a:picLocks noChangeAspect="1"/>
          </p:cNvPicPr>
          <p:nvPr/>
        </p:nvPicPr>
        <p:blipFill>
          <a:blip r:embed="rId2"/>
          <a:stretch>
            <a:fillRect/>
          </a:stretch>
        </p:blipFill>
        <p:spPr>
          <a:xfrm>
            <a:off x="493986" y="1062429"/>
            <a:ext cx="10699531" cy="4446558"/>
          </a:xfrm>
          <a:prstGeom prst="rect">
            <a:avLst/>
          </a:prstGeom>
        </p:spPr>
      </p:pic>
    </p:spTree>
    <p:extLst>
      <p:ext uri="{BB962C8B-B14F-4D97-AF65-F5344CB8AC3E}">
        <p14:creationId xmlns:p14="http://schemas.microsoft.com/office/powerpoint/2010/main" val="301208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8FC07DB-6C5B-E007-0C64-780C4C57AF1F}"/>
              </a:ext>
            </a:extLst>
          </p:cNvPr>
          <p:cNvSpPr txBox="1">
            <a:spLocks/>
          </p:cNvSpPr>
          <p:nvPr/>
        </p:nvSpPr>
        <p:spPr>
          <a:xfrm>
            <a:off x="0" y="0"/>
            <a:ext cx="12192000" cy="653885"/>
          </a:xfrm>
          <a:prstGeom prst="rect">
            <a:avLst/>
          </a:prstGeom>
          <a:solidFill>
            <a:srgbClr val="00B0F0"/>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a:t>NLP </a:t>
            </a:r>
            <a:r>
              <a:rPr lang="en-US" sz="4000" dirty="0"/>
              <a:t>Fundamentals</a:t>
            </a:r>
          </a:p>
        </p:txBody>
      </p:sp>
      <p:sp>
        <p:nvSpPr>
          <p:cNvPr id="4" name="Rectangle 2">
            <a:extLst>
              <a:ext uri="{FF2B5EF4-FFF2-40B4-BE49-F238E27FC236}">
                <a16:creationId xmlns:a16="http://schemas.microsoft.com/office/drawing/2014/main" id="{F44CFE81-19E6-2D29-AA67-78475D0A4711}"/>
              </a:ext>
            </a:extLst>
          </p:cNvPr>
          <p:cNvSpPr>
            <a:spLocks noChangeArrowheads="1"/>
          </p:cNvSpPr>
          <p:nvPr/>
        </p:nvSpPr>
        <p:spPr bwMode="auto">
          <a:xfrm>
            <a:off x="115614" y="1307770"/>
            <a:ext cx="11264455" cy="44492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B0080"/>
                </a:solidFill>
                <a:effectLst/>
                <a:latin typeface="Arial" panose="020B0604020202020204" pitchFamily="34" charset="0"/>
                <a:cs typeface="Arial" panose="020B0604020202020204" pitchFamily="34" charset="0"/>
              </a:rPr>
              <a:t> </a:t>
            </a:r>
            <a:endPar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2" tooltip="Parsing"/>
              </a:rPr>
              <a:t>Parsing</a:t>
            </a:r>
            <a:endPar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indent="-457200" eaLnBrk="0" fontAlgn="base" hangingPunct="0">
              <a:spcBef>
                <a:spcPct val="0"/>
              </a:spcBef>
              <a:spcAft>
                <a:spcPct val="0"/>
              </a:spcAf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Determine the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3" tooltip="Parse tree"/>
              </a:rPr>
              <a:t>parse tree</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(grammatical analysis) of a given sentence. The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4" tooltip="Grammar"/>
              </a:rPr>
              <a:t>grammar</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for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5" tooltip="Natural language"/>
              </a:rPr>
              <a:t>natural languages</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is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6" tooltip="Ambiguous"/>
              </a:rPr>
              <a:t>ambiguous</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and typical sentences have multiple possible </a:t>
            </a:r>
            <a:r>
              <a:rPr kumimoji="0" lang="en-US" altLang="en-US" sz="16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analysesThere</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are two primary types of parsing, Dependency Parsing and Constituency Parsing. Dependency Parsing focuses on the relationships between words in a sentence (marking things like Primary Objects and predicates), whereas Constituency Parsing focuses on building out the Parse Tree using a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7" tooltip="Probabilistic context-free grammar"/>
              </a:rPr>
              <a:t>Probabilistic Context-Free Grammar</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(PCFG). See also: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8" tooltip="Stochastic grammar"/>
              </a:rPr>
              <a:t>Stochastic grammar</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9" tooltip="Sentence breaking"/>
              </a:rPr>
              <a:t>Sentence breaking</a:t>
            </a:r>
            <a:r>
              <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rPr>
              <a:t> (also known as </a:t>
            </a: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10" tooltip="Sentence boundary disambiguation"/>
              </a:rPr>
              <a:t>sentence boundary disambiguation</a:t>
            </a:r>
            <a:r>
              <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p>
          <a:p>
            <a:pPr indent="-457200" eaLnBrk="0" fontAlgn="base" hangingPunct="0">
              <a:spcBef>
                <a:spcPct val="0"/>
              </a:spcBef>
              <a:spcAft>
                <a:spcPct val="0"/>
              </a:spcAf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Given a chunk of text, find the sentence boundaries. Sentence boundaries are often marked by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11" tooltip="Full stop"/>
              </a:rPr>
              <a:t>periods</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or other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12" tooltip="Punctuation mark"/>
              </a:rPr>
              <a:t>punctuation marks</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but these same characters can serve other purposes (e.g. marking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13" tooltip="Abbreviation"/>
              </a:rPr>
              <a:t>abbreviations</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0000"/>
                </a:solidFill>
                <a:effectLst/>
                <a:latin typeface="Arial" panose="020B0604020202020204" pitchFamily="34" charset="0"/>
                <a:cs typeface="Arial" panose="020B0604020202020204" pitchFamily="34" charset="0"/>
                <a:hlinkClick r:id="rId14" tooltip="Stemming">
                  <a:extLst>
                    <a:ext uri="{A12FA001-AC4F-418D-AE19-62706E023703}">
                      <ahyp:hlinkClr xmlns:ahyp="http://schemas.microsoft.com/office/drawing/2018/hyperlinkcolor" val="tx"/>
                    </a:ext>
                  </a:extLst>
                </a:hlinkClick>
              </a:rPr>
              <a:t>Stemming</a:t>
            </a:r>
            <a:endParaRPr kumimoji="0" lang="en-US" altLang="en-US" sz="1600" b="1" i="0" u="none" strike="noStrike" cap="none" normalizeH="0" baseline="0" dirty="0">
              <a:ln>
                <a:noFill/>
              </a:ln>
              <a:solidFill>
                <a:srgbClr val="FF0000"/>
              </a:solidFill>
              <a:effectLst/>
              <a:latin typeface="Arial" panose="020B0604020202020204" pitchFamily="34" charset="0"/>
              <a:cs typeface="Arial" panose="020B0604020202020204" pitchFamily="34" charset="0"/>
            </a:endParaRPr>
          </a:p>
          <a:p>
            <a:pPr indent="-457200" eaLnBrk="0" fontAlgn="base" hangingPunct="0">
              <a:spcBef>
                <a:spcPct val="0"/>
              </a:spcBef>
              <a:spcAft>
                <a:spcPct val="0"/>
              </a:spcAf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The process of reducing inflected (or sometimes derived) words to their root form. (e.g. "close" will be the root for "closed", "closing", "close", "closer" etc.).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15" tooltip="Word segmentation"/>
              </a:rPr>
              <a:t>Word segmentation</a:t>
            </a:r>
            <a:endPar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Separate a chunk of continuous text into separate words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16" tooltip="Terminology extraction"/>
              </a:rPr>
              <a:t>Terminology extraction</a:t>
            </a:r>
            <a:endPar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The goal of terminology extraction is to automatically extract relevant terms from a given corpus.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8534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12FE284-6D57-4DCC-8702-CB853D894C25}"/>
              </a:ext>
            </a:extLst>
          </p:cNvPr>
          <p:cNvSpPr>
            <a:spLocks noChangeArrowheads="1"/>
          </p:cNvSpPr>
          <p:nvPr/>
        </p:nvSpPr>
        <p:spPr bwMode="auto">
          <a:xfrm>
            <a:off x="0" y="707886"/>
            <a:ext cx="9109816" cy="28488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Semantics</a:t>
            </a:r>
            <a:r>
              <a:rPr kumimoji="0" lang="en-US" altLang="en-US" sz="1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2" tooltip="Lexical semantics"/>
              </a:rPr>
              <a:t>Lexical semantics</a:t>
            </a:r>
            <a:endPar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What is the computational meaning of individual words in context?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3" tooltip="Distributional semantics"/>
              </a:rPr>
              <a:t>Distributional semantics</a:t>
            </a:r>
            <a:endPar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How can we learn semantic representations from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4" tooltip="Machine translation"/>
              </a:rPr>
              <a:t>Machine translation</a:t>
            </a:r>
            <a:endPar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indent="-457200" eaLnBrk="0" fontAlgn="base" hangingPunct="0">
              <a:spcBef>
                <a:spcPct val="0"/>
              </a:spcBef>
              <a:spcAft>
                <a:spcPct val="0"/>
              </a:spcAf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Automatically translate text from one human language to another. This is one of the most difficult problems, and is a member of a class of problems colloquially termed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5" tooltip="AI-complete"/>
              </a:rPr>
              <a:t>AI-complete</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i.e. requiring all of the different types of knowledge that humans possess (grammar, semantics, facts about the real world, etc.) in order to solve properly.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885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12FE284-6D57-4DCC-8702-CB853D894C25}"/>
              </a:ext>
            </a:extLst>
          </p:cNvPr>
          <p:cNvSpPr>
            <a:spLocks noChangeArrowheads="1"/>
          </p:cNvSpPr>
          <p:nvPr/>
        </p:nvSpPr>
        <p:spPr bwMode="auto">
          <a:xfrm>
            <a:off x="0" y="707886"/>
            <a:ext cx="9109816" cy="32489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Semantics</a:t>
            </a:r>
            <a:r>
              <a:rPr kumimoji="0" lang="en-US" altLang="en-US" sz="1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B0080"/>
                </a:solidFill>
                <a:effectLst/>
                <a:latin typeface="Arial" panose="020B0604020202020204" pitchFamily="34" charset="0"/>
                <a:cs typeface="Arial" panose="020B0604020202020204" pitchFamily="34" charset="0"/>
              </a:rPr>
              <a:t> </a:t>
            </a:r>
            <a:endPar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0000"/>
                </a:solidFill>
                <a:effectLst/>
                <a:latin typeface="Arial" panose="020B0604020202020204" pitchFamily="34" charset="0"/>
                <a:cs typeface="Arial" panose="020B0604020202020204" pitchFamily="34" charset="0"/>
                <a:hlinkClick r:id="rId2" tooltip="Named entity recognition">
                  <a:extLst>
                    <a:ext uri="{A12FA001-AC4F-418D-AE19-62706E023703}">
                      <ahyp:hlinkClr xmlns:ahyp="http://schemas.microsoft.com/office/drawing/2018/hyperlinkcolor" val="tx"/>
                    </a:ext>
                  </a:extLst>
                </a:hlinkClick>
              </a:rPr>
              <a:t>Named entity recognition</a:t>
            </a:r>
            <a:r>
              <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rPr>
              <a:t> (NER)</a:t>
            </a:r>
          </a:p>
          <a:p>
            <a:pPr indent="-457200" eaLnBrk="0" fontAlgn="base" hangingPunct="0">
              <a:spcBef>
                <a:spcPct val="0"/>
              </a:spcBef>
              <a:spcAft>
                <a:spcPct val="0"/>
              </a:spcAf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Given a stream of text, determine which items in the text map to proper names, such as people or places, and what the type of each such name is (e.g. person, location, organization). Although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3" tooltip="Capitalization"/>
              </a:rPr>
              <a:t>capitalization</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can aid in recognizing named entities in languages such as English, this information cannot aid in determining the type of named entity, and in any case is often inaccurate or insufficient. For example, the first letter of a sentence is also capitalized, and named entities often span several words, only some of which are capitalized.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4" tooltip="Natural language generation"/>
              </a:rPr>
              <a:t>Natural language generation</a:t>
            </a:r>
            <a:endPar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Convert information from computer databases or semantic intents into readable human language.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5" tooltip="Natural language understanding"/>
              </a:rPr>
              <a:t>Natural language understanding</a:t>
            </a:r>
            <a:r>
              <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endPar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4700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12FE284-6D57-4DCC-8702-CB853D894C25}"/>
              </a:ext>
            </a:extLst>
          </p:cNvPr>
          <p:cNvSpPr>
            <a:spLocks noChangeArrowheads="1"/>
          </p:cNvSpPr>
          <p:nvPr/>
        </p:nvSpPr>
        <p:spPr bwMode="auto">
          <a:xfrm>
            <a:off x="0" y="707886"/>
            <a:ext cx="11420562" cy="50340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Semantics</a:t>
            </a:r>
            <a:r>
              <a:rPr kumimoji="0" lang="en-US" altLang="en-US" sz="1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000" b="1" i="0" u="none" strike="noStrike" cap="none" normalizeH="0" baseline="0" dirty="0">
                <a:ln>
                  <a:noFill/>
                </a:ln>
                <a:solidFill>
                  <a:srgbClr val="0B0080"/>
                </a:solidFill>
                <a:effectLst/>
                <a:latin typeface="Arial" panose="020B0604020202020204" pitchFamily="34" charset="0"/>
                <a:cs typeface="Arial" panose="020B0604020202020204" pitchFamily="34" charset="0"/>
              </a:rPr>
              <a:t> </a:t>
            </a:r>
            <a:endPar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2" tooltip="Optical character recognition"/>
              </a:rPr>
              <a:t>Optical character recognition</a:t>
            </a:r>
            <a:r>
              <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rPr>
              <a:t> (OCR)</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Given an image representing printed text, determine the corresponding text.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3" tooltip="Question answering"/>
              </a:rPr>
              <a:t>Question answering</a:t>
            </a:r>
            <a:endPar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indent="-457200" eaLnBrk="0" fontAlgn="base" hangingPunct="0">
              <a:spcBef>
                <a:spcPct val="0"/>
              </a:spcBef>
              <a:spcAft>
                <a:spcPct val="0"/>
              </a:spcAf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Given a human-language question, determine its answer. Typical questions have a specific right answer (such as "What is the capital of Canada?"), but sometimes open-ended questions are also considered (such as "What is the meaning of life?"). Recent works have looked at even more complex questions.</a:t>
            </a:r>
            <a:r>
              <a:rPr kumimoji="0" lang="en-US" altLang="en-US" sz="1600" b="0" i="0" u="none" strike="noStrike" cap="none" normalizeH="0" baseline="30000" dirty="0">
                <a:ln>
                  <a:noFill/>
                </a:ln>
                <a:solidFill>
                  <a:srgbClr val="0B0080"/>
                </a:solidFill>
                <a:effectLst/>
                <a:latin typeface="Arial" panose="020B0604020202020204" pitchFamily="34" charset="0"/>
                <a:cs typeface="Arial" panose="020B0604020202020204" pitchFamily="34" charset="0"/>
                <a:hlinkClick r:id="rId4"/>
              </a:rPr>
              <a:t>[16]</a:t>
            </a:r>
            <a:endPar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5" tooltip="Textual entailment"/>
              </a:rPr>
              <a:t>Recognizing Textual entailment</a:t>
            </a:r>
            <a:endPar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indent="-457200" eaLnBrk="0" fontAlgn="base" hangingPunct="0">
              <a:spcBef>
                <a:spcPct val="0"/>
              </a:spcBef>
              <a:spcAft>
                <a:spcPct val="0"/>
              </a:spcAf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Given two text fragments, determine if one being true entails the other, entails the other's negation, or allows the other to be either true or false.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6" tooltip="Relationship extraction"/>
              </a:rPr>
              <a:t>Relationship extraction</a:t>
            </a:r>
            <a:endPar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Given a chunk of text, identify the relationships among named entities (e.g. who is married to whom).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7" tooltip="Sentiment analysis"/>
              </a:rPr>
              <a:t>Sentiment analysis</a:t>
            </a:r>
            <a:r>
              <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rPr>
              <a:t> (see also </a:t>
            </a: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8" tooltip="Multimodal sentiment analysis"/>
              </a:rPr>
              <a:t>multimodal sentiment analysis</a:t>
            </a:r>
            <a:r>
              <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p>
          <a:p>
            <a:pPr indent="-457200" eaLnBrk="0" fontAlgn="base" hangingPunct="0">
              <a:spcBef>
                <a:spcPct val="0"/>
              </a:spcBef>
              <a:spcAft>
                <a:spcPct val="0"/>
              </a:spcAf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Extract subjective information usually from a set of documents, often using online reviews to determine "polarity" about specific objects. It is especially useful for identifying trends of public opinion in the social media, for the purpose of marketing.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9" tooltip="Topic segmentation"/>
              </a:rPr>
              <a:t>Topic segmentation</a:t>
            </a:r>
            <a:r>
              <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rPr>
              <a:t> and recognition</a:t>
            </a:r>
          </a:p>
          <a:p>
            <a:pPr indent="-457200" eaLnBrk="0" fontAlgn="base" hangingPunct="0">
              <a:spcBef>
                <a:spcPct val="0"/>
              </a:spcBef>
              <a:spcAft>
                <a:spcPct val="0"/>
              </a:spcAf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Given a chunk of text, separate it into segments each of which is devoted to a topic, and identify the topic of the segment.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10" tooltip="Word sense disambiguation"/>
              </a:rPr>
              <a:t>Word sense disambiguation</a:t>
            </a:r>
            <a:endPar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Many words have more than one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11" tooltip="Meaning (linguistics)"/>
              </a:rPr>
              <a:t>meaning</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0356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62D9-7C7C-B5F0-5954-BEF25A6623EA}"/>
              </a:ext>
            </a:extLst>
          </p:cNvPr>
          <p:cNvSpPr>
            <a:spLocks noGrp="1"/>
          </p:cNvSpPr>
          <p:nvPr>
            <p:ph type="ctrTitle"/>
          </p:nvPr>
        </p:nvSpPr>
        <p:spPr>
          <a:xfrm>
            <a:off x="0" y="481232"/>
            <a:ext cx="12192000" cy="674906"/>
          </a:xfrm>
        </p:spPr>
        <p:txBody>
          <a:bodyPr anchor="t">
            <a:noAutofit/>
          </a:bodyPr>
          <a:lstStyle/>
          <a:p>
            <a:pPr algn="l"/>
            <a:r>
              <a:rPr lang="en-US" sz="4000" b="1" dirty="0"/>
              <a:t>Activities:</a:t>
            </a:r>
            <a:endParaRPr lang="en-US" sz="4000" dirty="0"/>
          </a:p>
        </p:txBody>
      </p:sp>
      <p:sp>
        <p:nvSpPr>
          <p:cNvPr id="3" name="TextBox 2">
            <a:extLst>
              <a:ext uri="{FF2B5EF4-FFF2-40B4-BE49-F238E27FC236}">
                <a16:creationId xmlns:a16="http://schemas.microsoft.com/office/drawing/2014/main" id="{DE655212-730A-0C73-FDFF-2AA1B81AC5A2}"/>
              </a:ext>
            </a:extLst>
          </p:cNvPr>
          <p:cNvSpPr txBox="1"/>
          <p:nvPr/>
        </p:nvSpPr>
        <p:spPr>
          <a:xfrm>
            <a:off x="9553903" y="0"/>
            <a:ext cx="2638097" cy="369332"/>
          </a:xfrm>
          <a:prstGeom prst="rect">
            <a:avLst/>
          </a:prstGeom>
          <a:noFill/>
        </p:spPr>
        <p:txBody>
          <a:bodyPr wrap="square" rtlCol="0">
            <a:spAutoFit/>
          </a:bodyPr>
          <a:lstStyle/>
          <a:p>
            <a:r>
              <a:rPr lang="en-US" altLang="zh-CN" b="1" dirty="0">
                <a:solidFill>
                  <a:schemeClr val="bg1">
                    <a:lumMod val="85000"/>
                  </a:schemeClr>
                </a:solidFill>
              </a:rPr>
              <a:t>Stem Pro Academy, 2022</a:t>
            </a:r>
            <a:endParaRPr lang="en-US" b="1" dirty="0">
              <a:solidFill>
                <a:schemeClr val="bg1">
                  <a:lumMod val="85000"/>
                </a:schemeClr>
              </a:solidFill>
            </a:endParaRPr>
          </a:p>
        </p:txBody>
      </p:sp>
      <p:pic>
        <p:nvPicPr>
          <p:cNvPr id="5" name="Picture 4">
            <a:extLst>
              <a:ext uri="{FF2B5EF4-FFF2-40B4-BE49-F238E27FC236}">
                <a16:creationId xmlns:a16="http://schemas.microsoft.com/office/drawing/2014/main" id="{A23C57E1-9E5F-7301-A6CC-75E816AE0E5F}"/>
              </a:ext>
            </a:extLst>
          </p:cNvPr>
          <p:cNvPicPr>
            <a:picLocks noChangeAspect="1"/>
          </p:cNvPicPr>
          <p:nvPr/>
        </p:nvPicPr>
        <p:blipFill>
          <a:blip r:embed="rId2"/>
          <a:stretch>
            <a:fillRect/>
          </a:stretch>
        </p:blipFill>
        <p:spPr>
          <a:xfrm>
            <a:off x="472801" y="1406580"/>
            <a:ext cx="11035725" cy="4044840"/>
          </a:xfrm>
          <a:prstGeom prst="rect">
            <a:avLst/>
          </a:prstGeom>
        </p:spPr>
      </p:pic>
    </p:spTree>
    <p:extLst>
      <p:ext uri="{BB962C8B-B14F-4D97-AF65-F5344CB8AC3E}">
        <p14:creationId xmlns:p14="http://schemas.microsoft.com/office/powerpoint/2010/main" val="3857330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D3793F-21AE-47CF-B69A-D5747FD912F8}"/>
              </a:ext>
            </a:extLst>
          </p:cNvPr>
          <p:cNvSpPr>
            <a:spLocks noGrp="1"/>
          </p:cNvSpPr>
          <p:nvPr>
            <p:ph idx="1"/>
          </p:nvPr>
        </p:nvSpPr>
        <p:spPr>
          <a:xfrm>
            <a:off x="838200" y="1837188"/>
            <a:ext cx="10515600" cy="4046159"/>
          </a:xfrm>
        </p:spPr>
        <p:txBody>
          <a:bodyPr>
            <a:normAutofit/>
          </a:bodyPr>
          <a:lstStyle/>
          <a:p>
            <a:pPr marL="0" indent="0">
              <a:buNone/>
            </a:pPr>
            <a:endParaRPr lang="en-US" cap="all" dirty="0"/>
          </a:p>
          <a:p>
            <a:pPr marL="0" indent="0">
              <a:buNone/>
            </a:pPr>
            <a:r>
              <a:rPr lang="en-US" cap="all" dirty="0"/>
              <a:t> </a:t>
            </a:r>
          </a:p>
          <a:p>
            <a:pPr marL="0" indent="0">
              <a:buNone/>
            </a:pPr>
            <a:endParaRPr lang="en-US" dirty="0">
              <a:solidFill>
                <a:srgbClr val="000000"/>
              </a:solidFill>
              <a:latin typeface="Arial Rounded MT Bold" panose="020F0704030504030204" pitchFamily="34" charset="0"/>
              <a:cs typeface="Aldhabi" panose="020B0604020202020204" pitchFamily="2" charset="-78"/>
            </a:endParaRPr>
          </a:p>
        </p:txBody>
      </p:sp>
      <p:sp>
        <p:nvSpPr>
          <p:cNvPr id="6" name="Rectangle 2">
            <a:extLst>
              <a:ext uri="{FF2B5EF4-FFF2-40B4-BE49-F238E27FC236}">
                <a16:creationId xmlns:a16="http://schemas.microsoft.com/office/drawing/2014/main" id="{7FA4DF48-2B14-4F70-89F9-A96680545351}"/>
              </a:ext>
            </a:extLst>
          </p:cNvPr>
          <p:cNvSpPr>
            <a:spLocks noChangeArrowheads="1"/>
          </p:cNvSpPr>
          <p:nvPr/>
        </p:nvSpPr>
        <p:spPr bwMode="auto">
          <a:xfrm>
            <a:off x="0" y="707886"/>
            <a:ext cx="11105957" cy="45723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Discourse</a:t>
            </a:r>
            <a:r>
              <a:rPr kumimoji="0" lang="en-US" altLang="en-US" sz="1400" b="0" i="0" u="none" strike="noStrike" cap="none" normalizeH="0" baseline="0" dirty="0">
                <a:ln>
                  <a:noFill/>
                </a:ln>
                <a:solidFill>
                  <a:srgbClr val="54595D"/>
                </a:solidFill>
                <a:effectLst/>
                <a:latin typeface="Arial" panose="020B0604020202020204" pitchFamily="34" charset="0"/>
                <a:cs typeface="Arial" panose="020B0604020202020204" pitchFamily="34" charset="0"/>
              </a:rPr>
              <a:t> </a:t>
            </a:r>
            <a:endParaRPr kumimoji="0" lang="en-US" altLang="en-US" sz="14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2" tooltip="Automatic summarization"/>
              </a:rPr>
              <a:t>Automatic summarization</a:t>
            </a:r>
            <a:endPar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indent="-457200" eaLnBrk="0" fontAlgn="base" hangingPunct="0">
              <a:spcBef>
                <a:spcPct val="0"/>
              </a:spcBef>
              <a:spcAft>
                <a:spcPct val="0"/>
              </a:spcAf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Produce a readable summary of a chunk of text. Often used to provide summaries of text of a known type, such as research papers, articles in the financial section of a newspaper.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3" tooltip="Coreference"/>
              </a:rPr>
              <a:t>Coreference resolution</a:t>
            </a:r>
            <a:endPar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indent="-457200" eaLnBrk="0" fontAlgn="base" hangingPunct="0">
              <a:spcBef>
                <a:spcPct val="0"/>
              </a:spcBef>
              <a:spcAft>
                <a:spcPct val="0"/>
              </a:spcAf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Given a sentence or larger chunk of text, determine which words ("mentions") refer to the same objects ("entities").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4" tooltip="Anaphora resolution"/>
              </a:rPr>
              <a:t>Anaphora resolution</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is a specific example of this task, and is specifically concerned with matching up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5" tooltip="Pronoun"/>
              </a:rPr>
              <a:t>pronouns</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with the nouns or names to which they refer. The more general task of coreference resolution also includes identifying so-called "bridging relationships" involving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6" tooltip="Referring expression"/>
              </a:rPr>
              <a:t>referring expressions</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For example, in a sentence such as "He entered John's house through the front door", "the front door" is a referring expression and the bridging relationship to be identified is the fact that the door being referred to is the front door of John's house (rather than of some other structure that might also be referred to).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7" tooltip="Discourse analysis"/>
              </a:rPr>
              <a:t>Discourse analysis</a:t>
            </a:r>
            <a:endPar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indent="-457200" eaLnBrk="0" fontAlgn="base" hangingPunct="0">
              <a:spcBef>
                <a:spcPct val="0"/>
              </a:spcBef>
              <a:spcAft>
                <a:spcPct val="0"/>
              </a:spcAf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This rubric includes a number of related tasks. One task is identifying the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8" tooltip="Discourse"/>
              </a:rPr>
              <a:t>discourse</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structure of connected text, i.e. the nature of the discourse relationships between sentences (e.g. elaboration, explanation, contrast). Another possible task is recognizing and classifying the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9" tooltip="Speech act"/>
              </a:rPr>
              <a:t>speech acts</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in a chunk of text (e.g. yes-no question, content question, statement, assertion,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9827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D3793F-21AE-47CF-B69A-D5747FD912F8}"/>
              </a:ext>
            </a:extLst>
          </p:cNvPr>
          <p:cNvSpPr>
            <a:spLocks noGrp="1"/>
          </p:cNvSpPr>
          <p:nvPr>
            <p:ph idx="1"/>
          </p:nvPr>
        </p:nvSpPr>
        <p:spPr>
          <a:xfrm>
            <a:off x="838200" y="1090570"/>
            <a:ext cx="10515600" cy="4792778"/>
          </a:xfrm>
        </p:spPr>
        <p:txBody>
          <a:bodyPr>
            <a:normAutofit/>
          </a:bodyPr>
          <a:lstStyle/>
          <a:p>
            <a:pPr marL="0" indent="0">
              <a:buNone/>
            </a:pPr>
            <a:r>
              <a:rPr lang="en-US" cap="all" dirty="0"/>
              <a:t> </a:t>
            </a:r>
          </a:p>
          <a:p>
            <a:pPr marL="0" indent="0">
              <a:buNone/>
            </a:pPr>
            <a:endParaRPr lang="en-US" dirty="0">
              <a:solidFill>
                <a:srgbClr val="000000"/>
              </a:solidFill>
              <a:latin typeface="Arial Rounded MT Bold" panose="020F0704030504030204" pitchFamily="34" charset="0"/>
              <a:cs typeface="Aldhabi" panose="020B0604020202020204" pitchFamily="2" charset="-78"/>
            </a:endParaRPr>
          </a:p>
        </p:txBody>
      </p:sp>
      <p:sp>
        <p:nvSpPr>
          <p:cNvPr id="2" name="Rectangle 2">
            <a:extLst>
              <a:ext uri="{FF2B5EF4-FFF2-40B4-BE49-F238E27FC236}">
                <a16:creationId xmlns:a16="http://schemas.microsoft.com/office/drawing/2014/main" id="{60C758A4-831E-4327-A364-6043813C869F}"/>
              </a:ext>
            </a:extLst>
          </p:cNvPr>
          <p:cNvSpPr>
            <a:spLocks noChangeArrowheads="1"/>
          </p:cNvSpPr>
          <p:nvPr/>
        </p:nvSpPr>
        <p:spPr bwMode="auto">
          <a:xfrm>
            <a:off x="0" y="707886"/>
            <a:ext cx="10226879" cy="43261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Speech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2" tooltip="Speech recognition"/>
              </a:rPr>
              <a:t>Speech recognition</a:t>
            </a:r>
            <a:endPar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indent="-457200" eaLnBrk="0" fontAlgn="base" hangingPunct="0">
              <a:spcBef>
                <a:spcPct val="0"/>
              </a:spcBef>
              <a:spcAft>
                <a:spcPct val="0"/>
              </a:spcAf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Given a sound clip of a person or people speaking, determine the textual representation of the speech. This is the opposite of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3" tooltip="Text to speech"/>
              </a:rPr>
              <a:t>text to speech</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and is one of the extremely difficult problems colloquially termed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4" tooltip="AI-complete"/>
              </a:rPr>
              <a:t>AI-complete</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(see above). In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5" tooltip="Natural speech"/>
              </a:rPr>
              <a:t>natural speech</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there are hardly any pauses between successive words, and thus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6" tooltip="Speech segmentation"/>
              </a:rPr>
              <a:t>speech segmentation</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is a necessary subtask of speech recognition (see below). In most spoken languages, the sounds representing successive letters blend into each other in a process termed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7" tooltip="Coarticulation"/>
              </a:rPr>
              <a:t>coarticulation</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so the conversion of the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8" tooltip="Analog signal"/>
              </a:rPr>
              <a:t>analog signal</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to discrete characters can be a very difficult process. Also, given that words in the same language are spoken by people with different accents, the speech recognition software must be able to recognize the wide variety of input as being identical to each other in terms of its textual equivalent.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6" tooltip="Speech segmentation"/>
              </a:rPr>
              <a:t>Speech segmentation</a:t>
            </a:r>
            <a:endPar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indent="-457200" eaLnBrk="0" fontAlgn="base" hangingPunct="0">
              <a:spcBef>
                <a:spcPct val="0"/>
              </a:spcBef>
              <a:spcAft>
                <a:spcPct val="0"/>
              </a:spcAf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Given a sound clip of a person or people speaking, separate it into words. A subtask of </a:t>
            </a:r>
            <a:r>
              <a:rPr kumimoji="0" lang="en-US" altLang="en-US" sz="16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2" tooltip="Speech recognition"/>
              </a:rPr>
              <a:t>speech recognition</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and typically grouped with it.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9" tooltip="Text-to-speech"/>
              </a:rPr>
              <a:t>Text-to-speech</a:t>
            </a:r>
            <a:endParaRPr kumimoji="0" lang="en-US" altLang="en-US" sz="1600" b="1"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indent="-457200" eaLnBrk="0" fontAlgn="base" hangingPunct="0">
              <a:spcBef>
                <a:spcPct val="0"/>
              </a:spcBef>
              <a:spcAft>
                <a:spcPct val="0"/>
              </a:spcAft>
            </a:pP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Given a text, transform those units and produce a spoken representation. Text-to-speech can be used to aid the visually impaired.</a:t>
            </a:r>
            <a:r>
              <a:rPr kumimoji="0" lang="en-US" altLang="en-US" sz="1600" b="0" i="0" u="none" strike="noStrike" cap="none" normalizeH="0" baseline="30000" dirty="0">
                <a:ln>
                  <a:noFill/>
                </a:ln>
                <a:solidFill>
                  <a:srgbClr val="0B0080"/>
                </a:solidFill>
                <a:effectLst/>
                <a:latin typeface="Arial" panose="020B0604020202020204" pitchFamily="34" charset="0"/>
                <a:cs typeface="Arial" panose="020B0604020202020204" pitchFamily="34" charset="0"/>
                <a:hlinkClick r:id="rId10"/>
              </a:rPr>
              <a:t>[18]</a:t>
            </a:r>
            <a:endPar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8082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62D9-7C7C-B5F0-5954-BEF25A6623EA}"/>
              </a:ext>
            </a:extLst>
          </p:cNvPr>
          <p:cNvSpPr>
            <a:spLocks noGrp="1"/>
          </p:cNvSpPr>
          <p:nvPr>
            <p:ph type="ctrTitle"/>
          </p:nvPr>
        </p:nvSpPr>
        <p:spPr>
          <a:xfrm>
            <a:off x="0" y="0"/>
            <a:ext cx="12192000" cy="653885"/>
          </a:xfrm>
          <a:solidFill>
            <a:srgbClr val="00B0F0"/>
          </a:solidFill>
        </p:spPr>
        <p:txBody>
          <a:bodyPr>
            <a:noAutofit/>
          </a:bodyPr>
          <a:lstStyle/>
          <a:p>
            <a:pPr algn="l"/>
            <a:r>
              <a:rPr lang="en-US" sz="4000" dirty="0"/>
              <a:t>Programming and Math line</a:t>
            </a:r>
          </a:p>
        </p:txBody>
      </p:sp>
      <p:sp>
        <p:nvSpPr>
          <p:cNvPr id="3" name="Title 1">
            <a:extLst>
              <a:ext uri="{FF2B5EF4-FFF2-40B4-BE49-F238E27FC236}">
                <a16:creationId xmlns:a16="http://schemas.microsoft.com/office/drawing/2014/main" id="{6524CBD4-DDC9-9256-BF8E-BA23A2A3B017}"/>
              </a:ext>
            </a:extLst>
          </p:cNvPr>
          <p:cNvSpPr txBox="1">
            <a:spLocks/>
          </p:cNvSpPr>
          <p:nvPr/>
        </p:nvSpPr>
        <p:spPr>
          <a:xfrm>
            <a:off x="0" y="793531"/>
            <a:ext cx="12192000" cy="3379076"/>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Explain how do you calculate: </a:t>
            </a:r>
          </a:p>
          <a:p>
            <a:pPr algn="l"/>
            <a:r>
              <a:rPr lang="en-US" sz="4000" dirty="0"/>
              <a:t>1+1/2+1/4+……+1/128</a:t>
            </a:r>
          </a:p>
          <a:p>
            <a:pPr algn="l"/>
            <a:endParaRPr lang="en-US" sz="4000" dirty="0"/>
          </a:p>
          <a:p>
            <a:pPr algn="l"/>
            <a:r>
              <a:rPr lang="en-US" sz="4000" dirty="0"/>
              <a:t>What if 1+1/2+….+ 1/</a:t>
            </a:r>
            <a:r>
              <a:rPr lang="en-US" sz="1800" b="0" i="0" u="none" strike="noStrike" dirty="0">
                <a:solidFill>
                  <a:srgbClr val="000000"/>
                </a:solidFill>
                <a:effectLst/>
                <a:latin typeface="Calibri" panose="020F0502020204030204" pitchFamily="34" charset="0"/>
              </a:rPr>
              <a:t>4294967296</a:t>
            </a:r>
            <a:r>
              <a:rPr lang="en-US" sz="1100" dirty="0"/>
              <a:t> </a:t>
            </a:r>
            <a:endParaRPr lang="en-US" sz="4000" dirty="0"/>
          </a:p>
        </p:txBody>
      </p:sp>
    </p:spTree>
    <p:extLst>
      <p:ext uri="{BB962C8B-B14F-4D97-AF65-F5344CB8AC3E}">
        <p14:creationId xmlns:p14="http://schemas.microsoft.com/office/powerpoint/2010/main" val="4175427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DD76AB5-9BE5-F947-7122-4933C2C4A36C}"/>
              </a:ext>
            </a:extLst>
          </p:cNvPr>
          <p:cNvSpPr txBox="1">
            <a:spLocks/>
          </p:cNvSpPr>
          <p:nvPr/>
        </p:nvSpPr>
        <p:spPr>
          <a:xfrm>
            <a:off x="0" y="0"/>
            <a:ext cx="12192000" cy="653885"/>
          </a:xfrm>
          <a:prstGeom prst="rect">
            <a:avLst/>
          </a:prstGeom>
          <a:solidFill>
            <a:srgbClr val="00B0F0"/>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Scraping At a Glance: SAT Words</a:t>
            </a:r>
          </a:p>
        </p:txBody>
      </p:sp>
      <p:sp>
        <p:nvSpPr>
          <p:cNvPr id="4" name="Rectangle 2">
            <a:extLst>
              <a:ext uri="{FF2B5EF4-FFF2-40B4-BE49-F238E27FC236}">
                <a16:creationId xmlns:a16="http://schemas.microsoft.com/office/drawing/2014/main" id="{4A257939-EE7F-515B-094E-F135A329902D}"/>
              </a:ext>
            </a:extLst>
          </p:cNvPr>
          <p:cNvSpPr>
            <a:spLocks noChangeArrowheads="1"/>
          </p:cNvSpPr>
          <p:nvPr/>
        </p:nvSpPr>
        <p:spPr bwMode="auto">
          <a:xfrm>
            <a:off x="0" y="1938994"/>
            <a:ext cx="12192000" cy="18639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If we installed Anaconda properly, we should be ready to go for this session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Coding Session</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2000" b="1" dirty="0">
              <a:solidFill>
                <a:srgbClr val="000000"/>
              </a:solidFill>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What about git? </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000" b="1" dirty="0">
                <a:solidFill>
                  <a:srgbClr val="000000"/>
                </a:solidFill>
                <a:latin typeface="Arial" panose="020B0604020202020204" pitchFamily="34" charset="0"/>
                <a:cs typeface="Arial" panose="020B0604020202020204" pitchFamily="34" charset="0"/>
              </a:rPr>
              <a:t>Gradually move to git. </a:t>
            </a:r>
            <a:endPar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6717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DD76AB5-9BE5-F947-7122-4933C2C4A36C}"/>
              </a:ext>
            </a:extLst>
          </p:cNvPr>
          <p:cNvSpPr txBox="1">
            <a:spLocks/>
          </p:cNvSpPr>
          <p:nvPr/>
        </p:nvSpPr>
        <p:spPr>
          <a:xfrm>
            <a:off x="0" y="0"/>
            <a:ext cx="12192000" cy="653885"/>
          </a:xfrm>
          <a:prstGeom prst="rect">
            <a:avLst/>
          </a:prstGeom>
          <a:solidFill>
            <a:srgbClr val="00B0F0"/>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Homework</a:t>
            </a:r>
          </a:p>
        </p:txBody>
      </p:sp>
      <p:sp>
        <p:nvSpPr>
          <p:cNvPr id="4" name="Rectangle 2">
            <a:extLst>
              <a:ext uri="{FF2B5EF4-FFF2-40B4-BE49-F238E27FC236}">
                <a16:creationId xmlns:a16="http://schemas.microsoft.com/office/drawing/2014/main" id="{4A257939-EE7F-515B-094E-F135A329902D}"/>
              </a:ext>
            </a:extLst>
          </p:cNvPr>
          <p:cNvSpPr>
            <a:spLocks noChangeArrowheads="1"/>
          </p:cNvSpPr>
          <p:nvPr/>
        </p:nvSpPr>
        <p:spPr bwMode="auto">
          <a:xfrm>
            <a:off x="273269" y="717647"/>
            <a:ext cx="11834648" cy="42646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ctr" anchorCtr="0" compatLnSpc="1">
            <a:prstTxWarp prst="textNoShape">
              <a:avLst/>
            </a:prstTxWarp>
            <a:spAutoFit/>
          </a:bodyPr>
          <a:lstStyle/>
          <a:p>
            <a:pPr marL="457200" marR="0" lvl="0" indent="-457200"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Env Ready and Running. We have a short warm up. Let’s get ready by Saturday</a:t>
            </a:r>
          </a:p>
          <a:p>
            <a:pPr marL="800100" lvl="1" indent="-342900" eaLnBrk="0" fontAlgn="base" hangingPunct="0">
              <a:spcBef>
                <a:spcPct val="0"/>
              </a:spcBef>
              <a:spcAft>
                <a:spcPct val="0"/>
              </a:spcAft>
              <a:buFont typeface="Wingdings" panose="05000000000000000000" pitchFamily="2" charset="2"/>
              <a:buChar char="à"/>
            </a:pPr>
            <a:r>
              <a:rPr kumimoji="0" lang="en-US" altLang="en-US" sz="200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Wingdings" panose="05000000000000000000" pitchFamily="2" charset="2"/>
              </a:rPr>
              <a:t>Tomorrow</a:t>
            </a:r>
            <a:r>
              <a:rPr lang="en-US" altLang="en-US" sz="2000" dirty="0">
                <a:solidFill>
                  <a:srgbClr val="000000"/>
                </a:solidFill>
                <a:latin typeface="Arial" panose="020B0604020202020204" pitchFamily="34" charset="0"/>
                <a:cs typeface="Arial" panose="020B0604020202020204" pitchFamily="34" charset="0"/>
                <a:sym typeface="Wingdings" panose="05000000000000000000" pitchFamily="2" charset="2"/>
              </a:rPr>
              <a:t> (6/23 tutoring at 5:30 PT)</a:t>
            </a:r>
            <a:r>
              <a:rPr lang="en-US" altLang="en-US" sz="2000" b="1" dirty="0">
                <a:solidFill>
                  <a:srgbClr val="000000"/>
                </a:solidFill>
                <a:latin typeface="Arial" panose="020B0604020202020204" pitchFamily="34" charset="0"/>
                <a:cs typeface="Arial" panose="020B0604020202020204" pitchFamily="34" charset="0"/>
                <a:sym typeface="Wingdings" panose="05000000000000000000" pitchFamily="2" charset="2"/>
              </a:rPr>
              <a:t>	</a:t>
            </a:r>
          </a:p>
          <a:p>
            <a:pPr lvl="0" eaLnBrk="0" fontAlgn="base" hangingPunct="0">
              <a:spcBef>
                <a:spcPct val="0"/>
              </a:spcBef>
              <a:spcAft>
                <a:spcPct val="0"/>
              </a:spcAft>
            </a:pP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endParaRPr lang="en-US" altLang="en-US" sz="2000" b="1" dirty="0">
              <a:solidFill>
                <a:srgbClr val="000000"/>
              </a:solidFill>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altLang="en-US" sz="2000" b="1" dirty="0">
                <a:solidFill>
                  <a:srgbClr val="000000"/>
                </a:solidFill>
                <a:latin typeface="Arial" panose="020B0604020202020204" pitchFamily="34" charset="0"/>
                <a:cs typeface="Arial" panose="020B0604020202020204" pitchFamily="34" charset="0"/>
              </a:rPr>
              <a:t>2. Choose a university of your interests, read its Wiki Page (and its website if you have time) </a:t>
            </a:r>
          </a:p>
          <a:p>
            <a:pPr marL="800100" lvl="1" indent="-342900" eaLnBrk="0" fontAlgn="base" hangingPunct="0">
              <a:spcBef>
                <a:spcPct val="0"/>
              </a:spcBef>
              <a:spcAft>
                <a:spcPct val="0"/>
              </a:spcAft>
              <a:buFont typeface="Wingdings" panose="05000000000000000000" pitchFamily="2" charset="2"/>
              <a:buChar char="à"/>
            </a:pPr>
            <a:r>
              <a:rPr lang="en-US" altLang="en-US" sz="2000" dirty="0">
                <a:solidFill>
                  <a:srgbClr val="000000"/>
                </a:solidFill>
                <a:latin typeface="Arial" panose="020B0604020202020204" pitchFamily="34" charset="0"/>
                <a:cs typeface="Arial" panose="020B0604020202020204" pitchFamily="34" charset="0"/>
              </a:rPr>
              <a:t>Write a short summary (&lt;50 words) </a:t>
            </a:r>
          </a:p>
          <a:p>
            <a:pPr lvl="1" eaLnBrk="0" fontAlgn="base" hangingPunct="0">
              <a:spcBef>
                <a:spcPct val="0"/>
              </a:spcBef>
              <a:spcAft>
                <a:spcPct val="0"/>
              </a:spcAft>
            </a:pPr>
            <a:endPar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R="0" lvl="0" defTabSz="914400" rtl="0" eaLnBrk="0" fontAlgn="base" latinLnBrk="0" hangingPunct="0">
              <a:lnSpc>
                <a:spcPct val="100000"/>
              </a:lnSpc>
              <a:spcBef>
                <a:spcPct val="0"/>
              </a:spcBef>
              <a:spcAft>
                <a:spcPct val="0"/>
              </a:spcAft>
              <a:buClrTx/>
              <a:buSzTx/>
              <a:tabLst/>
            </a:pPr>
            <a:r>
              <a:rPr lang="en-US" altLang="en-US" sz="2000" b="1" dirty="0">
                <a:solidFill>
                  <a:srgbClr val="000000"/>
                </a:solidFill>
                <a:latin typeface="Arial" panose="020B0604020202020204" pitchFamily="34" charset="0"/>
                <a:cs typeface="Arial" panose="020B0604020202020204" pitchFamily="34" charset="0"/>
                <a:sym typeface="Wingdings" panose="05000000000000000000" pitchFamily="2" charset="2"/>
              </a:rPr>
              <a:t>3. Review Session_01_code.ipynb</a:t>
            </a:r>
          </a:p>
          <a:p>
            <a:pPr marL="800100" lvl="1" indent="-342900" eaLnBrk="0" fontAlgn="base" hangingPunct="0">
              <a:spcBef>
                <a:spcPct val="0"/>
              </a:spcBef>
              <a:spcAft>
                <a:spcPct val="0"/>
              </a:spcAft>
              <a:buFont typeface="Wingdings" panose="05000000000000000000" pitchFamily="2" charset="2"/>
              <a:buChar char="à"/>
            </a:pPr>
            <a:r>
              <a:rPr kumimoji="0" lang="en-US" altLang="en-US" sz="200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Wingdings" panose="05000000000000000000" pitchFamily="2" charset="2"/>
              </a:rPr>
              <a:t>A: Summarize the python concepts that we learned today. E.g., “We learned list data type…” </a:t>
            </a:r>
          </a:p>
          <a:p>
            <a:pPr lvl="1" eaLnBrk="0" fontAlgn="base" hangingPunct="0">
              <a:spcBef>
                <a:spcPct val="0"/>
              </a:spcBef>
              <a:spcAft>
                <a:spcPct val="0"/>
              </a:spcAft>
            </a:pPr>
            <a:r>
              <a:rPr lang="en-US" altLang="en-US" sz="2000" dirty="0">
                <a:solidFill>
                  <a:srgbClr val="000000"/>
                </a:solidFill>
                <a:latin typeface="Arial" panose="020B0604020202020204" pitchFamily="34" charset="0"/>
                <a:cs typeface="Arial" panose="020B0604020202020204" pitchFamily="34" charset="0"/>
                <a:sym typeface="Wingdings" panose="05000000000000000000" pitchFamily="2" charset="2"/>
              </a:rPr>
              <a:t>         Bonus points to summarization with a daily life example. </a:t>
            </a:r>
          </a:p>
          <a:p>
            <a:pPr lvl="1" eaLnBrk="0" fontAlgn="base" hangingPunct="0">
              <a:spcBef>
                <a:spcPct val="0"/>
              </a:spcBef>
              <a:spcAft>
                <a:spcPct val="0"/>
              </a:spcAft>
            </a:pPr>
            <a:endParaRPr kumimoji="0" lang="en-US" altLang="en-US" sz="200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Wingdings" panose="05000000000000000000" pitchFamily="2" charset="2"/>
            </a:endParaRPr>
          </a:p>
          <a:p>
            <a:pPr marL="800100" lvl="1" indent="-342900" eaLnBrk="0" fontAlgn="base" hangingPunct="0">
              <a:spcBef>
                <a:spcPct val="0"/>
              </a:spcBef>
              <a:spcAft>
                <a:spcPct val="0"/>
              </a:spcAft>
              <a:buFont typeface="Wingdings" panose="05000000000000000000" pitchFamily="2" charset="2"/>
              <a:buChar char="à"/>
            </a:pPr>
            <a:r>
              <a:rPr lang="en-US" altLang="en-US" sz="2000" dirty="0">
                <a:solidFill>
                  <a:srgbClr val="000000"/>
                </a:solidFill>
                <a:latin typeface="Arial" panose="020B0604020202020204" pitchFamily="34" charset="0"/>
                <a:cs typeface="Arial" panose="020B0604020202020204" pitchFamily="34" charset="0"/>
                <a:sym typeface="Wingdings" panose="05000000000000000000" pitchFamily="2" charset="2"/>
              </a:rPr>
              <a:t>B. Choose a part to replicate (Part A, B, or C). E.g., you may choose to scrape a new page etc. </a:t>
            </a:r>
          </a:p>
          <a:p>
            <a:pPr lvl="1" eaLnBrk="0" fontAlgn="base" hangingPunct="0">
              <a:spcBef>
                <a:spcPct val="0"/>
              </a:spcBef>
              <a:spcAft>
                <a:spcPct val="0"/>
              </a:spcAft>
            </a:pPr>
            <a:r>
              <a:rPr kumimoji="0" lang="en-US" altLang="en-US" sz="200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Wingdings" panose="05000000000000000000" pitchFamily="2" charset="2"/>
              </a:rPr>
              <a:t>	   Remember: same difficulty or more challenging one</a:t>
            </a:r>
            <a:endParaRPr kumimoji="0" lang="en-US" altLang="en-US" sz="200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R="0" lvl="0"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DED9C704-2DCE-3569-261D-0B7EACA4EEE7}"/>
              </a:ext>
            </a:extLst>
          </p:cNvPr>
          <p:cNvSpPr txBox="1"/>
          <p:nvPr/>
        </p:nvSpPr>
        <p:spPr>
          <a:xfrm>
            <a:off x="178675" y="5606534"/>
            <a:ext cx="11834648" cy="646331"/>
          </a:xfrm>
          <a:prstGeom prst="rect">
            <a:avLst/>
          </a:prstGeom>
          <a:noFill/>
        </p:spPr>
        <p:txBody>
          <a:bodyPr wrap="square">
            <a:spAutoFit/>
          </a:bodyPr>
          <a:lstStyle/>
          <a:p>
            <a:r>
              <a:rPr lang="en-US" b="1" dirty="0">
                <a:solidFill>
                  <a:srgbClr val="000000"/>
                </a:solidFill>
                <a:latin typeface="Arial" panose="020B0604020202020204" pitchFamily="34" charset="0"/>
                <a:cs typeface="Arial" panose="020B0604020202020204" pitchFamily="34" charset="0"/>
                <a:sym typeface="Wingdings" panose="05000000000000000000" pitchFamily="2" charset="2"/>
              </a:rPr>
              <a:t>All homework due in one week. </a:t>
            </a:r>
          </a:p>
          <a:p>
            <a:r>
              <a:rPr lang="en-US" b="1" dirty="0">
                <a:solidFill>
                  <a:srgbClr val="000000"/>
                </a:solidFill>
                <a:latin typeface="Arial" panose="020B0604020202020204" pitchFamily="34" charset="0"/>
                <a:cs typeface="Arial" panose="020B0604020202020204" pitchFamily="34" charset="0"/>
                <a:sym typeface="Wingdings" panose="05000000000000000000" pitchFamily="2" charset="2"/>
              </a:rPr>
              <a:t>All homework in </a:t>
            </a:r>
            <a:r>
              <a:rPr lang="en-US" b="1" dirty="0" err="1">
                <a:solidFill>
                  <a:srgbClr val="000000"/>
                </a:solidFill>
                <a:latin typeface="Arial" panose="020B0604020202020204" pitchFamily="34" charset="0"/>
                <a:cs typeface="Arial" panose="020B0604020202020204" pitchFamily="34" charset="0"/>
                <a:sym typeface="Wingdings" panose="05000000000000000000" pitchFamily="2" charset="2"/>
              </a:rPr>
              <a:t>Jupyter</a:t>
            </a:r>
            <a:r>
              <a:rPr lang="en-US" b="1" dirty="0">
                <a:solidFill>
                  <a:srgbClr val="000000"/>
                </a:solidFill>
                <a:latin typeface="Arial" panose="020B0604020202020204" pitchFamily="34" charset="0"/>
                <a:cs typeface="Arial" panose="020B0604020202020204" pitchFamily="34" charset="0"/>
                <a:sym typeface="Wingdings" panose="05000000000000000000" pitchFamily="2" charset="2"/>
              </a:rPr>
              <a:t> notebook. For text content, use Markdown cells. </a:t>
            </a:r>
            <a:endParaRPr lang="en-US" dirty="0"/>
          </a:p>
        </p:txBody>
      </p:sp>
    </p:spTree>
    <p:extLst>
      <p:ext uri="{BB962C8B-B14F-4D97-AF65-F5344CB8AC3E}">
        <p14:creationId xmlns:p14="http://schemas.microsoft.com/office/powerpoint/2010/main" val="300255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DD76AB5-9BE5-F947-7122-4933C2C4A36C}"/>
              </a:ext>
            </a:extLst>
          </p:cNvPr>
          <p:cNvSpPr txBox="1">
            <a:spLocks/>
          </p:cNvSpPr>
          <p:nvPr/>
        </p:nvSpPr>
        <p:spPr>
          <a:xfrm>
            <a:off x="0" y="0"/>
            <a:ext cx="12192000" cy="653885"/>
          </a:xfrm>
          <a:prstGeom prst="rect">
            <a:avLst/>
          </a:prstGeom>
          <a:solidFill>
            <a:srgbClr val="00B0F0"/>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Survey and Feedback</a:t>
            </a:r>
          </a:p>
        </p:txBody>
      </p:sp>
      <p:sp>
        <p:nvSpPr>
          <p:cNvPr id="4" name="Rectangle 2">
            <a:extLst>
              <a:ext uri="{FF2B5EF4-FFF2-40B4-BE49-F238E27FC236}">
                <a16:creationId xmlns:a16="http://schemas.microsoft.com/office/drawing/2014/main" id="{4A257939-EE7F-515B-094E-F135A329902D}"/>
              </a:ext>
            </a:extLst>
          </p:cNvPr>
          <p:cNvSpPr>
            <a:spLocks noChangeArrowheads="1"/>
          </p:cNvSpPr>
          <p:nvPr/>
        </p:nvSpPr>
        <p:spPr bwMode="auto">
          <a:xfrm>
            <a:off x="273269" y="2564306"/>
            <a:ext cx="11834648" cy="5712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ctr" anchorCtr="0" compatLnSpc="1">
            <a:prstTxWarp prst="textNoShape">
              <a:avLst/>
            </a:prstTxWarp>
            <a:spAutoFit/>
          </a:bodyPr>
          <a:lstStyle/>
          <a:p>
            <a:pPr marR="0" lvl="0"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4AAD69BF-889E-C96D-B21C-B3324B95CE9E}"/>
              </a:ext>
            </a:extLst>
          </p:cNvPr>
          <p:cNvSpPr txBox="1"/>
          <p:nvPr/>
        </p:nvSpPr>
        <p:spPr>
          <a:xfrm>
            <a:off x="735723" y="1008993"/>
            <a:ext cx="9595945" cy="5909310"/>
          </a:xfrm>
          <a:prstGeom prst="rect">
            <a:avLst/>
          </a:prstGeom>
          <a:noFill/>
        </p:spPr>
        <p:txBody>
          <a:bodyPr wrap="square" rtlCol="0">
            <a:spAutoFit/>
          </a:bodyPr>
          <a:lstStyle/>
          <a:p>
            <a:r>
              <a:rPr lang="en-US" dirty="0"/>
              <a:t>Content: </a:t>
            </a:r>
          </a:p>
          <a:p>
            <a:r>
              <a:rPr lang="en-US" dirty="0"/>
              <a:t>	Too easy</a:t>
            </a:r>
          </a:p>
          <a:p>
            <a:r>
              <a:rPr lang="en-US" dirty="0"/>
              <a:t>	too hard</a:t>
            </a:r>
          </a:p>
          <a:p>
            <a:r>
              <a:rPr lang="en-US" dirty="0"/>
              <a:t>	it is ok</a:t>
            </a:r>
          </a:p>
          <a:p>
            <a:endParaRPr lang="en-US" dirty="0"/>
          </a:p>
          <a:p>
            <a:r>
              <a:rPr lang="en-US" dirty="0"/>
              <a:t>Pace: </a:t>
            </a:r>
          </a:p>
          <a:p>
            <a:r>
              <a:rPr lang="en-US" dirty="0"/>
              <a:t>	Too fast</a:t>
            </a:r>
          </a:p>
          <a:p>
            <a:r>
              <a:rPr lang="en-US" dirty="0"/>
              <a:t>	too slow</a:t>
            </a:r>
          </a:p>
          <a:p>
            <a:r>
              <a:rPr lang="en-US" dirty="0"/>
              <a:t>	it is ok</a:t>
            </a:r>
          </a:p>
          <a:p>
            <a:endParaRPr lang="en-US" dirty="0"/>
          </a:p>
          <a:p>
            <a:r>
              <a:rPr lang="en-US" dirty="0"/>
              <a:t>Homework: </a:t>
            </a:r>
          </a:p>
          <a:p>
            <a:r>
              <a:rPr lang="en-US" dirty="0"/>
              <a:t>	Too much</a:t>
            </a:r>
          </a:p>
          <a:p>
            <a:r>
              <a:rPr lang="en-US" dirty="0"/>
              <a:t>	I can handle more</a:t>
            </a:r>
          </a:p>
          <a:p>
            <a:r>
              <a:rPr lang="en-US" dirty="0"/>
              <a:t>	it is ok</a:t>
            </a:r>
          </a:p>
          <a:p>
            <a:endParaRPr lang="en-US" dirty="0"/>
          </a:p>
          <a:p>
            <a:r>
              <a:rPr lang="en-US" dirty="0"/>
              <a:t>Other feedback:</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10939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62D9-7C7C-B5F0-5954-BEF25A6623EA}"/>
              </a:ext>
            </a:extLst>
          </p:cNvPr>
          <p:cNvSpPr>
            <a:spLocks noGrp="1"/>
          </p:cNvSpPr>
          <p:nvPr>
            <p:ph type="ctrTitle"/>
          </p:nvPr>
        </p:nvSpPr>
        <p:spPr>
          <a:xfrm>
            <a:off x="0" y="481232"/>
            <a:ext cx="12192000" cy="674906"/>
          </a:xfrm>
        </p:spPr>
        <p:txBody>
          <a:bodyPr anchor="t">
            <a:noAutofit/>
          </a:bodyPr>
          <a:lstStyle/>
          <a:p>
            <a:pPr algn="l"/>
            <a:r>
              <a:rPr lang="en-US" sz="4000" b="1" dirty="0"/>
              <a:t>Objectives:</a:t>
            </a:r>
            <a:endParaRPr lang="en-US" sz="4000" dirty="0"/>
          </a:p>
        </p:txBody>
      </p:sp>
      <p:sp>
        <p:nvSpPr>
          <p:cNvPr id="3" name="TextBox 2">
            <a:extLst>
              <a:ext uri="{FF2B5EF4-FFF2-40B4-BE49-F238E27FC236}">
                <a16:creationId xmlns:a16="http://schemas.microsoft.com/office/drawing/2014/main" id="{DE655212-730A-0C73-FDFF-2AA1B81AC5A2}"/>
              </a:ext>
            </a:extLst>
          </p:cNvPr>
          <p:cNvSpPr txBox="1"/>
          <p:nvPr/>
        </p:nvSpPr>
        <p:spPr>
          <a:xfrm>
            <a:off x="9553903" y="0"/>
            <a:ext cx="2638097" cy="369332"/>
          </a:xfrm>
          <a:prstGeom prst="rect">
            <a:avLst/>
          </a:prstGeom>
          <a:noFill/>
        </p:spPr>
        <p:txBody>
          <a:bodyPr wrap="square" rtlCol="0">
            <a:spAutoFit/>
          </a:bodyPr>
          <a:lstStyle/>
          <a:p>
            <a:r>
              <a:rPr lang="en-US" altLang="zh-CN" b="1" dirty="0">
                <a:solidFill>
                  <a:schemeClr val="bg1">
                    <a:lumMod val="85000"/>
                  </a:schemeClr>
                </a:solidFill>
              </a:rPr>
              <a:t>Stem Pro Academy, 2022</a:t>
            </a:r>
            <a:endParaRPr lang="en-US" b="1" dirty="0">
              <a:solidFill>
                <a:schemeClr val="bg1">
                  <a:lumMod val="85000"/>
                </a:schemeClr>
              </a:solidFill>
            </a:endParaRPr>
          </a:p>
        </p:txBody>
      </p:sp>
      <p:pic>
        <p:nvPicPr>
          <p:cNvPr id="6" name="Picture 5">
            <a:extLst>
              <a:ext uri="{FF2B5EF4-FFF2-40B4-BE49-F238E27FC236}">
                <a16:creationId xmlns:a16="http://schemas.microsoft.com/office/drawing/2014/main" id="{8F7EBE3D-2906-91F9-A2FD-13FC0B21EE16}"/>
              </a:ext>
            </a:extLst>
          </p:cNvPr>
          <p:cNvPicPr>
            <a:picLocks noChangeAspect="1"/>
          </p:cNvPicPr>
          <p:nvPr/>
        </p:nvPicPr>
        <p:blipFill>
          <a:blip r:embed="rId2"/>
          <a:stretch>
            <a:fillRect/>
          </a:stretch>
        </p:blipFill>
        <p:spPr>
          <a:xfrm>
            <a:off x="257592" y="1828800"/>
            <a:ext cx="4846694" cy="2989246"/>
          </a:xfrm>
          <a:prstGeom prst="rect">
            <a:avLst/>
          </a:prstGeom>
        </p:spPr>
      </p:pic>
      <p:pic>
        <p:nvPicPr>
          <p:cNvPr id="8" name="Picture 7">
            <a:extLst>
              <a:ext uri="{FF2B5EF4-FFF2-40B4-BE49-F238E27FC236}">
                <a16:creationId xmlns:a16="http://schemas.microsoft.com/office/drawing/2014/main" id="{ABE6E1B3-4EE4-5FE7-F665-F3FB16BAD3CE}"/>
              </a:ext>
            </a:extLst>
          </p:cNvPr>
          <p:cNvPicPr>
            <a:picLocks noChangeAspect="1"/>
          </p:cNvPicPr>
          <p:nvPr/>
        </p:nvPicPr>
        <p:blipFill>
          <a:blip r:embed="rId3"/>
          <a:stretch>
            <a:fillRect/>
          </a:stretch>
        </p:blipFill>
        <p:spPr>
          <a:xfrm>
            <a:off x="5361877" y="184666"/>
            <a:ext cx="6830123" cy="2959720"/>
          </a:xfrm>
          <a:prstGeom prst="rect">
            <a:avLst/>
          </a:prstGeom>
        </p:spPr>
      </p:pic>
      <p:pic>
        <p:nvPicPr>
          <p:cNvPr id="10" name="Picture 9">
            <a:extLst>
              <a:ext uri="{FF2B5EF4-FFF2-40B4-BE49-F238E27FC236}">
                <a16:creationId xmlns:a16="http://schemas.microsoft.com/office/drawing/2014/main" id="{7F11AC67-DEDB-EBFE-8C4B-292D1FB00FBA}"/>
              </a:ext>
            </a:extLst>
          </p:cNvPr>
          <p:cNvPicPr>
            <a:picLocks noChangeAspect="1"/>
          </p:cNvPicPr>
          <p:nvPr/>
        </p:nvPicPr>
        <p:blipFill>
          <a:blip r:embed="rId4"/>
          <a:stretch>
            <a:fillRect/>
          </a:stretch>
        </p:blipFill>
        <p:spPr>
          <a:xfrm>
            <a:off x="5656166" y="3581203"/>
            <a:ext cx="5958278" cy="3092131"/>
          </a:xfrm>
          <a:prstGeom prst="rect">
            <a:avLst/>
          </a:prstGeom>
        </p:spPr>
      </p:pic>
      <p:sp>
        <p:nvSpPr>
          <p:cNvPr id="11" name="TextBox 10">
            <a:extLst>
              <a:ext uri="{FF2B5EF4-FFF2-40B4-BE49-F238E27FC236}">
                <a16:creationId xmlns:a16="http://schemas.microsoft.com/office/drawing/2014/main" id="{C528D4CD-6A4E-C50A-E489-C84D105A8256}"/>
              </a:ext>
            </a:extLst>
          </p:cNvPr>
          <p:cNvSpPr txBox="1"/>
          <p:nvPr/>
        </p:nvSpPr>
        <p:spPr>
          <a:xfrm>
            <a:off x="257592" y="1367135"/>
            <a:ext cx="4324918" cy="461665"/>
          </a:xfrm>
          <a:prstGeom prst="rect">
            <a:avLst/>
          </a:prstGeom>
          <a:noFill/>
        </p:spPr>
        <p:txBody>
          <a:bodyPr wrap="square" rtlCol="0">
            <a:spAutoFit/>
          </a:bodyPr>
          <a:lstStyle/>
          <a:p>
            <a:r>
              <a:rPr lang="en-US" sz="2400" dirty="0"/>
              <a:t>Programming and Math</a:t>
            </a:r>
          </a:p>
        </p:txBody>
      </p:sp>
      <p:sp>
        <p:nvSpPr>
          <p:cNvPr id="12" name="TextBox 11">
            <a:extLst>
              <a:ext uri="{FF2B5EF4-FFF2-40B4-BE49-F238E27FC236}">
                <a16:creationId xmlns:a16="http://schemas.microsoft.com/office/drawing/2014/main" id="{0F45F0A3-C377-B640-F3BE-B95F8CBD0F74}"/>
              </a:ext>
            </a:extLst>
          </p:cNvPr>
          <p:cNvSpPr txBox="1"/>
          <p:nvPr/>
        </p:nvSpPr>
        <p:spPr>
          <a:xfrm>
            <a:off x="6215087" y="3019051"/>
            <a:ext cx="4043010" cy="461665"/>
          </a:xfrm>
          <a:prstGeom prst="rect">
            <a:avLst/>
          </a:prstGeom>
          <a:noFill/>
        </p:spPr>
        <p:txBody>
          <a:bodyPr wrap="square" rtlCol="0">
            <a:spAutoFit/>
          </a:bodyPr>
          <a:lstStyle/>
          <a:p>
            <a:pPr algn="r"/>
            <a:r>
              <a:rPr lang="en-US" sz="2400" dirty="0"/>
              <a:t>AI and Math (key concepts)</a:t>
            </a:r>
          </a:p>
        </p:txBody>
      </p:sp>
      <p:sp>
        <p:nvSpPr>
          <p:cNvPr id="13" name="TextBox 12">
            <a:extLst>
              <a:ext uri="{FF2B5EF4-FFF2-40B4-BE49-F238E27FC236}">
                <a16:creationId xmlns:a16="http://schemas.microsoft.com/office/drawing/2014/main" id="{7D646891-BA91-01C0-1618-4212E326DECE}"/>
              </a:ext>
            </a:extLst>
          </p:cNvPr>
          <p:cNvSpPr txBox="1"/>
          <p:nvPr/>
        </p:nvSpPr>
        <p:spPr>
          <a:xfrm>
            <a:off x="3104024" y="5490708"/>
            <a:ext cx="2552142" cy="830997"/>
          </a:xfrm>
          <a:prstGeom prst="rect">
            <a:avLst/>
          </a:prstGeom>
          <a:noFill/>
        </p:spPr>
        <p:txBody>
          <a:bodyPr wrap="square" rtlCol="0">
            <a:spAutoFit/>
          </a:bodyPr>
          <a:lstStyle/>
          <a:p>
            <a:pPr algn="r"/>
            <a:r>
              <a:rPr lang="en-US" sz="2400" dirty="0"/>
              <a:t>Project and Implementation</a:t>
            </a:r>
          </a:p>
        </p:txBody>
      </p:sp>
    </p:spTree>
    <p:extLst>
      <p:ext uri="{BB962C8B-B14F-4D97-AF65-F5344CB8AC3E}">
        <p14:creationId xmlns:p14="http://schemas.microsoft.com/office/powerpoint/2010/main" val="3040878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62D9-7C7C-B5F0-5954-BEF25A6623EA}"/>
              </a:ext>
            </a:extLst>
          </p:cNvPr>
          <p:cNvSpPr>
            <a:spLocks noGrp="1"/>
          </p:cNvSpPr>
          <p:nvPr>
            <p:ph type="ctrTitle"/>
          </p:nvPr>
        </p:nvSpPr>
        <p:spPr>
          <a:xfrm>
            <a:off x="0" y="653884"/>
            <a:ext cx="12192000" cy="6204115"/>
          </a:xfrm>
        </p:spPr>
        <p:txBody>
          <a:bodyPr anchor="t">
            <a:noAutofit/>
          </a:bodyPr>
          <a:lstStyle/>
          <a:p>
            <a:pPr algn="l"/>
            <a:r>
              <a:rPr lang="en-US" sz="4000" dirty="0"/>
              <a:t>How To Install Anaconda? </a:t>
            </a:r>
            <a:r>
              <a:rPr lang="en-US" sz="4000" dirty="0">
                <a:hlinkClick r:id="rId2"/>
              </a:rPr>
              <a:t>Link</a:t>
            </a:r>
            <a:br>
              <a:rPr lang="en-US" sz="4000" dirty="0"/>
            </a:br>
            <a:br>
              <a:rPr lang="en-US" sz="4000" dirty="0"/>
            </a:br>
            <a:r>
              <a:rPr lang="en-US" sz="4000" dirty="0"/>
              <a:t>Search internet for steps. </a:t>
            </a:r>
            <a:br>
              <a:rPr lang="en-US" sz="4000" dirty="0"/>
            </a:br>
            <a:r>
              <a:rPr lang="en-US" sz="4000" dirty="0"/>
              <a:t>Can someone show how to do it?</a:t>
            </a:r>
          </a:p>
        </p:txBody>
      </p:sp>
      <p:sp>
        <p:nvSpPr>
          <p:cNvPr id="3" name="Title 1">
            <a:extLst>
              <a:ext uri="{FF2B5EF4-FFF2-40B4-BE49-F238E27FC236}">
                <a16:creationId xmlns:a16="http://schemas.microsoft.com/office/drawing/2014/main" id="{F8FC07DB-6C5B-E007-0C64-780C4C57AF1F}"/>
              </a:ext>
            </a:extLst>
          </p:cNvPr>
          <p:cNvSpPr txBox="1">
            <a:spLocks/>
          </p:cNvSpPr>
          <p:nvPr/>
        </p:nvSpPr>
        <p:spPr>
          <a:xfrm>
            <a:off x="0" y="0"/>
            <a:ext cx="12192000" cy="653885"/>
          </a:xfrm>
          <a:prstGeom prst="rect">
            <a:avLst/>
          </a:prstGeom>
          <a:solidFill>
            <a:srgbClr val="00B0F0"/>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Install Anaconda</a:t>
            </a:r>
          </a:p>
        </p:txBody>
      </p:sp>
    </p:spTree>
    <p:extLst>
      <p:ext uri="{BB962C8B-B14F-4D97-AF65-F5344CB8AC3E}">
        <p14:creationId xmlns:p14="http://schemas.microsoft.com/office/powerpoint/2010/main" val="2114180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62D9-7C7C-B5F0-5954-BEF25A6623EA}"/>
              </a:ext>
            </a:extLst>
          </p:cNvPr>
          <p:cNvSpPr>
            <a:spLocks noGrp="1"/>
          </p:cNvSpPr>
          <p:nvPr>
            <p:ph type="ctrTitle"/>
          </p:nvPr>
        </p:nvSpPr>
        <p:spPr>
          <a:xfrm>
            <a:off x="0" y="653884"/>
            <a:ext cx="12192000" cy="6204115"/>
          </a:xfrm>
        </p:spPr>
        <p:txBody>
          <a:bodyPr anchor="t">
            <a:noAutofit/>
          </a:bodyPr>
          <a:lstStyle/>
          <a:p>
            <a:pPr algn="l"/>
            <a:r>
              <a:rPr lang="en-US" sz="4000" dirty="0"/>
              <a:t>Notes:</a:t>
            </a:r>
            <a:br>
              <a:rPr lang="en-US" sz="4000" dirty="0"/>
            </a:br>
            <a:br>
              <a:rPr lang="en-US" sz="4000" dirty="0"/>
            </a:br>
            <a:r>
              <a:rPr lang="en-US" sz="2400" dirty="0"/>
              <a:t>For Windows: Let choose the “All Users” when it prompts for “Install for”,</a:t>
            </a:r>
            <a:r>
              <a:rPr lang="zh-CN" altLang="en-US" sz="2400" dirty="0"/>
              <a:t> </a:t>
            </a:r>
            <a:r>
              <a:rPr lang="en-US" altLang="zh-CN" sz="2400" dirty="0"/>
              <a:t>and</a:t>
            </a:r>
            <a:r>
              <a:rPr lang="zh-CN" altLang="en-US" sz="2400" dirty="0"/>
              <a:t> </a:t>
            </a:r>
            <a:r>
              <a:rPr lang="en-US" altLang="zh-CN" sz="2400" dirty="0"/>
              <a:t>“Add</a:t>
            </a:r>
            <a:r>
              <a:rPr lang="zh-CN" altLang="en-US" sz="2400" dirty="0"/>
              <a:t> </a:t>
            </a:r>
            <a:r>
              <a:rPr lang="en-US" altLang="zh-CN" sz="2400" dirty="0"/>
              <a:t>Anaconda ..” when asks for “Advanced Options”. </a:t>
            </a:r>
            <a:endParaRPr lang="en-US" sz="4000" dirty="0"/>
          </a:p>
        </p:txBody>
      </p:sp>
      <p:pic>
        <p:nvPicPr>
          <p:cNvPr id="5" name="Picture 4">
            <a:extLst>
              <a:ext uri="{FF2B5EF4-FFF2-40B4-BE49-F238E27FC236}">
                <a16:creationId xmlns:a16="http://schemas.microsoft.com/office/drawing/2014/main" id="{5BD45D40-5F88-2060-9B7D-170FF02005F7}"/>
              </a:ext>
            </a:extLst>
          </p:cNvPr>
          <p:cNvPicPr>
            <a:picLocks noChangeAspect="1"/>
          </p:cNvPicPr>
          <p:nvPr/>
        </p:nvPicPr>
        <p:blipFill>
          <a:blip r:embed="rId2"/>
          <a:stretch>
            <a:fillRect/>
          </a:stretch>
        </p:blipFill>
        <p:spPr>
          <a:xfrm>
            <a:off x="1031170" y="2618782"/>
            <a:ext cx="4601217" cy="4096322"/>
          </a:xfrm>
          <a:prstGeom prst="rect">
            <a:avLst/>
          </a:prstGeom>
        </p:spPr>
      </p:pic>
      <p:pic>
        <p:nvPicPr>
          <p:cNvPr id="7" name="Picture 6">
            <a:extLst>
              <a:ext uri="{FF2B5EF4-FFF2-40B4-BE49-F238E27FC236}">
                <a16:creationId xmlns:a16="http://schemas.microsoft.com/office/drawing/2014/main" id="{E2460121-E75C-1A4D-51F6-72343BE1F350}"/>
              </a:ext>
            </a:extLst>
          </p:cNvPr>
          <p:cNvPicPr>
            <a:picLocks noChangeAspect="1"/>
          </p:cNvPicPr>
          <p:nvPr/>
        </p:nvPicPr>
        <p:blipFill>
          <a:blip r:embed="rId3"/>
          <a:stretch>
            <a:fillRect/>
          </a:stretch>
        </p:blipFill>
        <p:spPr>
          <a:xfrm>
            <a:off x="6408374" y="2761677"/>
            <a:ext cx="4420217" cy="3810532"/>
          </a:xfrm>
          <a:prstGeom prst="rect">
            <a:avLst/>
          </a:prstGeom>
        </p:spPr>
      </p:pic>
    </p:spTree>
    <p:extLst>
      <p:ext uri="{BB962C8B-B14F-4D97-AF65-F5344CB8AC3E}">
        <p14:creationId xmlns:p14="http://schemas.microsoft.com/office/powerpoint/2010/main" val="4125275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62D9-7C7C-B5F0-5954-BEF25A6623EA}"/>
              </a:ext>
            </a:extLst>
          </p:cNvPr>
          <p:cNvSpPr>
            <a:spLocks noGrp="1"/>
          </p:cNvSpPr>
          <p:nvPr>
            <p:ph type="ctrTitle"/>
          </p:nvPr>
        </p:nvSpPr>
        <p:spPr>
          <a:xfrm>
            <a:off x="0" y="653884"/>
            <a:ext cx="12192000" cy="6204115"/>
          </a:xfrm>
        </p:spPr>
        <p:txBody>
          <a:bodyPr anchor="t">
            <a:noAutofit/>
          </a:bodyPr>
          <a:lstStyle/>
          <a:p>
            <a:pPr algn="l"/>
            <a:r>
              <a:rPr lang="en-US" sz="4000" dirty="0"/>
              <a:t>Notes:</a:t>
            </a:r>
            <a:br>
              <a:rPr lang="en-US" sz="4000" dirty="0"/>
            </a:br>
            <a:br>
              <a:rPr lang="en-US" sz="4000" dirty="0"/>
            </a:br>
            <a:r>
              <a:rPr lang="en-US" sz="2400" dirty="0"/>
              <a:t>For M</a:t>
            </a:r>
            <a:r>
              <a:rPr lang="en-US" altLang="zh-CN" sz="2400" dirty="0"/>
              <a:t>ac OS</a:t>
            </a:r>
            <a:r>
              <a:rPr lang="en-US" sz="2400" dirty="0"/>
              <a:t>: </a:t>
            </a:r>
            <a:r>
              <a:rPr lang="en-US" sz="2400" dirty="0">
                <a:hlinkClick r:id="rId2"/>
              </a:rPr>
              <a:t>Link </a:t>
            </a:r>
            <a:r>
              <a:rPr lang="en-US" sz="2400" dirty="0"/>
              <a:t>  </a:t>
            </a:r>
            <a:br>
              <a:rPr lang="en-US" sz="2400" dirty="0"/>
            </a:br>
            <a:br>
              <a:rPr lang="en-US" sz="2400" dirty="0"/>
            </a:br>
            <a:r>
              <a:rPr lang="en-US" sz="2400" dirty="0"/>
              <a:t>Download anaconda</a:t>
            </a:r>
            <a:br>
              <a:rPr lang="en-US" sz="2400" dirty="0"/>
            </a:br>
            <a:br>
              <a:rPr lang="en-US" sz="2400" dirty="0"/>
            </a:br>
            <a:r>
              <a:rPr lang="en-US" sz="2400" dirty="0"/>
              <a:t>Go to Finder to continue installation</a:t>
            </a:r>
            <a:br>
              <a:rPr lang="en-US" sz="2400" dirty="0"/>
            </a:br>
            <a:br>
              <a:rPr lang="en-US" sz="2400" dirty="0"/>
            </a:br>
            <a:r>
              <a:rPr lang="en-US" sz="2400" dirty="0"/>
              <a:t>To locate: </a:t>
            </a:r>
            <a:r>
              <a:rPr lang="en-US" sz="2400" dirty="0" err="1"/>
              <a:t>usr</a:t>
            </a:r>
            <a:r>
              <a:rPr lang="en-US" sz="2400" dirty="0"/>
              <a:t>/local/bin</a:t>
            </a:r>
            <a:br>
              <a:rPr lang="en-US" sz="2400" dirty="0"/>
            </a:br>
            <a:r>
              <a:rPr lang="en-US" sz="2400" dirty="0"/>
              <a:t>	1. go to Finder</a:t>
            </a:r>
            <a:br>
              <a:rPr lang="en-US" sz="2400" dirty="0"/>
            </a:br>
            <a:r>
              <a:rPr lang="en-US" sz="2400" dirty="0"/>
              <a:t>	2. </a:t>
            </a:r>
            <a:r>
              <a:rPr lang="en-US" sz="2400" dirty="0" err="1"/>
              <a:t>Cmd</a:t>
            </a:r>
            <a:r>
              <a:rPr lang="en-US" sz="2400" dirty="0"/>
              <a:t> + </a:t>
            </a:r>
            <a:r>
              <a:rPr lang="en-US" sz="2400" dirty="0" err="1"/>
              <a:t>Shifit</a:t>
            </a:r>
            <a:r>
              <a:rPr lang="en-US" sz="2400" dirty="0"/>
              <a:t> + G</a:t>
            </a:r>
            <a:br>
              <a:rPr lang="en-US" sz="2400" dirty="0"/>
            </a:br>
            <a:r>
              <a:rPr lang="en-US" sz="2400" dirty="0"/>
              <a:t>	3. type </a:t>
            </a:r>
            <a:r>
              <a:rPr lang="en-US" sz="2400" dirty="0" err="1"/>
              <a:t>usr</a:t>
            </a:r>
            <a:r>
              <a:rPr lang="en-US" sz="2400" dirty="0"/>
              <a:t>/local/bin</a:t>
            </a:r>
            <a:br>
              <a:rPr lang="en-US" sz="2400" dirty="0"/>
            </a:br>
            <a:br>
              <a:rPr lang="en-US" sz="2400" dirty="0"/>
            </a:br>
            <a:r>
              <a:rPr lang="en-US" sz="2400" dirty="0"/>
              <a:t>launch pa</a:t>
            </a:r>
            <a:r>
              <a:rPr lang="en-US" altLang="zh-CN" sz="2400" dirty="0"/>
              <a:t>d:  Ask Launch Pad from Siri</a:t>
            </a:r>
            <a:br>
              <a:rPr lang="en-US" altLang="zh-CN" sz="2400" dirty="0"/>
            </a:br>
            <a:br>
              <a:rPr lang="en-US" altLang="zh-CN" sz="2400" dirty="0"/>
            </a:br>
            <a:r>
              <a:rPr lang="en-US" altLang="zh-CN" sz="2400" dirty="0"/>
              <a:t>upgrade anaconda will enable code </a:t>
            </a:r>
            <a:endParaRPr lang="en-US" sz="4000" dirty="0"/>
          </a:p>
        </p:txBody>
      </p:sp>
    </p:spTree>
    <p:extLst>
      <p:ext uri="{BB962C8B-B14F-4D97-AF65-F5344CB8AC3E}">
        <p14:creationId xmlns:p14="http://schemas.microsoft.com/office/powerpoint/2010/main" val="3720834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62D9-7C7C-B5F0-5954-BEF25A6623EA}"/>
              </a:ext>
            </a:extLst>
          </p:cNvPr>
          <p:cNvSpPr>
            <a:spLocks noGrp="1"/>
          </p:cNvSpPr>
          <p:nvPr>
            <p:ph type="ctrTitle"/>
          </p:nvPr>
        </p:nvSpPr>
        <p:spPr>
          <a:xfrm>
            <a:off x="-1" y="653885"/>
            <a:ext cx="12191999" cy="653885"/>
          </a:xfrm>
        </p:spPr>
        <p:txBody>
          <a:bodyPr>
            <a:noAutofit/>
          </a:bodyPr>
          <a:lstStyle/>
          <a:p>
            <a:pPr algn="l"/>
            <a:r>
              <a:rPr lang="en-US" sz="4000" dirty="0"/>
              <a:t>VS Code in becoming increasingly popular and powerful</a:t>
            </a:r>
          </a:p>
        </p:txBody>
      </p:sp>
      <p:sp>
        <p:nvSpPr>
          <p:cNvPr id="3" name="Title 1">
            <a:extLst>
              <a:ext uri="{FF2B5EF4-FFF2-40B4-BE49-F238E27FC236}">
                <a16:creationId xmlns:a16="http://schemas.microsoft.com/office/drawing/2014/main" id="{12375364-301C-D538-13F8-DBD4EE941339}"/>
              </a:ext>
            </a:extLst>
          </p:cNvPr>
          <p:cNvSpPr txBox="1">
            <a:spLocks/>
          </p:cNvSpPr>
          <p:nvPr/>
        </p:nvSpPr>
        <p:spPr>
          <a:xfrm>
            <a:off x="0" y="0"/>
            <a:ext cx="12192000" cy="653885"/>
          </a:xfrm>
          <a:prstGeom prst="rect">
            <a:avLst/>
          </a:prstGeom>
          <a:solidFill>
            <a:srgbClr val="00B0F0"/>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Install VS Code</a:t>
            </a:r>
          </a:p>
        </p:txBody>
      </p:sp>
      <p:pic>
        <p:nvPicPr>
          <p:cNvPr id="5" name="Picture 4">
            <a:extLst>
              <a:ext uri="{FF2B5EF4-FFF2-40B4-BE49-F238E27FC236}">
                <a16:creationId xmlns:a16="http://schemas.microsoft.com/office/drawing/2014/main" id="{054FC5F7-ED5D-1C9F-75C2-807534B1BF38}"/>
              </a:ext>
            </a:extLst>
          </p:cNvPr>
          <p:cNvPicPr>
            <a:picLocks noChangeAspect="1"/>
          </p:cNvPicPr>
          <p:nvPr/>
        </p:nvPicPr>
        <p:blipFill>
          <a:blip r:embed="rId2"/>
          <a:stretch>
            <a:fillRect/>
          </a:stretch>
        </p:blipFill>
        <p:spPr>
          <a:xfrm>
            <a:off x="3402535" y="1961655"/>
            <a:ext cx="3353268" cy="3848637"/>
          </a:xfrm>
          <a:prstGeom prst="rect">
            <a:avLst/>
          </a:prstGeom>
        </p:spPr>
      </p:pic>
      <p:sp>
        <p:nvSpPr>
          <p:cNvPr id="6" name="TextBox 5">
            <a:extLst>
              <a:ext uri="{FF2B5EF4-FFF2-40B4-BE49-F238E27FC236}">
                <a16:creationId xmlns:a16="http://schemas.microsoft.com/office/drawing/2014/main" id="{62940CE4-1902-F6F6-1CF7-7B729A3F6936}"/>
              </a:ext>
            </a:extLst>
          </p:cNvPr>
          <p:cNvSpPr txBox="1"/>
          <p:nvPr/>
        </p:nvSpPr>
        <p:spPr>
          <a:xfrm>
            <a:off x="175709" y="1307770"/>
            <a:ext cx="6580094" cy="369332"/>
          </a:xfrm>
          <a:prstGeom prst="rect">
            <a:avLst/>
          </a:prstGeom>
          <a:noFill/>
        </p:spPr>
        <p:txBody>
          <a:bodyPr wrap="square" rtlCol="0">
            <a:spAutoFit/>
          </a:bodyPr>
          <a:lstStyle/>
          <a:p>
            <a:r>
              <a:rPr lang="en-US" dirty="0"/>
              <a:t>You may launch Anaconda to install </a:t>
            </a:r>
            <a:r>
              <a:rPr lang="en-US" dirty="0" err="1"/>
              <a:t>vscode</a:t>
            </a:r>
            <a:r>
              <a:rPr lang="en-US" dirty="0"/>
              <a:t>. </a:t>
            </a:r>
          </a:p>
        </p:txBody>
      </p:sp>
    </p:spTree>
    <p:extLst>
      <p:ext uri="{BB962C8B-B14F-4D97-AF65-F5344CB8AC3E}">
        <p14:creationId xmlns:p14="http://schemas.microsoft.com/office/powerpoint/2010/main" val="2896320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62D9-7C7C-B5F0-5954-BEF25A6623EA}"/>
              </a:ext>
            </a:extLst>
          </p:cNvPr>
          <p:cNvSpPr>
            <a:spLocks noGrp="1"/>
          </p:cNvSpPr>
          <p:nvPr>
            <p:ph type="ctrTitle"/>
          </p:nvPr>
        </p:nvSpPr>
        <p:spPr>
          <a:xfrm>
            <a:off x="0" y="653884"/>
            <a:ext cx="12192000" cy="6204115"/>
          </a:xfrm>
        </p:spPr>
        <p:txBody>
          <a:bodyPr anchor="t">
            <a:noAutofit/>
          </a:bodyPr>
          <a:lstStyle/>
          <a:p>
            <a:pPr algn="l"/>
            <a:r>
              <a:rPr lang="en-US" sz="4000" dirty="0"/>
              <a:t>Notes:</a:t>
            </a:r>
            <a:br>
              <a:rPr lang="en-US" sz="4000" dirty="0"/>
            </a:br>
            <a:br>
              <a:rPr lang="en-US" sz="4000" dirty="0"/>
            </a:br>
            <a:r>
              <a:rPr lang="en-US" sz="2400" dirty="0"/>
              <a:t>For Windows and M</a:t>
            </a:r>
            <a:r>
              <a:rPr lang="en-US" altLang="zh-CN" sz="2400" dirty="0"/>
              <a:t>acOS</a:t>
            </a:r>
            <a:r>
              <a:rPr lang="en-US" sz="2400" dirty="0"/>
              <a:t>: </a:t>
            </a:r>
            <a:r>
              <a:rPr lang="en-US" sz="2400" dirty="0">
                <a:hlinkClick r:id="rId2"/>
              </a:rPr>
              <a:t>Link </a:t>
            </a:r>
            <a:r>
              <a:rPr lang="en-US" sz="2400" dirty="0"/>
              <a:t>  </a:t>
            </a:r>
            <a:br>
              <a:rPr lang="en-US" sz="2400" dirty="0"/>
            </a:br>
            <a:r>
              <a:rPr lang="en-US" sz="2400" dirty="0"/>
              <a:t> </a:t>
            </a:r>
            <a:br>
              <a:rPr lang="en-US" sz="2400" dirty="0"/>
            </a:br>
            <a:r>
              <a:rPr lang="en-US" sz="2400" dirty="0"/>
              <a:t>1). When it asks for connection, choose </a:t>
            </a:r>
            <a:r>
              <a:rPr lang="en-US" altLang="zh-CN" sz="2400" dirty="0" err="1"/>
              <a:t>openSSH</a:t>
            </a:r>
            <a:r>
              <a:rPr lang="en-US" altLang="zh-CN" sz="2400" dirty="0"/>
              <a:t>, which provides secure encryption for both remote login and file transfer.</a:t>
            </a:r>
            <a:endParaRPr lang="en-US" sz="4000" dirty="0"/>
          </a:p>
        </p:txBody>
      </p:sp>
      <p:sp>
        <p:nvSpPr>
          <p:cNvPr id="3" name="Title 1">
            <a:extLst>
              <a:ext uri="{FF2B5EF4-FFF2-40B4-BE49-F238E27FC236}">
                <a16:creationId xmlns:a16="http://schemas.microsoft.com/office/drawing/2014/main" id="{F8FC07DB-6C5B-E007-0C64-780C4C57AF1F}"/>
              </a:ext>
            </a:extLst>
          </p:cNvPr>
          <p:cNvSpPr txBox="1">
            <a:spLocks/>
          </p:cNvSpPr>
          <p:nvPr/>
        </p:nvSpPr>
        <p:spPr>
          <a:xfrm>
            <a:off x="0" y="0"/>
            <a:ext cx="12192000" cy="653885"/>
          </a:xfrm>
          <a:prstGeom prst="rect">
            <a:avLst/>
          </a:prstGeom>
          <a:solidFill>
            <a:srgbClr val="00B0F0"/>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git</a:t>
            </a:r>
          </a:p>
        </p:txBody>
      </p:sp>
    </p:spTree>
    <p:extLst>
      <p:ext uri="{BB962C8B-B14F-4D97-AF65-F5344CB8AC3E}">
        <p14:creationId xmlns:p14="http://schemas.microsoft.com/office/powerpoint/2010/main" val="3472066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DD76AB5-9BE5-F947-7122-4933C2C4A36C}"/>
              </a:ext>
            </a:extLst>
          </p:cNvPr>
          <p:cNvSpPr txBox="1">
            <a:spLocks/>
          </p:cNvSpPr>
          <p:nvPr/>
        </p:nvSpPr>
        <p:spPr>
          <a:xfrm>
            <a:off x="0" y="0"/>
            <a:ext cx="12192000" cy="653885"/>
          </a:xfrm>
          <a:prstGeom prst="rect">
            <a:avLst/>
          </a:prstGeom>
          <a:solidFill>
            <a:srgbClr val="00B0F0"/>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a:t>Project Line</a:t>
            </a:r>
            <a:endParaRPr lang="en-US" sz="4000" dirty="0"/>
          </a:p>
        </p:txBody>
      </p:sp>
      <p:pic>
        <p:nvPicPr>
          <p:cNvPr id="5" name="Picture 4">
            <a:extLst>
              <a:ext uri="{FF2B5EF4-FFF2-40B4-BE49-F238E27FC236}">
                <a16:creationId xmlns:a16="http://schemas.microsoft.com/office/drawing/2014/main" id="{8849CB97-92FC-AD2B-4EC7-3DBCBB3FD119}"/>
              </a:ext>
            </a:extLst>
          </p:cNvPr>
          <p:cNvPicPr>
            <a:picLocks noChangeAspect="1"/>
          </p:cNvPicPr>
          <p:nvPr/>
        </p:nvPicPr>
        <p:blipFill>
          <a:blip r:embed="rId2"/>
          <a:stretch>
            <a:fillRect/>
          </a:stretch>
        </p:blipFill>
        <p:spPr>
          <a:xfrm>
            <a:off x="2100162" y="1210052"/>
            <a:ext cx="7075369" cy="3565638"/>
          </a:xfrm>
          <a:prstGeom prst="rect">
            <a:avLst/>
          </a:prstGeom>
        </p:spPr>
      </p:pic>
    </p:spTree>
    <p:extLst>
      <p:ext uri="{BB962C8B-B14F-4D97-AF65-F5344CB8AC3E}">
        <p14:creationId xmlns:p14="http://schemas.microsoft.com/office/powerpoint/2010/main" val="3058139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5969</TotalTime>
  <Words>2142</Words>
  <Application>Microsoft Office PowerPoint</Application>
  <PresentationFormat>Widescreen</PresentationFormat>
  <Paragraphs>163</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Calibri (Body)</vt:lpstr>
      <vt:lpstr>museo</vt:lpstr>
      <vt:lpstr>Arial</vt:lpstr>
      <vt:lpstr>Arial Rounded MT Bold</vt:lpstr>
      <vt:lpstr>Calibri</vt:lpstr>
      <vt:lpstr>Calibri Light</vt:lpstr>
      <vt:lpstr>Wingdings</vt:lpstr>
      <vt:lpstr>Office Theme</vt:lpstr>
      <vt:lpstr>Session 01 6/22/2022 </vt:lpstr>
      <vt:lpstr>Activities:</vt:lpstr>
      <vt:lpstr>Objectives:</vt:lpstr>
      <vt:lpstr>How To Install Anaconda? Link  Search internet for steps.  Can someone show how to do it?</vt:lpstr>
      <vt:lpstr>Notes:  For Windows: Let choose the “All Users” when it prompts for “Install for”, and “Add Anaconda ..” when asks for “Advanced Options”. </vt:lpstr>
      <vt:lpstr>Notes:  For Mac OS: Link     Download anaconda  Go to Finder to continue installation  To locate: usr/local/bin  1. go to Finder  2. Cmd + Shifit + G  3. type usr/local/bin  launch pad:  Ask Launch Pad from Siri  upgrade anaconda will enable code </vt:lpstr>
      <vt:lpstr>VS Code in becoming increasingly popular and powerful</vt:lpstr>
      <vt:lpstr>Notes:  For Windows and MacOS: Link      1). When it asks for connection, choose openSSH, which provides secure encryption for both remote login and file transfer.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Programming and Math line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and Thank You for Choosing Us for This Journey</dc:title>
  <dc:creator>Stempro Academy</dc:creator>
  <cp:lastModifiedBy>Stempro Academy</cp:lastModifiedBy>
  <cp:revision>27</cp:revision>
  <dcterms:created xsi:type="dcterms:W3CDTF">2022-06-16T15:05:39Z</dcterms:created>
  <dcterms:modified xsi:type="dcterms:W3CDTF">2022-06-23T00:35:51Z</dcterms:modified>
</cp:coreProperties>
</file>