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3" r:id="rId21"/>
    <p:sldId id="279" r:id="rId22"/>
    <p:sldId id="284" r:id="rId23"/>
    <p:sldId id="285" r:id="rId24"/>
    <p:sldId id="280" r:id="rId25"/>
    <p:sldId id="286" r:id="rId26"/>
    <p:sldId id="281" r:id="rId27"/>
    <p:sldId id="282" r:id="rId28"/>
    <p:sldId id="289" r:id="rId29"/>
    <p:sldId id="290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581A-CACA-4CC8-8CB5-A4EE5E5F4A0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DF808-24F1-43F2-BE9F-B32E73B9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9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6EE-F9A0-B07E-D9B9-97AD23AD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92CD-427A-CEA1-41C4-EA5341CF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F09D-1AC2-EBAD-53A8-F06C4C92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A496-D398-E0AF-6558-6FAB9C6D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2B7-9EEA-5D74-30DA-8B7ED319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25D6-08FC-F9A5-6D10-7E08D349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E4A66-68E4-063C-0381-49F72752C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05AF-65AD-2CB9-0807-42934073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9612-B8A5-6BE1-C144-C2C79A7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7DCD-8261-3B5C-9B2C-7A39A023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BFED5-BEFD-F339-BC03-D3F662CD8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D5A7C-4C95-989C-D781-73E9C68E4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37E0-F1AE-E23E-347A-9E0265E7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6F82-EECE-E0F5-4E5C-A349E1BD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4E9D-D5FB-9171-8B13-8BE890B5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A613-D7B1-7C0C-9D85-E5D21F1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8B12-63E3-1013-76C7-C29627EC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4CF1-8C5E-5379-629A-8454645C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4204-CF37-9A9C-238D-4897720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0B64-7B8F-2FF0-B6B4-8667BE40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8CA-BE30-875B-9673-C78C010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C28D2-294F-A81A-B0ED-6814381F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67AF-246A-D5ED-3364-73E152F7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53DF-41DE-BFC4-B3CA-9C5CD309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362D-8523-9BED-283D-E60C2FCC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D68C-97C7-6111-83AA-C8CE5E7D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087C-2ACA-2DBC-1076-65D9ACAE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E95FB-C867-48EF-BE0E-9F110802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AF396-5DB0-4F6A-383B-524F651B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0EE95-02BA-8153-7D2B-93CED467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1A4B-F8CE-47F0-91C5-17B722B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34C1-8281-E855-2B35-6D34F7C2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44E3-5C84-6379-AEF3-F5C8741E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2F688-2313-1AED-AC51-18CDAEF9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8CC25-CE33-A0B8-B91F-EECF7605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385A7-F3EF-72C0-5C48-D06EA481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06439-BA8F-0DBA-D8BD-EFEB9E26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11B52-5975-863C-6D54-437EE24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AB0F7-65C9-5B6F-9A75-F41EE2A1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4A9-F0F2-E0D8-10A6-999060A1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ADB12-A110-6516-EE92-ADB6F15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3D24E-D832-CDBA-7D1D-C3A5A8F3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7E93-8F74-AAB2-E158-0969865F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0C811-F10C-09AD-0C7D-D78E0384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394A5-FDE4-7886-C154-FA0458C4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9EBA-39BF-4574-5750-1CC1464C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CE83-4A10-9D50-7773-050CBE13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298D-97FE-11EB-A42F-9332AF41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9FABD-5B97-4E8F-7319-DC59DC6A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D9BAC-915D-A4CA-6F03-4BA5439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D10F-6937-4B40-42CD-43355FBA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EFE2-0A91-7068-3391-BA05403F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F98-B0E8-F4A3-805C-62EA13F5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71EC4-CD2A-228D-6E2A-4040AA07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4160C-1F9C-457A-28A6-EF17F260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177F-2C89-B336-B2F1-1C10902F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035B-D86F-AC39-CD7F-8E473FEF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4B40-BD68-B479-A414-997D1E73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1FB44-A643-7A27-BF25-47424DFD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FC5B-7DBD-ECBB-0423-5D7CE8BC3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C8D1-0808-7F6C-7B88-CAB7F9AFC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6C02-EE57-4726-AABF-E5354A1F6315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F5A35-CFFE-B4DF-516D-B5AE69F58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94C9D-1182-3F21-DC25-32B740644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377B-73A0-44ED-83E4-8E9A8AE43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ow-to-install-and-run-apache-kafka-on-window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rstmeister/kafka-docker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anz_Kafk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BEA2-EFE2-8A83-C11C-56D510416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418"/>
            <a:ext cx="9144000" cy="6142382"/>
          </a:xfrm>
        </p:spPr>
        <p:txBody>
          <a:bodyPr>
            <a:normAutofit fontScale="90000"/>
          </a:bodyPr>
          <a:lstStyle/>
          <a:p>
            <a:r>
              <a:rPr lang="nl-NL" sz="4400" b="1" i="0" dirty="0">
                <a:solidFill>
                  <a:srgbClr val="0101FD"/>
                </a:solidFill>
                <a:effectLst/>
                <a:latin typeface="SFMono-Regular"/>
              </a:rPr>
              <a:t>Predictive Maintenance</a:t>
            </a:r>
            <a:br>
              <a:rPr lang="nl-NL" sz="4400" b="1" i="0" dirty="0">
                <a:solidFill>
                  <a:srgbClr val="0101FD"/>
                </a:solidFill>
                <a:effectLst/>
                <a:latin typeface="SFMono-Regular"/>
              </a:rPr>
            </a:br>
            <a:b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  <a:t>Kafka with Docker</a:t>
            </a:r>
            <a:b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  <a:t>Similating Sensors Data for RUL</a:t>
            </a:r>
            <a:b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br>
              <a:rPr lang="nl-NL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  <a:t>Kafka </a:t>
            </a:r>
            <a:r>
              <a:rPr lang="zh-CN" altLang="en-US" sz="4400" b="0" i="0" dirty="0">
                <a:solidFill>
                  <a:srgbClr val="0101FD"/>
                </a:solidFill>
                <a:effectLst/>
                <a:latin typeface="SFMono-Regular"/>
              </a:rPr>
              <a:t>简介及</a:t>
            </a:r>
            <a: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  <a:t>RUL Kafka </a:t>
            </a:r>
            <a:r>
              <a:rPr lang="zh-CN" altLang="en-US" sz="4400" b="0" i="0" dirty="0">
                <a:solidFill>
                  <a:srgbClr val="0101FD"/>
                </a:solidFill>
                <a:effectLst/>
                <a:latin typeface="SFMono-Regular"/>
              </a:rPr>
              <a:t>模拟传感器数据</a:t>
            </a:r>
            <a:b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b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b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br>
              <a:rPr lang="en-US" altLang="zh-CN" sz="4400" b="0" i="0" dirty="0">
                <a:solidFill>
                  <a:srgbClr val="0101FD"/>
                </a:solidFill>
                <a:effectLst/>
                <a:latin typeface="SFMono-Regular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44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95311" y="2475231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844462" cy="329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Broker(s)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46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19" name="Rectangle 18"/>
          <p:cNvSpPr/>
          <p:nvPr/>
        </p:nvSpPr>
        <p:spPr>
          <a:xfrm>
            <a:off x="4521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0" name="Rectangle 19"/>
          <p:cNvSpPr/>
          <p:nvPr/>
        </p:nvSpPr>
        <p:spPr>
          <a:xfrm>
            <a:off x="5264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1" name="Rectangle 20"/>
          <p:cNvSpPr/>
          <p:nvPr/>
        </p:nvSpPr>
        <p:spPr>
          <a:xfrm>
            <a:off x="4889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2" name="Rectangle 21"/>
          <p:cNvSpPr/>
          <p:nvPr/>
        </p:nvSpPr>
        <p:spPr>
          <a:xfrm>
            <a:off x="5638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3" name="Rectangle 22"/>
          <p:cNvSpPr/>
          <p:nvPr/>
        </p:nvSpPr>
        <p:spPr>
          <a:xfrm>
            <a:off x="6381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4" name="Rectangle 23"/>
          <p:cNvSpPr/>
          <p:nvPr/>
        </p:nvSpPr>
        <p:spPr>
          <a:xfrm>
            <a:off x="6007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5" name="Rectangle 24"/>
          <p:cNvSpPr/>
          <p:nvPr/>
        </p:nvSpPr>
        <p:spPr>
          <a:xfrm>
            <a:off x="6756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6675341" y="2557957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0858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</a:t>
              </a:r>
              <a:r>
                <a:rPr lang="en-US" sz="140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1751" y="32116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92737" y="355897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6151" y="3558977"/>
            <a:ext cx="1076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82270" y="1267677"/>
            <a:ext cx="6934555" cy="1739640"/>
            <a:chOff x="858269" y="1267677"/>
            <a:chExt cx="6934555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858269" y="1319311"/>
              <a:ext cx="162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484355" y="1473200"/>
              <a:ext cx="1427245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8269" y="1944785"/>
              <a:ext cx="162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484355" y="2098674"/>
              <a:ext cx="690645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712D17E0-2383-F183-ED6F-F4D81788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14"/>
            <a:ext cx="10515600" cy="1325563"/>
          </a:xfrm>
        </p:spPr>
        <p:txBody>
          <a:bodyPr/>
          <a:lstStyle/>
          <a:p>
            <a:r>
              <a:rPr lang="en-US" dirty="0"/>
              <a:t>Topics / </a:t>
            </a:r>
            <a:r>
              <a:rPr lang="zh-CN" altLang="en-US" dirty="0"/>
              <a:t>分类主题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Partitions / </a:t>
            </a:r>
            <a:r>
              <a:rPr lang="zh-CN" altLang="en-US" dirty="0"/>
              <a:t>分区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98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87" y="2718625"/>
            <a:ext cx="4701628" cy="3017631"/>
          </a:xfrm>
          <a:prstGeom prst="rect">
            <a:avLst/>
          </a:prstGeom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81200" y="1078992"/>
            <a:ext cx="8229600" cy="5689556"/>
          </a:xfrm>
        </p:spPr>
        <p:txBody>
          <a:bodyPr>
            <a:normAutofit/>
          </a:bodyPr>
          <a:lstStyle/>
          <a:p>
            <a:r>
              <a:rPr lang="en-US" sz="2400" dirty="0"/>
              <a:t>A topic consists of </a:t>
            </a:r>
            <a:r>
              <a:rPr lang="en-US" sz="2400" b="1" dirty="0"/>
              <a:t>partitions.</a:t>
            </a:r>
          </a:p>
          <a:p>
            <a:r>
              <a:rPr lang="en-US" sz="2400" dirty="0"/>
              <a:t>Partition:  </a:t>
            </a:r>
            <a:r>
              <a:rPr lang="en-US" sz="2400" b="1" dirty="0"/>
              <a:t>ordered +</a:t>
            </a:r>
            <a:r>
              <a:rPr lang="en-US" sz="2400" dirty="0"/>
              <a:t> </a:t>
            </a:r>
            <a:r>
              <a:rPr lang="en-US" sz="2400" b="1" dirty="0"/>
              <a:t>immutable </a:t>
            </a:r>
            <a:r>
              <a:rPr lang="en-US" sz="2400" dirty="0"/>
              <a:t>sequence of messages </a:t>
            </a:r>
            <a:br>
              <a:rPr lang="en-US" sz="2400" dirty="0"/>
            </a:br>
            <a:r>
              <a:rPr lang="en-US" sz="2400" dirty="0"/>
              <a:t>                that is continually appended to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344FA-44E1-D164-0A73-F76BA9B5A6D1}"/>
              </a:ext>
            </a:extLst>
          </p:cNvPr>
          <p:cNvSpPr txBox="1"/>
          <p:nvPr/>
        </p:nvSpPr>
        <p:spPr>
          <a:xfrm>
            <a:off x="1940021" y="2141460"/>
            <a:ext cx="6221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主题由分区组成</a:t>
            </a:r>
            <a:r>
              <a:rPr 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分区：有序+不可变的消息序列，不断附加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6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98100" y="6537323"/>
            <a:ext cx="355600" cy="152400"/>
          </a:xfrm>
        </p:spPr>
        <p:txBody>
          <a:bodyPr/>
          <a:lstStyle/>
          <a:p>
            <a:fld id="{407C8B75-4858-41E6-BEC3-A0853FA4AC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81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dirty="0"/>
              <a:t>#partitions of a topic is configurable</a:t>
            </a:r>
          </a:p>
          <a:p>
            <a:r>
              <a:rPr lang="en-US" sz="2400" dirty="0"/>
              <a:t>#partitions determines </a:t>
            </a:r>
            <a:r>
              <a:rPr lang="en-US" sz="2400" b="1" dirty="0"/>
              <a:t>max</a:t>
            </a:r>
            <a:r>
              <a:rPr lang="en-US" sz="2400" dirty="0"/>
              <a:t> consumer (group) parallelism</a:t>
            </a:r>
          </a:p>
          <a:p>
            <a:pPr lvl="1"/>
            <a:r>
              <a:rPr lang="en-US" sz="2000" dirty="0"/>
              <a:t>cf. parallelism of Storm’s </a:t>
            </a:r>
            <a:r>
              <a:rPr lang="en-US" sz="2000" dirty="0" err="1"/>
              <a:t>KafkaSpout</a:t>
            </a:r>
            <a:r>
              <a:rPr lang="en-US" sz="2000" dirty="0"/>
              <a:t> via </a:t>
            </a:r>
            <a:r>
              <a:rPr lang="en-US" sz="1400" dirty="0" err="1">
                <a:latin typeface="Consolas"/>
                <a:cs typeface="Consolas"/>
              </a:rPr>
              <a:t>builder.setSpout</a:t>
            </a:r>
            <a:r>
              <a:rPr lang="en-US" sz="1400" dirty="0">
                <a:latin typeface="Consolas"/>
                <a:cs typeface="Consolas"/>
              </a:rPr>
              <a:t>(,,</a:t>
            </a:r>
            <a:r>
              <a:rPr lang="en-US" sz="1400" i="1" dirty="0">
                <a:latin typeface="Consolas"/>
                <a:cs typeface="Consolas"/>
              </a:rPr>
              <a:t>N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endParaRPr lang="en-US" sz="1400" dirty="0">
              <a:latin typeface="Consolas"/>
              <a:cs typeface="Consolas"/>
            </a:endParaRPr>
          </a:p>
          <a:p>
            <a:pPr lvl="1"/>
            <a:r>
              <a:rPr lang="en-US" sz="1400" dirty="0">
                <a:latin typeface="Helvetica"/>
                <a:cs typeface="Helvetica"/>
              </a:rPr>
              <a:t>Consumer group A, with 2 consumers, reads from a 4-partition topic</a:t>
            </a:r>
          </a:p>
          <a:p>
            <a:pPr lvl="1"/>
            <a:r>
              <a:rPr lang="en-US" sz="1400" dirty="0">
                <a:latin typeface="Helvetica"/>
                <a:cs typeface="Helvetica"/>
              </a:rPr>
              <a:t>Consumer group B, with 4 consumers, reads from the same topic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93" y="2648401"/>
            <a:ext cx="4948137" cy="26306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C5F922-BD31-2357-4B4C-04876429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Partitions / </a:t>
            </a:r>
            <a:r>
              <a:rPr lang="zh-CN" altLang="en-US" dirty="0"/>
              <a:t>分区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0F2B8-4ECC-F470-6093-7B7DE793CA9C}"/>
              </a:ext>
            </a:extLst>
          </p:cNvPr>
          <p:cNvSpPr txBox="1"/>
          <p:nvPr/>
        </p:nvSpPr>
        <p:spPr>
          <a:xfrm>
            <a:off x="9585176" y="843575"/>
            <a:ext cx="2324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#主题的分区是可配置的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#partitions </a:t>
            </a:r>
            <a:r>
              <a:rPr lang="en-US" dirty="0" err="1"/>
              <a:t>确定最大消费者（组）并行度</a:t>
            </a:r>
            <a:r>
              <a:rPr lang="en-US" dirty="0"/>
              <a:t>。(</a:t>
            </a:r>
            <a:r>
              <a:rPr lang="en-US" dirty="0" err="1"/>
              <a:t>通过</a:t>
            </a:r>
            <a:r>
              <a:rPr lang="en-US" dirty="0"/>
              <a:t> </a:t>
            </a:r>
            <a:r>
              <a:rPr lang="en-US" dirty="0" err="1"/>
              <a:t>builder.setSpout</a:t>
            </a:r>
            <a:r>
              <a:rPr lang="en-US" dirty="0"/>
              <a:t>(,,N) </a:t>
            </a:r>
            <a:r>
              <a:rPr lang="en-US" dirty="0" err="1"/>
              <a:t>实现</a:t>
            </a:r>
            <a:r>
              <a:rPr lang="en-US" dirty="0"/>
              <a:t> Storm 的 </a:t>
            </a:r>
            <a:r>
              <a:rPr lang="en-US" dirty="0" err="1"/>
              <a:t>KafkaSpout</a:t>
            </a:r>
            <a:r>
              <a:rPr lang="en-US" dirty="0"/>
              <a:t> </a:t>
            </a:r>
            <a:r>
              <a:rPr lang="en-US" dirty="0" err="1"/>
              <a:t>的并行性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6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Partition offsets / </a:t>
            </a:r>
            <a:r>
              <a:rPr lang="zh-CN" altLang="en-US" dirty="0"/>
              <a:t>分区偏移量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81200" y="1078992"/>
            <a:ext cx="8229600" cy="5255490"/>
          </a:xfrm>
        </p:spPr>
        <p:txBody>
          <a:bodyPr>
            <a:normAutofit/>
          </a:bodyPr>
          <a:lstStyle/>
          <a:p>
            <a:r>
              <a:rPr lang="en-US" sz="2400" b="1" dirty="0"/>
              <a:t>Offset</a:t>
            </a:r>
            <a:r>
              <a:rPr lang="en-US" sz="2400" dirty="0"/>
              <a:t>:  messages in the partitions are each assigned a unique (per partition) and sequential id called the </a:t>
            </a:r>
            <a:r>
              <a:rPr lang="en-US" sz="2400" i="1" dirty="0"/>
              <a:t>offset</a:t>
            </a:r>
            <a:endParaRPr lang="en-US" sz="2400" dirty="0"/>
          </a:p>
          <a:p>
            <a:pPr lvl="1"/>
            <a:r>
              <a:rPr lang="en-US" sz="2000" dirty="0"/>
              <a:t>Consumers track their pointers via </a:t>
            </a:r>
            <a:r>
              <a:rPr lang="en-US" sz="2000" i="1" dirty="0"/>
              <a:t>(offset, partition, topic)</a:t>
            </a:r>
            <a:r>
              <a:rPr lang="en-US" sz="2000" dirty="0"/>
              <a:t> tuples</a:t>
            </a:r>
            <a:endParaRPr lang="en-US" sz="2000" i="1" dirty="0">
              <a:sym typeface="Wingdings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t="18031"/>
          <a:stretch/>
        </p:blipFill>
        <p:spPr>
          <a:xfrm>
            <a:off x="3647669" y="3495402"/>
            <a:ext cx="4642916" cy="244261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86370" y="2483723"/>
            <a:ext cx="2837328" cy="2950185"/>
            <a:chOff x="962370" y="2483722"/>
            <a:chExt cx="2837328" cy="2950185"/>
          </a:xfrm>
        </p:grpSpPr>
        <p:sp>
          <p:nvSpPr>
            <p:cNvPr id="39" name="TextBox 38"/>
            <p:cNvSpPr txBox="1"/>
            <p:nvPr/>
          </p:nvSpPr>
          <p:spPr>
            <a:xfrm>
              <a:off x="962370" y="2483722"/>
              <a:ext cx="162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Consumer group C1</a:t>
              </a:r>
            </a:p>
          </p:txBody>
        </p:sp>
        <p:cxnSp>
          <p:nvCxnSpPr>
            <p:cNvPr id="41" name="Elbow Connector 40"/>
            <p:cNvCxnSpPr>
              <a:stCxn id="39" idx="3"/>
            </p:cNvCxnSpPr>
            <p:nvPr/>
          </p:nvCxnSpPr>
          <p:spPr>
            <a:xfrm>
              <a:off x="2588456" y="2637611"/>
              <a:ext cx="764344" cy="943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6200000" flipH="1">
              <a:off x="2089379" y="3224286"/>
              <a:ext cx="1630746" cy="457396"/>
            </a:xfrm>
            <a:prstGeom prst="bentConnector3">
              <a:avLst>
                <a:gd name="adj1" fmla="val 20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2030602" y="3269642"/>
              <a:ext cx="2320856" cy="1029953"/>
            </a:xfrm>
            <a:prstGeom prst="bentConnector3">
              <a:avLst>
                <a:gd name="adj1" fmla="val 47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060578" y="4320408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12315" y="4975984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38288" y="3663952"/>
              <a:ext cx="187383" cy="45792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C71CAF-F4AE-1D4C-AD8A-1556200E9526}"/>
              </a:ext>
            </a:extLst>
          </p:cNvPr>
          <p:cNvSpPr txBox="1"/>
          <p:nvPr/>
        </p:nvSpPr>
        <p:spPr>
          <a:xfrm>
            <a:off x="8594576" y="2483723"/>
            <a:ext cx="34517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偏移量：分区中的每个消息都分配了一个唯一的（每个分区）和顺序</a:t>
            </a:r>
            <a:r>
              <a:rPr lang="en-US" dirty="0"/>
              <a:t> </a:t>
            </a:r>
            <a:r>
              <a:rPr lang="en-US" dirty="0" err="1"/>
              <a:t>ID，称为偏移量</a:t>
            </a:r>
            <a:endParaRPr lang="en-US" dirty="0"/>
          </a:p>
          <a:p>
            <a:r>
              <a:rPr lang="en-US" dirty="0" err="1"/>
              <a:t>消费者通过（偏移量、分区、主题）元组跟踪他们的指针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Replicas of a partition / </a:t>
            </a:r>
            <a:r>
              <a:rPr lang="zh-CN" altLang="en-US" dirty="0"/>
              <a:t>分区的副本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Replicas: </a:t>
            </a:r>
            <a:r>
              <a:rPr lang="en-US" dirty="0"/>
              <a:t>“backups” of a partition</a:t>
            </a:r>
          </a:p>
          <a:p>
            <a:pPr lvl="1"/>
            <a:r>
              <a:rPr lang="en-US" dirty="0">
                <a:sym typeface="Wingdings"/>
              </a:rPr>
              <a:t>They exist solely to prevent data loss.</a:t>
            </a:r>
          </a:p>
          <a:p>
            <a:pPr lvl="1"/>
            <a:r>
              <a:rPr lang="en-US" dirty="0">
                <a:sym typeface="Wingdings"/>
              </a:rPr>
              <a:t>Replicas are never read from, never written to.</a:t>
            </a:r>
          </a:p>
          <a:p>
            <a:pPr lvl="2"/>
            <a:r>
              <a:rPr lang="en-US" dirty="0">
                <a:sym typeface="Wingdings"/>
              </a:rPr>
              <a:t>They do NOT help to increase producer or consumer parallelism!</a:t>
            </a:r>
          </a:p>
          <a:p>
            <a:pPr lvl="1"/>
            <a:r>
              <a:rPr lang="en-US" dirty="0">
                <a:sym typeface="Wingdings"/>
              </a:rPr>
              <a:t>Kafka tolerates </a:t>
            </a:r>
            <a:r>
              <a:rPr lang="en-US" i="1" dirty="0">
                <a:sym typeface="Wingdings"/>
              </a:rPr>
              <a:t>(</a:t>
            </a:r>
            <a:r>
              <a:rPr lang="en-US" i="1" dirty="0" err="1">
                <a:sym typeface="Wingdings"/>
              </a:rPr>
              <a:t>numReplicas</a:t>
            </a:r>
            <a:r>
              <a:rPr lang="en-US" i="1" dirty="0">
                <a:sym typeface="Wingdings"/>
              </a:rPr>
              <a:t> - 1)</a:t>
            </a:r>
            <a:r>
              <a:rPr lang="en-US" dirty="0">
                <a:sym typeface="Wingdings"/>
              </a:rPr>
              <a:t> dead brokers before losing data</a:t>
            </a:r>
          </a:p>
          <a:p>
            <a:pPr lvl="2"/>
            <a:r>
              <a:rPr lang="en-US" dirty="0">
                <a:sym typeface="Wingdings"/>
              </a:rPr>
              <a:t>LinkedIn: </a:t>
            </a:r>
            <a:r>
              <a:rPr lang="en-US" dirty="0" err="1">
                <a:sym typeface="Wingdings"/>
              </a:rPr>
              <a:t>numReplicas</a:t>
            </a:r>
            <a:r>
              <a:rPr lang="en-US" dirty="0">
                <a:sym typeface="Wingdings"/>
              </a:rPr>
              <a:t> == 2  1 broker can die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3F262-B669-06D4-72BC-2E1D12B7D2A1}"/>
              </a:ext>
            </a:extLst>
          </p:cNvPr>
          <p:cNvSpPr txBox="1"/>
          <p:nvPr/>
        </p:nvSpPr>
        <p:spPr>
          <a:xfrm>
            <a:off x="1152939" y="4211672"/>
            <a:ext cx="62218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副本：分区的“备份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它们的存在仅仅是为了防止数据丢失</a:t>
            </a:r>
            <a:r>
              <a:rPr lang="en-US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从不读取副本，从不写入副本</a:t>
            </a:r>
            <a:r>
              <a:rPr lang="en-US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它们无助于提高生产者或消费者的并行性</a:t>
            </a:r>
            <a:r>
              <a:rPr lang="en-US" dirty="0"/>
              <a:t>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Kafka </a:t>
            </a:r>
            <a:r>
              <a:rPr lang="en-US" dirty="0" err="1"/>
              <a:t>在丢失数据之前容忍</a:t>
            </a:r>
            <a:r>
              <a:rPr lang="en-US" dirty="0"/>
              <a:t> (</a:t>
            </a:r>
            <a:r>
              <a:rPr lang="en-US" dirty="0" err="1"/>
              <a:t>numReplicas</a:t>
            </a:r>
            <a:r>
              <a:rPr lang="en-US" dirty="0"/>
              <a:t> - 1) </a:t>
            </a:r>
            <a:r>
              <a:rPr lang="en-US" dirty="0" err="1"/>
              <a:t>个丢失的</a:t>
            </a:r>
            <a:r>
              <a:rPr lang="en-US" dirty="0"/>
              <a:t> broker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LinkedIn：numReplicas</a:t>
            </a:r>
            <a:r>
              <a:rPr lang="en-US" dirty="0"/>
              <a:t> == 2  1 </a:t>
            </a:r>
            <a:r>
              <a:rPr lang="en-US" dirty="0" err="1"/>
              <a:t>经纪可以丢失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Apache Kafka </a:t>
            </a:r>
            <a:r>
              <a:rPr lang="en-US" altLang="zh-CN" b="1" dirty="0"/>
              <a:t>Installation / Kafka </a:t>
            </a:r>
            <a:r>
              <a:rPr lang="zh-CN" altLang="en-US" b="1" dirty="0"/>
              <a:t>安装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62" y="1157796"/>
            <a:ext cx="6864475" cy="293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5F1D7-8C96-B537-C02F-68EA397DFA48}"/>
              </a:ext>
            </a:extLst>
          </p:cNvPr>
          <p:cNvSpPr txBox="1"/>
          <p:nvPr/>
        </p:nvSpPr>
        <p:spPr>
          <a:xfrm>
            <a:off x="410817" y="4094922"/>
            <a:ext cx="11370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57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58" y="1544085"/>
            <a:ext cx="3349412" cy="1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5F1D7-8C96-B537-C02F-68EA397DFA48}"/>
              </a:ext>
            </a:extLst>
          </p:cNvPr>
          <p:cNvSpPr txBox="1"/>
          <p:nvPr/>
        </p:nvSpPr>
        <p:spPr>
          <a:xfrm>
            <a:off x="372718" y="3692892"/>
            <a:ext cx="11370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Option1: 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Installation on local machine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413E90-3745-753C-E56E-0FE685951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21F13-4567-F065-CE51-1E8C473B8A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15800" cy="9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/>
              <a:t>Apache Kafka </a:t>
            </a:r>
            <a:r>
              <a:rPr lang="en-US" altLang="zh-CN" sz="4800" b="1"/>
              <a:t>Installation / Kafka </a:t>
            </a:r>
            <a:r>
              <a:rPr lang="zh-CN" altLang="en-US" sz="4800" b="1"/>
              <a:t>安装及应用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76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35F1D7-8C96-B537-C02F-68EA397DFA48}"/>
              </a:ext>
            </a:extLst>
          </p:cNvPr>
          <p:cNvSpPr txBox="1"/>
          <p:nvPr/>
        </p:nvSpPr>
        <p:spPr>
          <a:xfrm>
            <a:off x="0" y="969569"/>
            <a:ext cx="113703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Option1: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Installation on local machine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F30A7-A216-8BD9-B794-19336E27EA73}"/>
              </a:ext>
            </a:extLst>
          </p:cNvPr>
          <p:cNvSpPr txBox="1"/>
          <p:nvPr/>
        </p:nvSpPr>
        <p:spPr>
          <a:xfrm>
            <a:off x="218661" y="1693830"/>
            <a:ext cx="115194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many help files for Installation, so far I found this one to be the most direct and effective:</a:t>
            </a:r>
          </a:p>
          <a:p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安装的帮助文件很多，目前我觉得这个是最直接有效的：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hlinkClick r:id="rId2"/>
            </a:endParaRPr>
          </a:p>
          <a:p>
            <a:r>
              <a:rPr lang="en-US" sz="2800" dirty="0">
                <a:hlinkClick r:id="rId2"/>
              </a:rPr>
              <a:t>https://www.geeksforgeeks.org/how-to-install-and-run-apache-kafka-on-windows/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https://kafka.apache.org/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3A7F98-8674-BA76-1DA8-1AC2B515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Autofit/>
          </a:bodyPr>
          <a:lstStyle/>
          <a:p>
            <a:pPr algn="l"/>
            <a:r>
              <a:rPr lang="en-US" sz="4800" b="1" dirty="0"/>
              <a:t>Apache Kafka </a:t>
            </a:r>
            <a:r>
              <a:rPr lang="en-US" altLang="zh-CN" sz="4800" b="1" dirty="0"/>
              <a:t>Installation / Kafka </a:t>
            </a:r>
            <a:r>
              <a:rPr lang="zh-CN" altLang="en-US" sz="4800" b="1" dirty="0"/>
              <a:t>安装及应用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6858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Autofit/>
          </a:bodyPr>
          <a:lstStyle/>
          <a:p>
            <a:pPr algn="l"/>
            <a:r>
              <a:rPr lang="en-US" sz="4800" b="1" dirty="0"/>
              <a:t>Apache Kafka </a:t>
            </a:r>
            <a:r>
              <a:rPr lang="en-US" altLang="zh-CN" sz="4800" b="1" dirty="0"/>
              <a:t>Installation / Kafka </a:t>
            </a:r>
            <a:r>
              <a:rPr lang="zh-CN" altLang="en-US" sz="4800" b="1" dirty="0"/>
              <a:t>安装及应用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58" y="1544085"/>
            <a:ext cx="3349412" cy="1433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5F1D7-8C96-B537-C02F-68EA397DFA48}"/>
              </a:ext>
            </a:extLst>
          </p:cNvPr>
          <p:cNvSpPr txBox="1"/>
          <p:nvPr/>
        </p:nvSpPr>
        <p:spPr>
          <a:xfrm>
            <a:off x="372718" y="3692892"/>
            <a:ext cx="11370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Option2: Kafka 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3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5647-A0B5-FF08-0B09-076FB8769555}"/>
              </a:ext>
            </a:extLst>
          </p:cNvPr>
          <p:cNvSpPr txBox="1"/>
          <p:nvPr/>
        </p:nvSpPr>
        <p:spPr>
          <a:xfrm>
            <a:off x="586408" y="2016851"/>
            <a:ext cx="110224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follow the following steps (if “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code-pro"/>
              </a:rPr>
              <a:t>weixiuai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in D:/ drive, then cd d:/weixiuai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source-code-pro"/>
              </a:rPr>
              <a:t>照下列步骤：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</a:p>
          <a:p>
            <a:endParaRPr lang="en-US" altLang="zh-CN" dirty="0">
              <a:solidFill>
                <a:srgbClr val="292929"/>
              </a:solidFill>
              <a:latin typeface="source-code-pro"/>
            </a:endParaRPr>
          </a:p>
          <a:p>
            <a:r>
              <a:rPr lang="en-US" altLang="zh-CN" sz="2800" b="1" i="0" dirty="0">
                <a:solidFill>
                  <a:srgbClr val="292929"/>
                </a:solidFill>
                <a:effectLst/>
                <a:latin typeface="source-code-pro"/>
              </a:rPr>
              <a:t>cd c:/weixiuai</a:t>
            </a:r>
          </a:p>
          <a:p>
            <a:r>
              <a:rPr lang="en-US" sz="2800" b="1" i="0" dirty="0" err="1">
                <a:solidFill>
                  <a:srgbClr val="292929"/>
                </a:solidFill>
                <a:effectLst/>
                <a:latin typeface="source-code-pro"/>
              </a:rPr>
              <a:t>mkdir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en-US" sz="2800" b="1" i="0" dirty="0" err="1">
                <a:solidFill>
                  <a:srgbClr val="292929"/>
                </a:solidFill>
                <a:effectLst/>
                <a:latin typeface="source-code-pro"/>
              </a:rPr>
              <a:t>kafka</a:t>
            </a:r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cd </a:t>
            </a:r>
            <a:r>
              <a:rPr lang="en-US" sz="2800" b="1" dirty="0" err="1">
                <a:solidFill>
                  <a:srgbClr val="292929"/>
                </a:solidFill>
                <a:latin typeface="source-code-pro"/>
              </a:rPr>
              <a:t>kafka</a:t>
            </a:r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i="0" dirty="0">
                <a:solidFill>
                  <a:srgbClr val="292929"/>
                </a:solidFill>
                <a:effectLst/>
                <a:latin typeface="source-code-pro"/>
              </a:rPr>
              <a:t>git clone 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code-pro"/>
                <a:hlinkClick r:id="rId2"/>
              </a:rPr>
              <a:t>https://github.com/wurstmeister/kafka-docker.git</a:t>
            </a:r>
            <a:endParaRPr lang="en-US" sz="2800" b="1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cd </a:t>
            </a:r>
            <a:r>
              <a:rPr lang="en-US" sz="2800" b="1" dirty="0" err="1">
                <a:solidFill>
                  <a:srgbClr val="292929"/>
                </a:solidFill>
                <a:latin typeface="source-code-pro"/>
              </a:rPr>
              <a:t>kafka</a:t>
            </a:r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-docker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271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Apache Kafka Introduction: </a:t>
            </a:r>
            <a:r>
              <a:rPr lang="en-US" altLang="zh-CN" b="1" dirty="0"/>
              <a:t>Kafka </a:t>
            </a:r>
            <a:r>
              <a:rPr lang="zh-CN" altLang="en-US" b="1" dirty="0"/>
              <a:t>简介</a:t>
            </a:r>
            <a:r>
              <a:rPr lang="en-US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62" y="1157796"/>
            <a:ext cx="6864475" cy="293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5F1D7-8C96-B537-C02F-68EA397DFA48}"/>
              </a:ext>
            </a:extLst>
          </p:cNvPr>
          <p:cNvSpPr txBox="1"/>
          <p:nvPr/>
        </p:nvSpPr>
        <p:spPr>
          <a:xfrm>
            <a:off x="410817" y="4094922"/>
            <a:ext cx="113703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of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the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</a:rPr>
              <a:t>Inventors,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Jay Kreps chose to name the software after the author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Franz Kafka"/>
              </a:rPr>
              <a:t>Franz Kafka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because it is "a system optimized for writing", and he liked Kafka's work.</a:t>
            </a:r>
          </a:p>
          <a:p>
            <a:endParaRPr lang="en-US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Franz Kafka is famous for his short stories. </a:t>
            </a:r>
          </a:p>
          <a:p>
            <a:r>
              <a:rPr lang="zh-CN" altLang="en-US" sz="2400" dirty="0"/>
              <a:t>作为发明者之一，</a:t>
            </a:r>
            <a:r>
              <a:rPr lang="en-US" altLang="zh-CN" sz="2400" dirty="0"/>
              <a:t>Jay Kreps </a:t>
            </a:r>
            <a:r>
              <a:rPr lang="zh-CN" altLang="en-US" sz="2400" dirty="0"/>
              <a:t>选择以作者 </a:t>
            </a:r>
            <a:r>
              <a:rPr lang="en-US" altLang="zh-CN" sz="2400" dirty="0"/>
              <a:t>Franz Kafka </a:t>
            </a:r>
            <a:r>
              <a:rPr lang="zh-CN" altLang="en-US" sz="2400" dirty="0"/>
              <a:t>的名字命名该软件，因为它是“一个为写作而优化的系统”，并且他喜欢 </a:t>
            </a:r>
            <a:r>
              <a:rPr lang="en-US" altLang="zh-CN" sz="2400" dirty="0"/>
              <a:t>Kafka </a:t>
            </a:r>
            <a:r>
              <a:rPr lang="zh-CN" altLang="en-US" sz="2400" dirty="0"/>
              <a:t>的作品。弗朗茨</a:t>
            </a:r>
            <a:r>
              <a:rPr lang="en-US" altLang="zh-CN" sz="2400" dirty="0"/>
              <a:t>·</a:t>
            </a:r>
            <a:r>
              <a:rPr lang="zh-CN" altLang="en-US" sz="2400" dirty="0"/>
              <a:t>卡夫卡以其短篇小说而闻名。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703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5647-A0B5-FF08-0B09-076FB8769555}"/>
              </a:ext>
            </a:extLst>
          </p:cNvPr>
          <p:cNvSpPr txBox="1"/>
          <p:nvPr/>
        </p:nvSpPr>
        <p:spPr>
          <a:xfrm>
            <a:off x="586408" y="2016851"/>
            <a:ext cx="1102249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follow the following steps (if “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code-pro"/>
              </a:rPr>
              <a:t>weixiuai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in D:/ drive, then cd d:/weixiuai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source-code-pro"/>
              </a:rPr>
              <a:t>照下列步骤：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</a:p>
          <a:p>
            <a:endParaRPr lang="en-US" altLang="zh-CN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code .</a:t>
            </a: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(visual studio code will pop up)</a:t>
            </a:r>
          </a:p>
          <a:p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dirty="0"/>
              <a:t>create a new file called docker-compose-</a:t>
            </a:r>
            <a:r>
              <a:rPr lang="en-US" sz="2800" b="1" dirty="0" err="1"/>
              <a:t>expose.yml</a:t>
            </a:r>
            <a:r>
              <a:rPr lang="en-US" sz="2800" b="1" dirty="0"/>
              <a:t>. copy and paste the content in next page. </a:t>
            </a:r>
            <a:r>
              <a:rPr lang="zh-CN" altLang="en-US" sz="2800" b="1" dirty="0"/>
              <a:t>创建一个名为 </a:t>
            </a:r>
            <a:r>
              <a:rPr lang="en-US" sz="2800" b="1" dirty="0"/>
              <a:t>docker-compose-</a:t>
            </a:r>
            <a:r>
              <a:rPr lang="en-US" sz="2800" b="1" dirty="0" err="1"/>
              <a:t>expose.yml</a:t>
            </a:r>
            <a:r>
              <a:rPr lang="en-US" sz="2800" b="1" dirty="0"/>
              <a:t> </a:t>
            </a:r>
            <a:r>
              <a:rPr lang="zh-CN" altLang="en-US" sz="2800" b="1" dirty="0"/>
              <a:t>的新文件。 复制并粘贴下一页的内容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455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2FFF3-9BF5-F599-8DAA-9F2F6CF1AF1E}"/>
              </a:ext>
            </a:extLst>
          </p:cNvPr>
          <p:cNvSpPr txBox="1"/>
          <p:nvPr/>
        </p:nvSpPr>
        <p:spPr>
          <a:xfrm>
            <a:off x="1282149" y="948690"/>
            <a:ext cx="102273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version: '2'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services: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zookeeper: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image: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wurstmeister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/zookeeper:3.4.6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ports: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- "2181:2181"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kafka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image: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wurstmeister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kafka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ports: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- "9092:9092"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expose: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- "9093"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environment: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KAFKA_ADVERTISED_LISTENERS: INSIDE://kafka:9093,OUTSIDE://localhost:9092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KAFKA_LISTENER_SECURITY_PROTOCOL_MAP: INSIDE:PLAINTEXT,OUTSIDE:PLAINTEXT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KAFKA_LISTENERS: INSIDE://0.0.0.0:9093,OUTSIDE://0.0.0.0:9092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KAFKA_INTER_BROKER_LISTENER_NAME: INSIDE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KAFKA_ZOOKEEPER_CONNECT: zookeeper:2181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KAFKA_CREATE_TOPICS: "topic_test:1:1"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volumes: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- /var/run/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docker.sock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:/var/run/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docker.sock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5647-A0B5-FF08-0B09-076FB8769555}"/>
              </a:ext>
            </a:extLst>
          </p:cNvPr>
          <p:cNvSpPr txBox="1"/>
          <p:nvPr/>
        </p:nvSpPr>
        <p:spPr>
          <a:xfrm>
            <a:off x="586408" y="2016851"/>
            <a:ext cx="110224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follow the following steps (if “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source-code-pro"/>
              </a:rPr>
              <a:t>weixiuai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in D:/ drive, then cd d:/weixiuai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source-code-pro"/>
              </a:rPr>
              <a:t>照下列步骤：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</a:p>
          <a:p>
            <a:endParaRPr lang="en-US" altLang="zh-CN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code-pro"/>
              </a:rPr>
              <a:t>docker-compose -f docker-compose-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source-code-pro"/>
              </a:rPr>
              <a:t>expose.yml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code-pro"/>
              </a:rPr>
              <a:t> up</a:t>
            </a: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(build docker)</a:t>
            </a:r>
          </a:p>
          <a:p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important! if port already occupied, run as admin: </a:t>
            </a:r>
          </a:p>
          <a:p>
            <a:r>
              <a:rPr lang="zh-CN" altLang="en-US" sz="2800" b="1" dirty="0">
                <a:solidFill>
                  <a:srgbClr val="292929"/>
                </a:solidFill>
                <a:latin typeface="source-code-pro"/>
              </a:rPr>
              <a:t>重要！ 如果端口已被占用，以管理员身份运行：</a:t>
            </a:r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b="1" dirty="0">
                <a:solidFill>
                  <a:srgbClr val="292929"/>
                </a:solidFill>
                <a:latin typeface="source-code-pro"/>
              </a:rPr>
              <a:t>net stop winnat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b="1" dirty="0">
                <a:solidFill>
                  <a:srgbClr val="292929"/>
                </a:solidFill>
                <a:latin typeface="source-code-pro"/>
              </a:rPr>
              <a:t>net start winnat</a:t>
            </a:r>
          </a:p>
          <a:p>
            <a:endParaRPr lang="en-US" sz="28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800" b="1" dirty="0">
                <a:solidFill>
                  <a:srgbClr val="292929"/>
                </a:solidFill>
                <a:latin typeface="source-code-pro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496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D81AF-03A9-A61F-6815-109C0AF8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929256"/>
            <a:ext cx="7549199" cy="310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64AE6-657E-8BCD-A37B-940E1C48E0FD}"/>
              </a:ext>
            </a:extLst>
          </p:cNvPr>
          <p:cNvSpPr txBox="1"/>
          <p:nvPr/>
        </p:nvSpPr>
        <p:spPr>
          <a:xfrm>
            <a:off x="408167" y="1262010"/>
            <a:ext cx="627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source-code-pro"/>
              </a:rPr>
              <a:t>if successfully started, the following will show: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FAD9B-831B-89CC-C1B8-09CE68294B4B}"/>
              </a:ext>
            </a:extLst>
          </p:cNvPr>
          <p:cNvSpPr txBox="1"/>
          <p:nvPr/>
        </p:nvSpPr>
        <p:spPr>
          <a:xfrm>
            <a:off x="812799" y="5813631"/>
            <a:ext cx="10348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stop, open a new terminal and run /</a:t>
            </a:r>
            <a:r>
              <a:rPr lang="zh-CN" altLang="en-US" dirty="0"/>
              <a:t> 停止的话，打开一个新终端并运行 </a:t>
            </a:r>
            <a:r>
              <a:rPr lang="en-US" dirty="0"/>
              <a:t>: </a:t>
            </a:r>
          </a:p>
          <a:p>
            <a:r>
              <a:rPr lang="en-US" dirty="0"/>
              <a:t>docker-compose stop</a:t>
            </a:r>
          </a:p>
        </p:txBody>
      </p:sp>
    </p:spTree>
    <p:extLst>
      <p:ext uri="{BB962C8B-B14F-4D97-AF65-F5344CB8AC3E}">
        <p14:creationId xmlns:p14="http://schemas.microsoft.com/office/powerpoint/2010/main" val="281024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E96C-C13B-30DD-2D3E-E7ECF1284DB6}"/>
              </a:ext>
            </a:extLst>
          </p:cNvPr>
          <p:cNvSpPr txBox="1"/>
          <p:nvPr/>
        </p:nvSpPr>
        <p:spPr>
          <a:xfrm>
            <a:off x="375439" y="1232308"/>
            <a:ext cx="9471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Kafka docker is On </a:t>
            </a:r>
            <a:r>
              <a:rPr lang="en-US" altLang="zh-CN" sz="2400" b="1" i="0" dirty="0">
                <a:solidFill>
                  <a:srgbClr val="292929"/>
                </a:solidFill>
                <a:effectLst/>
                <a:latin typeface="source-code-pro"/>
              </a:rPr>
              <a:t>Now</a:t>
            </a:r>
            <a:r>
              <a:rPr lang="en-US" altLang="zh-CN" sz="1800" b="0" i="0" dirty="0">
                <a:solidFill>
                  <a:srgbClr val="292929"/>
                </a:solidFill>
                <a:effectLst/>
                <a:latin typeface="source-code-pro"/>
              </a:rPr>
              <a:t>: simulate / </a:t>
            </a:r>
            <a:r>
              <a:rPr lang="zh-CN" altLang="en-US" dirty="0">
                <a:solidFill>
                  <a:srgbClr val="292929"/>
                </a:solidFill>
                <a:latin typeface="source-code-pro"/>
              </a:rPr>
              <a:t>我们现在来</a:t>
            </a:r>
            <a:r>
              <a:rPr lang="zh-CN" altLang="en-US" sz="1800" b="0" i="0" dirty="0">
                <a:solidFill>
                  <a:srgbClr val="292929"/>
                </a:solidFill>
                <a:effectLst/>
                <a:latin typeface="source-code-pro"/>
              </a:rPr>
              <a:t>模拟信号：</a:t>
            </a:r>
            <a:endParaRPr lang="en-US" sz="1800" b="1" dirty="0">
              <a:solidFill>
                <a:srgbClr val="292929"/>
              </a:solidFill>
              <a:latin typeface="source-code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76A9-638F-4B85-15DF-4C58F090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2095314"/>
            <a:ext cx="1144112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E96C-C13B-30DD-2D3E-E7ECF1284DB6}"/>
              </a:ext>
            </a:extLst>
          </p:cNvPr>
          <p:cNvSpPr txBox="1"/>
          <p:nvPr/>
        </p:nvSpPr>
        <p:spPr>
          <a:xfrm>
            <a:off x="375439" y="1232308"/>
            <a:ext cx="9471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first install </a:t>
            </a:r>
            <a:r>
              <a:rPr lang="en-US" sz="2400" b="1" dirty="0" err="1">
                <a:solidFill>
                  <a:srgbClr val="292929"/>
                </a:solidFill>
                <a:latin typeface="source-code-pro"/>
              </a:rPr>
              <a:t>kafka</a:t>
            </a:r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 python 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安装</a:t>
            </a:r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: </a:t>
            </a:r>
          </a:p>
          <a:p>
            <a:r>
              <a:rPr lang="en-US" sz="2400" b="0" i="0" dirty="0">
                <a:solidFill>
                  <a:srgbClr val="292929"/>
                </a:solidFill>
                <a:effectLst/>
                <a:latin typeface="source-code-pro"/>
              </a:rPr>
              <a:t>pip install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source-code-pro"/>
              </a:rPr>
              <a:t>kafka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code-pro"/>
              </a:rPr>
              <a:t>-python</a:t>
            </a:r>
            <a:endParaRPr lang="en-US" sz="1800" b="1" dirty="0">
              <a:solidFill>
                <a:srgbClr val="292929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401349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9078F-5B78-D81C-0515-24FBF22E7367}"/>
              </a:ext>
            </a:extLst>
          </p:cNvPr>
          <p:cNvSpPr txBox="1"/>
          <p:nvPr/>
        </p:nvSpPr>
        <p:spPr>
          <a:xfrm>
            <a:off x="375439" y="1232308"/>
            <a:ext cx="947199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then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follow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the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following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steps  / </a:t>
            </a:r>
            <a:r>
              <a:rPr lang="zh-CN" altLang="en-US" sz="2400" b="1" dirty="0">
                <a:solidFill>
                  <a:srgbClr val="292929"/>
                </a:solidFill>
                <a:latin typeface="source-code-pro"/>
              </a:rPr>
              <a:t>照一下步骤</a:t>
            </a:r>
            <a:r>
              <a:rPr lang="en-US" altLang="zh-CN" sz="2400" b="1" dirty="0">
                <a:solidFill>
                  <a:srgbClr val="292929"/>
                </a:solidFill>
                <a:latin typeface="source-code-pro"/>
              </a:rPr>
              <a:t>:</a:t>
            </a:r>
          </a:p>
          <a:p>
            <a:endParaRPr lang="en-US" sz="2400" b="1" dirty="0">
              <a:solidFill>
                <a:srgbClr val="292929"/>
              </a:solidFill>
              <a:latin typeface="source-code-pro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add three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92929"/>
                </a:solidFill>
                <a:effectLst/>
                <a:latin typeface="source-serif-pro"/>
              </a:rPr>
              <a:t>producer.py</a:t>
            </a:r>
            <a:endParaRPr lang="en-US" sz="2000" b="1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code-pro"/>
              </a:rPr>
              <a:t>consumer.py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92929"/>
                </a:solidFill>
                <a:latin typeface="source-code-pro"/>
              </a:rPr>
              <a:t>sensors_simulator.py</a:t>
            </a:r>
          </a:p>
        </p:txBody>
      </p:sp>
    </p:spTree>
    <p:extLst>
      <p:ext uri="{BB962C8B-B14F-4D97-AF65-F5344CB8AC3E}">
        <p14:creationId xmlns:p14="http://schemas.microsoft.com/office/powerpoint/2010/main" val="367881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83A2-425F-3029-A013-57CF1BAD2A56}"/>
              </a:ext>
            </a:extLst>
          </p:cNvPr>
          <p:cNvSpPr txBox="1"/>
          <p:nvPr/>
        </p:nvSpPr>
        <p:spPr>
          <a:xfrm>
            <a:off x="2917135" y="1550796"/>
            <a:ext cx="62815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dumps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kafka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KafkaProducer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sensors_simulator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get_rand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KafkaProducer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bootstrap_servers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'localhost:9092'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value_serializer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"sensor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"Iteration"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get_rand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topic_test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31AB-1A97-C334-2883-461014DEDF35}"/>
              </a:ext>
            </a:extLst>
          </p:cNvPr>
          <p:cNvSpPr txBox="1"/>
          <p:nvPr/>
        </p:nvSpPr>
        <p:spPr>
          <a:xfrm>
            <a:off x="152401" y="964096"/>
            <a:ext cx="62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producer.py</a:t>
            </a:r>
            <a:endParaRPr lang="en-US" sz="2400" b="1" i="0" dirty="0">
              <a:solidFill>
                <a:srgbClr val="292929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428158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31AB-1A97-C334-2883-461014DEDF35}"/>
              </a:ext>
            </a:extLst>
          </p:cNvPr>
          <p:cNvSpPr txBox="1"/>
          <p:nvPr/>
        </p:nvSpPr>
        <p:spPr>
          <a:xfrm>
            <a:off x="152400" y="944218"/>
            <a:ext cx="11158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292929"/>
                </a:solidFill>
                <a:effectLst/>
                <a:latin typeface="source-serif-pro"/>
              </a:rPr>
              <a:t>sensor_simulator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.py (one file; piece together. </a:t>
            </a:r>
            <a:r>
              <a:rPr lang="zh-CN" altLang="en-US" sz="2400" b="1" i="0" dirty="0">
                <a:solidFill>
                  <a:srgbClr val="292929"/>
                </a:solidFill>
                <a:effectLst/>
                <a:latin typeface="source-serif-pro"/>
              </a:rPr>
              <a:t>要拼起来）</a:t>
            </a:r>
            <a:endParaRPr lang="en-US" sz="2400" b="1" i="0" dirty="0">
              <a:solidFill>
                <a:srgbClr val="292929"/>
              </a:solidFill>
              <a:effectLst/>
              <a:latin typeface="source-code-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0321F-CD50-B53B-A9C4-17797BA455FA}"/>
              </a:ext>
            </a:extLst>
          </p:cNvPr>
          <p:cNvSpPr txBox="1"/>
          <p:nvPr/>
        </p:nvSpPr>
        <p:spPr>
          <a:xfrm>
            <a:off x="405847" y="1425761"/>
            <a:ext cx="33213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generate the distributions from train data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distributions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518.67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518.67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518.67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6.537151601226413e-11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cauchy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'sensor2'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642.6809335466046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644.53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641.21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0.5000532700606122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'sensor3'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1590.5231186079204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1616.91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1571.04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6.131149519690787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'chi2'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'sensor4'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1408.9337816877514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1441.49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1382.25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9.000604780543735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'sensor5'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14.620000000000001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14.62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14.62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3.3947001929194767e-12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cauchy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'sensor6'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21.60980320876352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21.61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21.6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0.0013889849127070525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powerlaw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'sensor7'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553.367711211284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556.06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549.85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0.885092257663408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'sensor8'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2388.0966516407348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2388.56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2387.9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0.0709854788909189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'sensor9'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9065.242940720276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9244.59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9021.73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22.08287952506627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cauchy</a:t>
            </a:r>
            <a:r>
              <a:rPr lang="en-US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1B7E8-73FB-8E31-1971-7AC41E686F76}"/>
              </a:ext>
            </a:extLst>
          </p:cNvPr>
          <p:cNvSpPr txBox="1"/>
          <p:nvPr/>
        </p:nvSpPr>
        <p:spPr>
          <a:xfrm>
            <a:off x="8021706" y="1425761"/>
            <a:ext cx="364600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'sensor18'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'chi2'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'sensor19'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'chi2'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'sensor20'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38.816270660656286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39.43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38.14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0.18074642787366235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exponpow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'sensor21'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23.289705360864716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23.6184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22.8942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0.10825087474491232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exponpow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get_rand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distributions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+ (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distributions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distributions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])*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CCE86-C98C-E5CB-CE84-3B6F0CABD24B}"/>
              </a:ext>
            </a:extLst>
          </p:cNvPr>
          <p:cNvSpPr txBox="1"/>
          <p:nvPr/>
        </p:nvSpPr>
        <p:spPr>
          <a:xfrm>
            <a:off x="4446933" y="1318330"/>
            <a:ext cx="279123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'sensor10'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4.660829215684185e-13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cauchy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'sensor11'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47.54116814502448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48.53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46.85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0.2670873986396874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'sensor12'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521.4134700208425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523.38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518.69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0.7375533922097044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'norm’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'sensor13'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2388.0961523920314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2388.56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2387.88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0.07191891569858286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lognorm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'sensor14'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8143.752722117202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8293.72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8099.94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19.076175975953127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cauchy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'sensor15'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8.44214558189133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8.5848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8.3249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0.03750503795196683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'sensor16'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0.030000000000000013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1.5564316238059236e-14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'sensor17'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393.2106538703892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'min'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388.0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'std'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1.5487630246142414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'distribution'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'gamma'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003286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4F714A-98D9-6099-FBC4-3F9CF6F3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5800" cy="964096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Option 2: Kafka Docker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C31AB-1A97-C334-2883-461014DEDF35}"/>
              </a:ext>
            </a:extLst>
          </p:cNvPr>
          <p:cNvSpPr txBox="1"/>
          <p:nvPr/>
        </p:nvSpPr>
        <p:spPr>
          <a:xfrm>
            <a:off x="72888" y="1374337"/>
            <a:ext cx="6281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92929"/>
                </a:solidFill>
                <a:effectLst/>
                <a:latin typeface="source-code-pro"/>
              </a:rPr>
              <a:t>open a terminal for producer and run:</a:t>
            </a:r>
          </a:p>
          <a:p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python producer.py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CD6E9-939C-1EAB-BC91-15EB7184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844" y="2370969"/>
            <a:ext cx="5144054" cy="289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4E626-1A31-1824-07C8-590BA4B8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324749"/>
            <a:ext cx="5308391" cy="2985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8D7C1-D302-60A0-01E4-2769520DCCE7}"/>
              </a:ext>
            </a:extLst>
          </p:cNvPr>
          <p:cNvSpPr txBox="1"/>
          <p:nvPr/>
        </p:nvSpPr>
        <p:spPr>
          <a:xfrm>
            <a:off x="6178827" y="1246082"/>
            <a:ext cx="6281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92929"/>
                </a:solidFill>
                <a:effectLst/>
                <a:latin typeface="source-code-pro"/>
              </a:rPr>
              <a:t>open another terminal for producer and run:</a:t>
            </a:r>
          </a:p>
          <a:p>
            <a:r>
              <a:rPr lang="en-US" sz="2400" b="1" dirty="0">
                <a:solidFill>
                  <a:srgbClr val="292929"/>
                </a:solidFill>
                <a:latin typeface="source-code-pro"/>
              </a:rPr>
              <a:t>python consumer.py</a:t>
            </a:r>
          </a:p>
        </p:txBody>
      </p:sp>
    </p:spTree>
    <p:extLst>
      <p:ext uri="{BB962C8B-B14F-4D97-AF65-F5344CB8AC3E}">
        <p14:creationId xmlns:p14="http://schemas.microsoft.com/office/powerpoint/2010/main" val="17368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Overview </a:t>
            </a:r>
            <a:r>
              <a:rPr lang="zh-CN" altLang="en-US" dirty="0"/>
              <a:t>要点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9296" y="1825625"/>
            <a:ext cx="4678017" cy="4351338"/>
          </a:xfrm>
        </p:spPr>
        <p:txBody>
          <a:bodyPr/>
          <a:lstStyle/>
          <a:p>
            <a:r>
              <a:rPr lang="en-US" dirty="0"/>
              <a:t>Apache Kafka is a distributed event store and stream-processing platform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Durable</a:t>
            </a:r>
          </a:p>
          <a:p>
            <a:r>
              <a:rPr lang="en-US" dirty="0"/>
              <a:t>Distributed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DFCA0-5A24-A703-EEB9-0B043AC76748}"/>
              </a:ext>
            </a:extLst>
          </p:cNvPr>
          <p:cNvSpPr txBox="1"/>
          <p:nvPr/>
        </p:nvSpPr>
        <p:spPr>
          <a:xfrm>
            <a:off x="6400801" y="1413063"/>
            <a:ext cx="46780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Apache Kafka </a:t>
            </a:r>
            <a:r>
              <a:rPr lang="zh-CN" altLang="en-US" sz="3200" dirty="0"/>
              <a:t>是一个分布式事件存储和流处理平台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快速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可扩展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耐用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分散式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901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2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86"/>
            <a:ext cx="10515600" cy="1325563"/>
          </a:xfrm>
        </p:spPr>
        <p:txBody>
          <a:bodyPr/>
          <a:lstStyle/>
          <a:p>
            <a:r>
              <a:rPr lang="en-US" dirty="0"/>
              <a:t>Kafka adoption and use cases / </a:t>
            </a:r>
            <a:r>
              <a:rPr lang="zh-CN" altLang="en-US" dirty="0"/>
              <a:t>应用例子：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690688"/>
            <a:ext cx="5632174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ym typeface="Wingdings"/>
              </a:rPr>
              <a:t>LinkedIn:</a:t>
            </a:r>
            <a:r>
              <a:rPr lang="en-US" sz="2000" dirty="0">
                <a:sym typeface="Wingdings"/>
              </a:rPr>
              <a:t> activity streams, operational metrics, data bus</a:t>
            </a:r>
          </a:p>
          <a:p>
            <a:pPr lvl="1"/>
            <a:r>
              <a:rPr lang="en-US" sz="1800" dirty="0">
                <a:sym typeface="Wingdings"/>
              </a:rPr>
              <a:t>400 nodes, 18k topics, 220B </a:t>
            </a:r>
            <a:r>
              <a:rPr lang="en-US" sz="1800" dirty="0" err="1">
                <a:sym typeface="Wingdings"/>
              </a:rPr>
              <a:t>msg</a:t>
            </a:r>
            <a:r>
              <a:rPr lang="en-US" sz="1800" dirty="0">
                <a:sym typeface="Wingdings"/>
              </a:rPr>
              <a:t>/day (peak 3.2M </a:t>
            </a:r>
            <a:r>
              <a:rPr lang="en-US" sz="1800" dirty="0" err="1">
                <a:sym typeface="Wingdings"/>
              </a:rPr>
              <a:t>msg</a:t>
            </a:r>
            <a:r>
              <a:rPr lang="en-US" sz="1800" dirty="0">
                <a:sym typeface="Wingdings"/>
              </a:rPr>
              <a:t>/s), May 2014</a:t>
            </a:r>
          </a:p>
          <a:p>
            <a:r>
              <a:rPr lang="en-US" sz="2000" b="1" dirty="0">
                <a:sym typeface="Wingdings"/>
              </a:rPr>
              <a:t>Netflix</a:t>
            </a:r>
            <a:r>
              <a:rPr lang="en-US" sz="2000" dirty="0">
                <a:sym typeface="Wingdings"/>
              </a:rPr>
              <a:t>: real-time monitoring and event processing</a:t>
            </a:r>
          </a:p>
          <a:p>
            <a:r>
              <a:rPr lang="en-US" sz="2000" b="1" dirty="0">
                <a:sym typeface="Wingdings"/>
              </a:rPr>
              <a:t>Twitter</a:t>
            </a:r>
            <a:r>
              <a:rPr lang="en-US" sz="2000" dirty="0">
                <a:sym typeface="Wingdings"/>
              </a:rPr>
              <a:t>: as part of their Storm real-time data pipelines</a:t>
            </a:r>
          </a:p>
          <a:p>
            <a:r>
              <a:rPr lang="en-US" sz="2000" b="1" dirty="0" err="1">
                <a:sym typeface="Wingdings"/>
              </a:rPr>
              <a:t>Spotify</a:t>
            </a:r>
            <a:r>
              <a:rPr lang="en-US" sz="2000" dirty="0">
                <a:sym typeface="Wingdings"/>
              </a:rPr>
              <a:t>: log delivery (from 4h down to 10s), Hadoop</a:t>
            </a:r>
          </a:p>
          <a:p>
            <a:r>
              <a:rPr lang="en-US" sz="2000" b="1" dirty="0" err="1">
                <a:sym typeface="Wingdings"/>
              </a:rPr>
              <a:t>Loggly</a:t>
            </a:r>
            <a:r>
              <a:rPr lang="en-US" sz="2000" dirty="0">
                <a:sym typeface="Wingdings"/>
              </a:rPr>
              <a:t>: log collection and processing</a:t>
            </a:r>
          </a:p>
          <a:p>
            <a:r>
              <a:rPr lang="en-US" sz="2000" b="1" dirty="0">
                <a:sym typeface="Wingdings"/>
              </a:rPr>
              <a:t>Mozilla</a:t>
            </a:r>
            <a:r>
              <a:rPr lang="en-US" sz="2000" dirty="0">
                <a:sym typeface="Wingdings"/>
              </a:rPr>
              <a:t>: telemetry data</a:t>
            </a:r>
          </a:p>
          <a:p>
            <a:r>
              <a:rPr lang="en-US" sz="2000" dirty="0" err="1">
                <a:sym typeface="Wingdings"/>
              </a:rPr>
              <a:t>Airbnb</a:t>
            </a:r>
            <a:r>
              <a:rPr lang="en-US" sz="2000" dirty="0">
                <a:sym typeface="Wingdings"/>
              </a:rPr>
              <a:t>, Cisco, </a:t>
            </a:r>
            <a:r>
              <a:rPr lang="en-US" sz="2000" dirty="0" err="1">
                <a:sym typeface="Wingdings"/>
              </a:rPr>
              <a:t>Gnip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err="1">
                <a:sym typeface="Wingdings"/>
              </a:rPr>
              <a:t>InfoChimps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err="1">
                <a:sym typeface="Wingdings"/>
              </a:rPr>
              <a:t>Ooyala</a:t>
            </a:r>
            <a:r>
              <a:rPr lang="en-US" sz="2000" dirty="0">
                <a:sym typeface="Wingdings"/>
              </a:rPr>
              <a:t>, Square, </a:t>
            </a:r>
            <a:r>
              <a:rPr lang="en-US" sz="2000" dirty="0" err="1">
                <a:sym typeface="Wingdings"/>
              </a:rPr>
              <a:t>Uber</a:t>
            </a:r>
            <a:r>
              <a:rPr lang="en-US" sz="2000" dirty="0"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663A1-4C48-EC05-9111-24DDC7A5AD0B}"/>
              </a:ext>
            </a:extLst>
          </p:cNvPr>
          <p:cNvSpPr txBox="1"/>
          <p:nvPr/>
        </p:nvSpPr>
        <p:spPr>
          <a:xfrm>
            <a:off x="7215809" y="1530700"/>
            <a:ext cx="39855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LinkedIn：活动流、运营指标、数据总线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 个节点，18k 个主题，220B </a:t>
            </a:r>
            <a:r>
              <a:rPr lang="en-US" dirty="0" err="1"/>
              <a:t>消息</a:t>
            </a:r>
            <a:r>
              <a:rPr lang="en-US" dirty="0"/>
              <a:t>/</a:t>
            </a:r>
            <a:r>
              <a:rPr lang="en-US" dirty="0" err="1"/>
              <a:t>天（峰值</a:t>
            </a:r>
            <a:r>
              <a:rPr lang="en-US" dirty="0"/>
              <a:t> 3.2M </a:t>
            </a:r>
            <a:r>
              <a:rPr lang="en-US" dirty="0" err="1"/>
              <a:t>消息</a:t>
            </a:r>
            <a:r>
              <a:rPr lang="en-US" dirty="0"/>
              <a:t>/秒），2014 年 5 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Netflix：实时监控和事件处理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Twitter：作为他们</a:t>
            </a:r>
            <a:r>
              <a:rPr lang="en-US" dirty="0"/>
              <a:t> Storm </a:t>
            </a:r>
            <a:r>
              <a:rPr lang="en-US" dirty="0" err="1"/>
              <a:t>实时数据管道的一部分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Spotify：日志传输（从</a:t>
            </a:r>
            <a:r>
              <a:rPr lang="en-US" dirty="0"/>
              <a:t> 4 </a:t>
            </a:r>
            <a:r>
              <a:rPr lang="en-US" dirty="0" err="1"/>
              <a:t>小时缩短到</a:t>
            </a:r>
            <a:r>
              <a:rPr lang="en-US" dirty="0"/>
              <a:t> 10 秒），Hadoop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loggly：日志收集和处理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Mozilla：遥测数据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Airbnb、思科、Gnip、InfoChimps、Ooyala、Square、优步</a:t>
            </a:r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7235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23" y="3730275"/>
            <a:ext cx="4595629" cy="262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fast is Kafka / </a:t>
            </a:r>
            <a:r>
              <a:rPr lang="zh-CN" altLang="en-US" dirty="0"/>
              <a:t>有多快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" y="1325563"/>
            <a:ext cx="4916557" cy="2150035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800">
                <a:sym typeface="Wingdings"/>
              </a:rPr>
              <a:t>Using 3 producers on 3 different machines, 3x async replication</a:t>
            </a:r>
          </a:p>
          <a:p>
            <a:pPr lvl="2"/>
            <a:r>
              <a:rPr lang="en-US" sz="1600">
                <a:sym typeface="Wingdings"/>
              </a:rPr>
              <a:t>Only 1 producer/machine because NIC already saturated</a:t>
            </a:r>
          </a:p>
          <a:p>
            <a:r>
              <a:rPr lang="en-US" sz="2000" b="1">
                <a:sym typeface="Wingdings"/>
              </a:rPr>
              <a:t>Sustained throughput as stored data grows</a:t>
            </a:r>
          </a:p>
          <a:p>
            <a:pPr lvl="1"/>
            <a:r>
              <a:rPr lang="en-US" sz="1800">
                <a:sym typeface="Wingdings"/>
              </a:rPr>
              <a:t>Slightly different test config than 2M writes/sec above.</a:t>
            </a:r>
          </a:p>
          <a:p>
            <a:endParaRPr lang="en-US" sz="2000">
              <a:sym typeface="Wingdings"/>
            </a:endParaRPr>
          </a:p>
          <a:p>
            <a:endParaRPr lang="en-US" sz="2000">
              <a:sym typeface="Wingdings"/>
            </a:endParaRP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477F3-0222-6015-E601-AC4BC2F824BA}"/>
              </a:ext>
            </a:extLst>
          </p:cNvPr>
          <p:cNvSpPr txBox="1"/>
          <p:nvPr/>
        </p:nvSpPr>
        <p:spPr>
          <a:xfrm>
            <a:off x="7600123" y="920134"/>
            <a:ext cx="35515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“在 3 </a:t>
            </a:r>
            <a:r>
              <a:rPr lang="en-US" dirty="0" err="1"/>
              <a:t>台廉价机器上高达</a:t>
            </a:r>
            <a:r>
              <a:rPr lang="en-US" dirty="0"/>
              <a:t> 200 </a:t>
            </a:r>
            <a:r>
              <a:rPr lang="en-US" dirty="0" err="1"/>
              <a:t>万次写入</a:t>
            </a:r>
            <a:r>
              <a:rPr lang="en-US" dirty="0"/>
              <a:t>/秒”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在 3 </a:t>
            </a:r>
            <a:r>
              <a:rPr lang="en-US" dirty="0" err="1"/>
              <a:t>台不同的机器上使用</a:t>
            </a:r>
            <a:r>
              <a:rPr lang="en-US" dirty="0"/>
              <a:t> 3 个生产者，3 </a:t>
            </a:r>
            <a:r>
              <a:rPr lang="en-US" dirty="0" err="1"/>
              <a:t>个异步复制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只有</a:t>
            </a:r>
            <a:r>
              <a:rPr lang="en-US" dirty="0"/>
              <a:t> 1 </a:t>
            </a:r>
            <a:r>
              <a:rPr lang="en-US" dirty="0" err="1"/>
              <a:t>个生产者</a:t>
            </a:r>
            <a:r>
              <a:rPr lang="en-US" dirty="0"/>
              <a:t>/</a:t>
            </a:r>
            <a:r>
              <a:rPr lang="en-US" dirty="0" err="1"/>
              <a:t>机器，因为</a:t>
            </a:r>
            <a:r>
              <a:rPr lang="en-US" dirty="0"/>
              <a:t> NIC </a:t>
            </a:r>
            <a:r>
              <a:rPr lang="en-US" dirty="0" err="1"/>
              <a:t>已经饱和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随着存储数据的增长保持吞吐量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测试配置与上面的</a:t>
            </a:r>
            <a:r>
              <a:rPr lang="en-US" dirty="0"/>
              <a:t> 2M </a:t>
            </a:r>
            <a:r>
              <a:rPr lang="en-US" dirty="0" err="1"/>
              <a:t>写入</a:t>
            </a:r>
            <a:r>
              <a:rPr lang="en-US" dirty="0"/>
              <a:t>/</a:t>
            </a:r>
            <a:r>
              <a:rPr lang="en-US" dirty="0" err="1"/>
              <a:t>秒略有不同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75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Why is Kafka so fast / </a:t>
            </a:r>
            <a:r>
              <a:rPr lang="zh-CN" altLang="en-US" dirty="0"/>
              <a:t>为什么这么快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39" y="1428060"/>
            <a:ext cx="5383696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ym typeface="Wingdings"/>
              </a:rPr>
              <a:t>Fast </a:t>
            </a:r>
            <a:r>
              <a:rPr lang="en-US" sz="2000" b="1" dirty="0">
                <a:sym typeface="Wingdings"/>
              </a:rPr>
              <a:t>writes</a:t>
            </a:r>
            <a:r>
              <a:rPr lang="en-US" sz="2000" dirty="0">
                <a:sym typeface="Wingdings"/>
              </a:rPr>
              <a:t>:</a:t>
            </a:r>
          </a:p>
          <a:p>
            <a:pPr lvl="1"/>
            <a:r>
              <a:rPr lang="en-US" sz="1800" dirty="0">
                <a:sym typeface="Wingdings"/>
              </a:rPr>
              <a:t>While Kafka persists all data to disk, essentially all writes go to the</a:t>
            </a:r>
            <a:br>
              <a:rPr lang="en-US" sz="1800" dirty="0">
                <a:sym typeface="Wingdings"/>
              </a:rPr>
            </a:br>
            <a:r>
              <a:rPr lang="en-US" sz="1800" b="1" dirty="0">
                <a:sym typeface="Wingdings"/>
              </a:rPr>
              <a:t>page cache </a:t>
            </a:r>
            <a:r>
              <a:rPr lang="en-US" sz="1800" dirty="0">
                <a:sym typeface="Wingdings"/>
              </a:rPr>
              <a:t>of OS, i.e. RAM.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Fast </a:t>
            </a:r>
            <a:r>
              <a:rPr lang="en-US" sz="2000" b="1" dirty="0">
                <a:sym typeface="Wingdings"/>
              </a:rPr>
              <a:t>reads</a:t>
            </a:r>
            <a:r>
              <a:rPr lang="en-US" sz="2000" dirty="0">
                <a:sym typeface="Wingdings"/>
              </a:rPr>
              <a:t>:</a:t>
            </a:r>
          </a:p>
          <a:p>
            <a:pPr lvl="1"/>
            <a:r>
              <a:rPr lang="en-US" sz="1800" dirty="0">
                <a:sym typeface="Wingdings"/>
              </a:rPr>
              <a:t>Very efficient to transfer data from page cache to a network </a:t>
            </a:r>
            <a:r>
              <a:rPr lang="en-US" sz="1800" b="1" dirty="0">
                <a:sym typeface="Wingdings"/>
              </a:rPr>
              <a:t>socket</a:t>
            </a:r>
          </a:p>
          <a:p>
            <a:pPr lvl="1"/>
            <a:r>
              <a:rPr lang="en-US" sz="1800" dirty="0">
                <a:sym typeface="Wingdings"/>
              </a:rPr>
              <a:t>Linux: </a:t>
            </a:r>
            <a:r>
              <a:rPr lang="en-US" sz="1800" b="1" dirty="0" err="1">
                <a:latin typeface="Consolas"/>
                <a:cs typeface="Consolas"/>
                <a:sym typeface="Wingdings"/>
              </a:rPr>
              <a:t>sendfile</a:t>
            </a:r>
            <a:r>
              <a:rPr lang="en-US" sz="1800" b="1" dirty="0">
                <a:latin typeface="Consolas"/>
                <a:cs typeface="Consolas"/>
                <a:sym typeface="Wingdings"/>
              </a:rPr>
              <a:t>()</a:t>
            </a:r>
            <a:r>
              <a:rPr lang="en-US" sz="1800" dirty="0">
                <a:sym typeface="Wingdings"/>
              </a:rPr>
              <a:t> system call</a:t>
            </a:r>
          </a:p>
          <a:p>
            <a:endParaRPr lang="en-US" sz="2000" dirty="0"/>
          </a:p>
          <a:p>
            <a:r>
              <a:rPr lang="en-US" sz="2000" dirty="0"/>
              <a:t>Combination of the two = fast Kafka!</a:t>
            </a:r>
          </a:p>
          <a:p>
            <a:pPr lvl="1"/>
            <a:r>
              <a:rPr lang="en-US" sz="1800" dirty="0"/>
              <a:t>Example (Operations): On a Kafka cluster where the consumers are mostly caught up you will see no read activity on the disks as they will be serving data entirely from cache.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937EA-FC23-E1B1-92E4-42564B6E4191}"/>
              </a:ext>
            </a:extLst>
          </p:cNvPr>
          <p:cNvSpPr txBox="1"/>
          <p:nvPr/>
        </p:nvSpPr>
        <p:spPr>
          <a:xfrm>
            <a:off x="7156174" y="1428060"/>
            <a:ext cx="40352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快速写入：</a:t>
            </a:r>
          </a:p>
          <a:p>
            <a:r>
              <a:rPr lang="zh-CN" altLang="en-US" dirty="0"/>
              <a:t>虽然 </a:t>
            </a:r>
            <a:r>
              <a:rPr lang="en-US" altLang="zh-CN" dirty="0"/>
              <a:t>Kafka </a:t>
            </a:r>
            <a:r>
              <a:rPr lang="zh-CN" altLang="en-US" dirty="0"/>
              <a:t>将所有数据持久化到磁盘，但基本上所有写入都会进入操作系统的页面缓存，即 </a:t>
            </a:r>
            <a:r>
              <a:rPr lang="en-US" altLang="zh-CN" dirty="0"/>
              <a:t>RAM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快速阅读：</a:t>
            </a:r>
          </a:p>
          <a:p>
            <a:r>
              <a:rPr lang="zh-CN" altLang="en-US" dirty="0"/>
              <a:t>将数据从页面缓存传输到网络套接字非常有效</a:t>
            </a:r>
          </a:p>
          <a:p>
            <a:r>
              <a:rPr lang="en-US" altLang="zh-CN" dirty="0"/>
              <a:t>Linux: </a:t>
            </a:r>
            <a:r>
              <a:rPr lang="en-US" altLang="zh-CN" dirty="0" err="1"/>
              <a:t>sendfile</a:t>
            </a:r>
            <a:r>
              <a:rPr lang="en-US" altLang="zh-CN" dirty="0"/>
              <a:t>() </a:t>
            </a:r>
            <a:r>
              <a:rPr lang="zh-CN" altLang="en-US" dirty="0"/>
              <a:t>系统调用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两者的结合 </a:t>
            </a:r>
            <a:r>
              <a:rPr lang="en-US" altLang="zh-CN" dirty="0"/>
              <a:t>= </a:t>
            </a:r>
            <a:r>
              <a:rPr lang="zh-CN" altLang="en-US" dirty="0"/>
              <a:t>快速的卡夫卡！</a:t>
            </a:r>
          </a:p>
          <a:p>
            <a:r>
              <a:rPr lang="zh-CN" altLang="en-US" dirty="0"/>
              <a:t>示例（操作）：在消费者大部分被赶上的 </a:t>
            </a:r>
            <a:r>
              <a:rPr lang="en-US" altLang="zh-CN" dirty="0"/>
              <a:t>Kafka </a:t>
            </a:r>
            <a:r>
              <a:rPr lang="zh-CN" altLang="en-US" dirty="0"/>
              <a:t>集群上，您将看不到磁盘上的任何读取活动，因为它们将完全从缓存中提供数据。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50"/>
            <a:ext cx="10515600" cy="1325563"/>
          </a:xfrm>
        </p:spPr>
        <p:txBody>
          <a:bodyPr/>
          <a:lstStyle/>
          <a:p>
            <a:r>
              <a:rPr lang="en-US" dirty="0"/>
              <a:t>A first look / </a:t>
            </a:r>
            <a:r>
              <a:rPr lang="zh-CN" altLang="en-US" dirty="0"/>
              <a:t>框架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286378"/>
            <a:ext cx="43688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/>
              </a:rPr>
              <a:t>The who is who</a:t>
            </a:r>
          </a:p>
          <a:p>
            <a:pPr lvl="1"/>
            <a:r>
              <a:rPr lang="en-US" b="1" dirty="0">
                <a:sym typeface="Wingdings"/>
              </a:rPr>
              <a:t>Producers</a:t>
            </a:r>
            <a:r>
              <a:rPr lang="en-US" dirty="0">
                <a:sym typeface="Wingdings"/>
              </a:rPr>
              <a:t> write data to </a:t>
            </a:r>
            <a:r>
              <a:rPr lang="en-US" b="1" dirty="0">
                <a:sym typeface="Wingdings"/>
              </a:rPr>
              <a:t>brokers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b="1" dirty="0">
                <a:sym typeface="Wingdings"/>
              </a:rPr>
              <a:t>Consumers</a:t>
            </a:r>
            <a:r>
              <a:rPr lang="en-US" dirty="0">
                <a:sym typeface="Wingdings"/>
              </a:rPr>
              <a:t> read data from </a:t>
            </a:r>
            <a:r>
              <a:rPr lang="en-US" b="1" dirty="0">
                <a:sym typeface="Wingdings"/>
              </a:rPr>
              <a:t>brokers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>
                <a:sym typeface="Wingdings"/>
              </a:rPr>
              <a:t>All this is distributed.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The data</a:t>
            </a:r>
          </a:p>
          <a:p>
            <a:pPr lvl="1"/>
            <a:r>
              <a:rPr lang="en-US" dirty="0">
                <a:sym typeface="Wingdings"/>
              </a:rPr>
              <a:t>Data is stored in </a:t>
            </a:r>
            <a:r>
              <a:rPr lang="en-US" b="1" dirty="0">
                <a:sym typeface="Wingdings"/>
              </a:rPr>
              <a:t>topics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b="1" dirty="0">
                <a:sym typeface="Wingdings"/>
              </a:rPr>
              <a:t>Topics </a:t>
            </a:r>
            <a:r>
              <a:rPr lang="en-US" dirty="0">
                <a:sym typeface="Wingdings"/>
              </a:rPr>
              <a:t>are split into </a:t>
            </a:r>
            <a:r>
              <a:rPr lang="en-US" b="1" dirty="0">
                <a:sym typeface="Wingdings"/>
              </a:rPr>
              <a:t>partitions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which are </a:t>
            </a:r>
            <a:r>
              <a:rPr lang="en-US" b="1" dirty="0">
                <a:sym typeface="Wingdings"/>
              </a:rPr>
              <a:t>replicated</a:t>
            </a:r>
            <a:r>
              <a:rPr lang="en-US" dirty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5-05-05 at 6.1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861" y="2150685"/>
            <a:ext cx="3530600" cy="238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E0B2C-5D04-E4E3-F25A-F7AC3EA038A0}"/>
              </a:ext>
            </a:extLst>
          </p:cNvPr>
          <p:cNvSpPr txBox="1"/>
          <p:nvPr/>
        </p:nvSpPr>
        <p:spPr>
          <a:xfrm>
            <a:off x="8374545" y="1534856"/>
            <a:ext cx="35306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角色</a:t>
            </a:r>
            <a:endParaRPr lang="en-US" altLang="zh-CN" sz="2800" b="1" dirty="0"/>
          </a:p>
          <a:p>
            <a:r>
              <a:rPr lang="en-US" dirty="0" err="1"/>
              <a:t>生产者将数据写入经纪人</a:t>
            </a:r>
            <a:r>
              <a:rPr lang="en-US" dirty="0"/>
              <a:t>。</a:t>
            </a:r>
          </a:p>
          <a:p>
            <a:r>
              <a:rPr lang="en-US" dirty="0" err="1"/>
              <a:t>消费者从经纪人那里读取数据</a:t>
            </a:r>
            <a:r>
              <a:rPr lang="en-US" dirty="0"/>
              <a:t>。</a:t>
            </a:r>
          </a:p>
          <a:p>
            <a:r>
              <a:rPr lang="en-US" dirty="0" err="1"/>
              <a:t>所有这些都是分布式的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sz="2400" b="1" dirty="0" err="1"/>
              <a:t>数据</a:t>
            </a:r>
            <a:endParaRPr lang="en-US" sz="2400" b="1" dirty="0"/>
          </a:p>
          <a:p>
            <a:r>
              <a:rPr lang="en-US" dirty="0" err="1"/>
              <a:t>数据存储在主题中</a:t>
            </a:r>
            <a:r>
              <a:rPr lang="en-US" dirty="0"/>
              <a:t>。</a:t>
            </a:r>
          </a:p>
          <a:p>
            <a:r>
              <a:rPr lang="en-US" dirty="0" err="1"/>
              <a:t>主题被分成多个分区，这些分区被复制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91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 first look / </a:t>
            </a:r>
            <a:r>
              <a:rPr lang="zh-CN" altLang="en-US" dirty="0"/>
              <a:t>框架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7" y="1313049"/>
            <a:ext cx="6559178" cy="52454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71744" y="4979856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99FCA1-9BFF-550B-FCD8-D1F6E0A4C62A}"/>
              </a:ext>
            </a:extLst>
          </p:cNvPr>
          <p:cNvSpPr txBox="1"/>
          <p:nvPr/>
        </p:nvSpPr>
        <p:spPr>
          <a:xfrm>
            <a:off x="379247" y="2441209"/>
            <a:ext cx="31093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broker: </a:t>
            </a:r>
            <a:r>
              <a:rPr lang="en-US" dirty="0" err="1"/>
              <a:t>竞技</a:t>
            </a:r>
            <a:endParaRPr lang="en-US" dirty="0"/>
          </a:p>
          <a:p>
            <a:r>
              <a:rPr lang="en-US" dirty="0"/>
              <a:t>cluster: 簇</a:t>
            </a:r>
          </a:p>
          <a:p>
            <a:r>
              <a:rPr lang="en-US" dirty="0"/>
              <a:t>producer: </a:t>
            </a:r>
            <a:r>
              <a:rPr lang="en-US" dirty="0" err="1"/>
              <a:t>生产者</a:t>
            </a:r>
            <a:endParaRPr lang="en-US" dirty="0"/>
          </a:p>
          <a:p>
            <a:r>
              <a:rPr lang="en-US" dirty="0"/>
              <a:t>consumer: </a:t>
            </a:r>
            <a:r>
              <a:rPr lang="en-US" dirty="0" err="1"/>
              <a:t>消费者</a:t>
            </a:r>
            <a:endParaRPr lang="en-US" dirty="0"/>
          </a:p>
          <a:p>
            <a:r>
              <a:rPr lang="en-US" altLang="zh-CN" dirty="0"/>
              <a:t>zookeeper: </a:t>
            </a:r>
            <a:r>
              <a:rPr lang="zh-CN" altLang="en-US" dirty="0"/>
              <a:t>动物园管理员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2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966102" y="2907950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844462" cy="329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14"/>
            <a:ext cx="10515600" cy="1325563"/>
          </a:xfrm>
        </p:spPr>
        <p:txBody>
          <a:bodyPr/>
          <a:lstStyle/>
          <a:p>
            <a:r>
              <a:rPr lang="en-US" dirty="0"/>
              <a:t>Topics / </a:t>
            </a:r>
            <a:r>
              <a:rPr lang="zh-CN" altLang="en-US" dirty="0"/>
              <a:t>分类主题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1734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19" name="Rectangle 18"/>
          <p:cNvSpPr/>
          <p:nvPr/>
        </p:nvSpPr>
        <p:spPr>
          <a:xfrm>
            <a:off x="439199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0" name="Rectangle 19"/>
          <p:cNvSpPr/>
          <p:nvPr/>
        </p:nvSpPr>
        <p:spPr>
          <a:xfrm>
            <a:off x="513494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1" name="Rectangle 20"/>
          <p:cNvSpPr/>
          <p:nvPr/>
        </p:nvSpPr>
        <p:spPr>
          <a:xfrm>
            <a:off x="476029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2" name="Rectangle 21"/>
          <p:cNvSpPr/>
          <p:nvPr/>
        </p:nvSpPr>
        <p:spPr>
          <a:xfrm>
            <a:off x="550959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3" name="Rectangle 22"/>
          <p:cNvSpPr/>
          <p:nvPr/>
        </p:nvSpPr>
        <p:spPr>
          <a:xfrm>
            <a:off x="625254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4" name="Rectangle 23"/>
          <p:cNvSpPr/>
          <p:nvPr/>
        </p:nvSpPr>
        <p:spPr>
          <a:xfrm>
            <a:off x="587789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5" name="Rectangle 24"/>
          <p:cNvSpPr/>
          <p:nvPr/>
        </p:nvSpPr>
        <p:spPr>
          <a:xfrm>
            <a:off x="6627191" y="3601369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6546132" y="2990676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0858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</a:t>
              </a:r>
              <a:r>
                <a:rPr lang="en-US" sz="140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02542" y="364433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076865" y="2495474"/>
            <a:ext cx="5256340" cy="802979"/>
            <a:chOff x="682074" y="2062754"/>
            <a:chExt cx="5256340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1A3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74" y="2062754"/>
              <a:ext cx="525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/>
                  <a:cs typeface="Arial"/>
                </a:rPr>
                <a:t>Kafka prunes “head” based on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age</a:t>
              </a:r>
              <a:r>
                <a:rPr lang="en-US" sz="1600" i="1" dirty="0">
                  <a:latin typeface="Arial"/>
                  <a:cs typeface="Arial"/>
                </a:rPr>
                <a:t> or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max size</a:t>
              </a:r>
              <a:r>
                <a:rPr lang="en-US" sz="1600" i="1" dirty="0">
                  <a:latin typeface="Arial"/>
                  <a:cs typeface="Arial"/>
                </a:rPr>
                <a:t> or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63528" y="399169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6942" y="3991696"/>
            <a:ext cx="1076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772991" y="3194573"/>
            <a:ext cx="100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51991" y="1435146"/>
            <a:ext cx="8229600" cy="909840"/>
          </a:xfrm>
        </p:spPr>
        <p:txBody>
          <a:bodyPr>
            <a:normAutofit/>
          </a:bodyPr>
          <a:lstStyle/>
          <a:p>
            <a:r>
              <a:rPr lang="en-US" b="1" dirty="0"/>
              <a:t>Topic:  </a:t>
            </a:r>
            <a:r>
              <a:rPr lang="en-US" dirty="0"/>
              <a:t>feed name to which messages are published</a:t>
            </a:r>
          </a:p>
          <a:p>
            <a:pPr lvl="1"/>
            <a:r>
              <a:rPr lang="en-US" dirty="0">
                <a:sym typeface="Wingdings"/>
              </a:rPr>
              <a:t>Example: “</a:t>
            </a:r>
            <a:r>
              <a:rPr lang="en-US" dirty="0" err="1">
                <a:sym typeface="Wingdings"/>
              </a:rPr>
              <a:t>zerg.hydra</a:t>
            </a:r>
            <a:r>
              <a:rPr lang="en-US" dirty="0">
                <a:sym typeface="Wingdings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9032E-F0D9-C8D6-0F91-B59F47D0F408}"/>
              </a:ext>
            </a:extLst>
          </p:cNvPr>
          <p:cNvSpPr txBox="1"/>
          <p:nvPr/>
        </p:nvSpPr>
        <p:spPr>
          <a:xfrm>
            <a:off x="2110409" y="1087730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主题：向其发布消息的提要名称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20830</TotalTime>
  <Words>2652</Words>
  <Application>Microsoft Office PowerPoint</Application>
  <PresentationFormat>Widescreen</PresentationFormat>
  <Paragraphs>376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SFMono-Regular</vt:lpstr>
      <vt:lpstr>source-code-pro</vt:lpstr>
      <vt:lpstr>source-serif-pro</vt:lpstr>
      <vt:lpstr>Arial</vt:lpstr>
      <vt:lpstr>Calibri</vt:lpstr>
      <vt:lpstr>Calibri Light</vt:lpstr>
      <vt:lpstr>Consolas</vt:lpstr>
      <vt:lpstr>Helvetica</vt:lpstr>
      <vt:lpstr>Office Theme</vt:lpstr>
      <vt:lpstr>Predictive Maintenance  Kafka with Docker Similating Sensors Data for RUL  Kafka 简介及RUL Kafka 模拟传感器数据    </vt:lpstr>
      <vt:lpstr>Apache Kafka Introduction: Kafka 简介 </vt:lpstr>
      <vt:lpstr>Overview 要点</vt:lpstr>
      <vt:lpstr>Kafka adoption and use cases / 应用例子：</vt:lpstr>
      <vt:lpstr>How fast is Kafka / 有多快?</vt:lpstr>
      <vt:lpstr>Why is Kafka so fast / 为什么这么快?</vt:lpstr>
      <vt:lpstr>A first look / 框架</vt:lpstr>
      <vt:lpstr>A first look / 框架</vt:lpstr>
      <vt:lpstr>Topics / 分类主题</vt:lpstr>
      <vt:lpstr>Topics / 分类主题</vt:lpstr>
      <vt:lpstr>Partitions / 分区</vt:lpstr>
      <vt:lpstr>Partitions / 分区</vt:lpstr>
      <vt:lpstr>Partition offsets / 分区偏移量</vt:lpstr>
      <vt:lpstr>Replicas of a partition / 分区的副本</vt:lpstr>
      <vt:lpstr>Apache Kafka Installation / Kafka 安装</vt:lpstr>
      <vt:lpstr>PowerPoint Presentation</vt:lpstr>
      <vt:lpstr>Apache Kafka Installation / Kafka 安装及应用</vt:lpstr>
      <vt:lpstr>Apache Kafka Installation / Kafka 安装及应用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Option 2: Kafka 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Hui Ma</dc:creator>
  <cp:lastModifiedBy>Yong Hui Ma</cp:lastModifiedBy>
  <cp:revision>41</cp:revision>
  <dcterms:created xsi:type="dcterms:W3CDTF">2022-12-04T17:02:52Z</dcterms:created>
  <dcterms:modified xsi:type="dcterms:W3CDTF">2022-12-24T22:03:48Z</dcterms:modified>
</cp:coreProperties>
</file>