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272" r:id="rId2"/>
    <p:sldId id="256" r:id="rId3"/>
    <p:sldId id="1726" r:id="rId4"/>
    <p:sldId id="1724" r:id="rId5"/>
    <p:sldId id="1725" r:id="rId6"/>
    <p:sldId id="878" r:id="rId7"/>
    <p:sldId id="1727" r:id="rId8"/>
    <p:sldId id="1728" r:id="rId9"/>
    <p:sldId id="906" r:id="rId10"/>
    <p:sldId id="1723" r:id="rId11"/>
  </p:sldIdLst>
  <p:sldSz cx="9144000" cy="6858000" type="screen4x3"/>
  <p:notesSz cx="6918325" cy="9204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0101FF"/>
    <a:srgbClr val="FF6600"/>
    <a:srgbClr val="FF4F4F"/>
    <a:srgbClr val="00863D"/>
    <a:srgbClr val="F90707"/>
    <a:srgbClr val="FFABAB"/>
    <a:srgbClr val="FF6969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5" autoAdjust="0"/>
    <p:restoredTop sz="90000" autoAdjust="0"/>
  </p:normalViewPr>
  <p:slideViewPr>
    <p:cSldViewPr snapToGrid="0">
      <p:cViewPr varScale="1">
        <p:scale>
          <a:sx n="86" d="100"/>
          <a:sy n="86" d="100"/>
        </p:scale>
        <p:origin x="13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34" y="-96"/>
      </p:cViewPr>
      <p:guideLst>
        <p:guide orient="horz" pos="2899"/>
        <p:guide pos="217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1AD7908-A009-42AE-84D8-27527C0B8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269AF3-80A7-40E9-8634-D4C510B573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BD68B25-AEF3-43DA-BDA5-AE0AC1FE83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4732EFB5-07C5-4A75-8A00-4AC6B9847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794ABC-7C1A-4678-A8F3-4C14B4B79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B86E72-DA51-44CE-8490-2A47814A01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88AB94-856A-464C-BD78-0FFFB2702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5A44F9-7382-4EBD-9634-419623A6F0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0563"/>
            <a:ext cx="4602163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A6EC83-FCE9-4749-B600-2AD8D6FD2A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71975"/>
            <a:ext cx="5534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12E6239-EBB1-46BF-9431-2A4C3CB6E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1354F3-E24C-49F9-BB57-4E51340C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1B51C8-6CD4-4364-BA4A-B56425E89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F30966-326D-4BA9-91C6-EBD3F9CD809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61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FF59B8F9-1785-415B-9DA9-9B2D0330A3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81A671FD-CB03-4111-A4CB-2DF83E971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861483E1-CC83-44ED-AC49-CE64EC407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F90436-0219-416A-A43F-7FCCDA077793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FF59B8F9-1785-415B-9DA9-9B2D0330A3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81A671FD-CB03-4111-A4CB-2DF83E971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861483E1-CC83-44ED-AC49-CE64EC407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F90436-0219-416A-A43F-7FCCDA077793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351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FF59B8F9-1785-415B-9DA9-9B2D0330A3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81A671FD-CB03-4111-A4CB-2DF83E971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861483E1-CC83-44ED-AC49-CE64EC407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F90436-0219-416A-A43F-7FCCDA077793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35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9</a:t>
            </a:fld>
            <a:endParaRPr lang="en-US" altLang="en-US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2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26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0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7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6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4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0013FC92-7C56-4D40-BEAA-53CF92B352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4856" y="786448"/>
            <a:ext cx="7634287" cy="0"/>
          </a:xfrm>
          <a:prstGeom prst="line">
            <a:avLst/>
          </a:prstGeom>
          <a:noFill/>
          <a:ln w="4445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23969A55-798E-4777-8634-C6FBEBCB9E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434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b="0" dirty="0"/>
              <a:t>              </a:t>
            </a:r>
            <a:r>
              <a:rPr lang="en-US" altLang="en-US" sz="1200" dirty="0">
                <a:solidFill>
                  <a:schemeClr val="bg1"/>
                </a:solidFill>
              </a:rPr>
              <a:t>American Alliance for International Education (AAFIE)</a:t>
            </a:r>
            <a:r>
              <a:rPr lang="de-DE" altLang="en-US" sz="1200" dirty="0">
                <a:solidFill>
                  <a:schemeClr val="bg1"/>
                </a:solidFill>
              </a:rPr>
              <a:t>      Hi</a:t>
            </a:r>
            <a:r>
              <a:rPr lang="en-US" altLang="en-US" sz="1200" dirty="0" err="1">
                <a:solidFill>
                  <a:schemeClr val="bg1"/>
                </a:solidFill>
              </a:rPr>
              <a:t>gher</a:t>
            </a:r>
            <a:r>
              <a:rPr lang="en-US" altLang="en-US" sz="1200" dirty="0">
                <a:solidFill>
                  <a:schemeClr val="bg1"/>
                </a:solidFill>
              </a:rPr>
              <a:t> Education Division:  </a:t>
            </a:r>
            <a:r>
              <a:rPr lang="de-DE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w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. a a f </a:t>
            </a:r>
            <a:r>
              <a:rPr lang="en-US" altLang="en-US" sz="1200" dirty="0" err="1">
                <a:solidFill>
                  <a:schemeClr val="bg1"/>
                </a:solidFill>
              </a:rPr>
              <a:t>i</a:t>
            </a:r>
            <a:r>
              <a:rPr lang="en-US" altLang="en-US" sz="1200" dirty="0">
                <a:solidFill>
                  <a:schemeClr val="bg1"/>
                </a:solidFill>
              </a:rPr>
              <a:t> e . o r 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hiyongma@hot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3" descr="1">
            <a:extLst>
              <a:ext uri="{FF2B5EF4-FFF2-40B4-BE49-F238E27FC236}">
                <a16:creationId xmlns:a16="http://schemas.microsoft.com/office/drawing/2014/main" id="{19B5D137-245A-4F34-B2A7-7F199F831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794" y="2107451"/>
            <a:ext cx="5840412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7A8A46-4684-429B-BB9A-C8E8AA18BD62}"/>
              </a:ext>
            </a:extLst>
          </p:cNvPr>
          <p:cNvSpPr txBox="1"/>
          <p:nvPr/>
        </p:nvSpPr>
        <p:spPr>
          <a:xfrm>
            <a:off x="1811044" y="1360047"/>
            <a:ext cx="6838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American Alliance for International Education</a:t>
            </a:r>
          </a:p>
          <a:p>
            <a:pPr algn="ctr"/>
            <a:r>
              <a:rPr lang="en-US" sz="2400" dirty="0">
                <a:solidFill>
                  <a:srgbClr val="00B050"/>
                </a:solidFill>
              </a:rPr>
              <a:t>(AAFIE)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B3D5E-8FB3-47FB-9C25-D238D8287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40" y="1130264"/>
            <a:ext cx="1122579" cy="11057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8E9405-22ED-4AE2-9F3B-62669A56520E}"/>
              </a:ext>
            </a:extLst>
          </p:cNvPr>
          <p:cNvSpPr/>
          <p:nvPr/>
        </p:nvSpPr>
        <p:spPr bwMode="auto">
          <a:xfrm>
            <a:off x="790113" y="417250"/>
            <a:ext cx="7759083" cy="5592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" name="Picture 13" descr="Image result for artificial intelligence png">
            <a:extLst>
              <a:ext uri="{FF2B5EF4-FFF2-40B4-BE49-F238E27FC236}">
                <a16:creationId xmlns:a16="http://schemas.microsoft.com/office/drawing/2014/main" id="{1BCD5C28-372C-446C-805B-2B528520837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578" y="4961776"/>
            <a:ext cx="2166151" cy="11833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4612C4-920E-4AC1-8CA7-C269BC918989}"/>
              </a:ext>
            </a:extLst>
          </p:cNvPr>
          <p:cNvSpPr/>
          <p:nvPr/>
        </p:nvSpPr>
        <p:spPr>
          <a:xfrm>
            <a:off x="1398694" y="3268122"/>
            <a:ext cx="634660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  <a:latin typeface="+mj-ea"/>
                <a:ea typeface="+mj-ea"/>
              </a:rPr>
              <a:t>Smart</a:t>
            </a:r>
            <a:r>
              <a:rPr lang="zh-CN" alt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zh-CN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  <a:latin typeface="+mj-ea"/>
                <a:ea typeface="+mj-ea"/>
              </a:rPr>
              <a:t>Manufacturing</a:t>
            </a:r>
          </a:p>
          <a:p>
            <a:pPr algn="ctr"/>
            <a:r>
              <a:rPr lang="zh-CN" alt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智 慧 制 造</a:t>
            </a:r>
            <a:endParaRPr lang="en-US" sz="4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492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elebrating the power of these two words: Thank you - The San Diego  Union-Tribune">
            <a:extLst>
              <a:ext uri="{FF2B5EF4-FFF2-40B4-BE49-F238E27FC236}">
                <a16:creationId xmlns:a16="http://schemas.microsoft.com/office/drawing/2014/main" id="{88B883A3-1D51-9E0E-5B95-6A02E53CB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91" y="962839"/>
            <a:ext cx="7900058" cy="525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5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4"/>
            <a:ext cx="9032488" cy="1492353"/>
          </a:xfrm>
        </p:spPr>
        <p:txBody>
          <a:bodyPr>
            <a:normAutofit fontScale="90000"/>
          </a:bodyPr>
          <a:lstStyle/>
          <a:p>
            <a:r>
              <a:rPr lang="en-US" sz="3000" b="1" dirty="0"/>
              <a:t>12/25/2022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Summary /</a:t>
            </a:r>
            <a:r>
              <a:rPr lang="zh-CN" altLang="en-US" sz="3000" b="1" dirty="0"/>
              <a:t>总结</a:t>
            </a:r>
            <a:br>
              <a:rPr lang="en-US" altLang="zh-CN" sz="3000" b="1" dirty="0"/>
            </a:br>
            <a:br>
              <a:rPr lang="en-US" altLang="zh-CN" sz="3000" b="1" dirty="0"/>
            </a:br>
            <a:br>
              <a:rPr lang="en-US" sz="3000" b="1" dirty="0"/>
            </a:br>
            <a:r>
              <a:rPr lang="zh-CN" altLang="en-US" sz="3000" b="1" dirty="0"/>
              <a:t>谢谢大家！</a:t>
            </a:r>
            <a:r>
              <a:rPr lang="en-US" altLang="zh-CN" sz="3000" b="1" dirty="0"/>
              <a:t>Roy Ma  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 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0"/>
            <a:ext cx="9032488" cy="455290"/>
          </a:xfrm>
        </p:spPr>
        <p:txBody>
          <a:bodyPr>
            <a:normAutofit fontScale="90000"/>
          </a:bodyPr>
          <a:lstStyle/>
          <a:p>
            <a:r>
              <a:rPr lang="en-US" sz="3000" b="1" dirty="0"/>
              <a:t>12/25/2022 </a:t>
            </a:r>
            <a:br>
              <a:rPr lang="en-US" altLang="zh-CN" sz="3000" b="1" dirty="0"/>
            </a:br>
            <a:r>
              <a:rPr lang="en-US" sz="3000" b="1" dirty="0"/>
              <a:t> </a:t>
            </a:r>
            <a:br>
              <a:rPr lang="en-US" sz="3000" b="1" dirty="0"/>
            </a:br>
            <a:r>
              <a:rPr lang="en-US" altLang="zh-CN" sz="3000" b="1" dirty="0"/>
              <a:t> 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3E2F6-E3DA-1339-EFAB-EDBEE576C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467"/>
            <a:ext cx="9144000" cy="355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6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0"/>
            <a:ext cx="9032488" cy="5409735"/>
          </a:xfrm>
        </p:spPr>
        <p:txBody>
          <a:bodyPr>
            <a:normAutofit fontScale="90000"/>
          </a:bodyPr>
          <a:lstStyle/>
          <a:p>
            <a:r>
              <a:rPr lang="en-US" altLang="zh-CN" sz="2700" b="1" dirty="0"/>
              <a:t>Schedule </a:t>
            </a:r>
            <a:br>
              <a:rPr lang="en-US" altLang="zh-CN" sz="2200" b="1" dirty="0"/>
            </a:br>
            <a:r>
              <a:rPr lang="en-US" altLang="zh-CN" sz="2700" b="1" dirty="0"/>
              <a:t>Last Lesson Today</a:t>
            </a:r>
            <a:br>
              <a:rPr lang="en-US" altLang="zh-CN" sz="2200" b="1" dirty="0"/>
            </a:br>
            <a:r>
              <a:rPr lang="en-US" altLang="zh-CN" sz="2200" b="1" dirty="0"/>
              <a:t>Exam: Open Book Exam</a:t>
            </a:r>
            <a:br>
              <a:rPr lang="en-US" altLang="zh-CN" sz="2200" b="1" dirty="0"/>
            </a:br>
            <a:r>
              <a:rPr lang="en-US" altLang="zh-CN" sz="1800" b="1" dirty="0"/>
              <a:t>(everyone’s questions are very similar but different. So Answers are different)</a:t>
            </a:r>
            <a:br>
              <a:rPr lang="en-US" altLang="zh-CN" sz="2200" b="1" dirty="0"/>
            </a:br>
            <a:br>
              <a:rPr lang="en-US" altLang="zh-CN" sz="2200" b="1" dirty="0"/>
            </a:br>
            <a:r>
              <a:rPr lang="en-US" altLang="zh-CN" sz="2700" b="1" u="sng" dirty="0"/>
              <a:t>Important</a:t>
            </a:r>
            <a:br>
              <a:rPr lang="en-US" altLang="zh-CN" sz="2200" b="1" dirty="0"/>
            </a:br>
            <a:r>
              <a:rPr lang="en-US" altLang="zh-CN" sz="2200" b="1" dirty="0"/>
              <a:t>Exams to be distributed on Monday</a:t>
            </a:r>
            <a:br>
              <a:rPr lang="en-US" altLang="zh-CN" sz="2200" b="1" dirty="0"/>
            </a:br>
            <a:r>
              <a:rPr lang="en-US" altLang="zh-CN" sz="2200" b="1" dirty="0"/>
              <a:t>Finish by Friday 11:59PM Friday.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Exam Review - Jan 1, 2023. Participation is Optional. </a:t>
            </a:r>
            <a:br>
              <a:rPr lang="en-US" altLang="zh-CN" sz="2200" b="1" dirty="0"/>
            </a:br>
            <a:br>
              <a:rPr lang="en-US" altLang="zh-CN" sz="2200" b="1" dirty="0"/>
            </a:br>
            <a:r>
              <a:rPr lang="en-US" altLang="zh-CN" sz="2700" b="1" u="sng" dirty="0"/>
              <a:t>In Case</a:t>
            </a:r>
            <a:br>
              <a:rPr lang="en-US" altLang="zh-CN" sz="2200" b="1" dirty="0"/>
            </a:br>
            <a:r>
              <a:rPr lang="en-US" altLang="zh-CN" sz="2200" b="1" dirty="0"/>
              <a:t>If not passing, second exam distributed on Jan 2</a:t>
            </a:r>
            <a:r>
              <a:rPr lang="en-US" altLang="zh-CN" sz="2200" b="1" baseline="30000" dirty="0"/>
              <a:t>nd</a:t>
            </a:r>
            <a:br>
              <a:rPr lang="en-US" altLang="zh-CN" sz="2200" b="1" dirty="0"/>
            </a:br>
            <a:r>
              <a:rPr lang="en-US" altLang="zh-CN" sz="2200" b="1" dirty="0"/>
              <a:t>and Review on Jan 8. </a:t>
            </a:r>
            <a:br>
              <a:rPr lang="en-US" altLang="zh-CN" sz="2200" b="1" dirty="0"/>
            </a:br>
            <a:br>
              <a:rPr lang="en-US" altLang="zh-CN" sz="3000" b="1" dirty="0"/>
            </a:br>
            <a:br>
              <a:rPr lang="en-US" altLang="zh-CN" sz="3000" b="1" dirty="0"/>
            </a:br>
            <a:r>
              <a:rPr lang="en-US" sz="3000" b="1" dirty="0"/>
              <a:t> 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0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0"/>
            <a:ext cx="9032488" cy="5409735"/>
          </a:xfrm>
        </p:spPr>
        <p:txBody>
          <a:bodyPr>
            <a:normAutofit fontScale="90000"/>
          </a:bodyPr>
          <a:lstStyle/>
          <a:p>
            <a:r>
              <a:rPr lang="en-US" altLang="zh-CN" sz="2700" b="1" dirty="0"/>
              <a:t> </a:t>
            </a:r>
            <a:r>
              <a:rPr lang="zh-CN" altLang="en-US" sz="4000" b="1" dirty="0"/>
              <a:t>安排</a:t>
            </a:r>
            <a:br>
              <a:rPr lang="en-US" altLang="zh-CN" sz="2700" b="1" dirty="0"/>
            </a:br>
            <a:r>
              <a:rPr lang="zh-CN" altLang="en-US" sz="3200" b="1" u="sng" dirty="0"/>
              <a:t>今天最后一课 </a:t>
            </a:r>
            <a:br>
              <a:rPr lang="en-US" altLang="zh-CN" sz="3200" b="1" u="sng" dirty="0"/>
            </a:br>
            <a:br>
              <a:rPr lang="en-US" altLang="zh-CN" sz="2700" b="1" dirty="0"/>
            </a:br>
            <a:r>
              <a:rPr lang="zh-CN" altLang="en-US" sz="2700" b="1" dirty="0"/>
              <a:t>考试：开卷考试</a:t>
            </a:r>
            <a:br>
              <a:rPr lang="en-US" altLang="zh-CN" sz="2700" b="1" dirty="0"/>
            </a:br>
            <a:r>
              <a:rPr lang="zh-CN" altLang="en-US" sz="2700" b="1" dirty="0"/>
              <a:t>（每个人的问题很相似但又不一样。所以答案不一样） </a:t>
            </a:r>
            <a:br>
              <a:rPr lang="en-US" altLang="zh-CN" sz="2700" b="1" dirty="0"/>
            </a:br>
            <a:r>
              <a:rPr lang="zh-CN" altLang="en-US" sz="2700" b="1" dirty="0"/>
              <a:t>考试卷周一</a:t>
            </a:r>
            <a:r>
              <a:rPr lang="en-US" altLang="zh-CN" sz="2700" b="1" dirty="0"/>
              <a:t>(12/26)</a:t>
            </a:r>
            <a:r>
              <a:rPr lang="zh-CN" altLang="en-US" sz="2700" b="1" dirty="0"/>
              <a:t>分发 </a:t>
            </a:r>
            <a:br>
              <a:rPr lang="en-US" altLang="zh-CN" sz="2700" b="1" dirty="0"/>
            </a:br>
            <a:r>
              <a:rPr lang="zh-CN" altLang="en-US" sz="2700" b="1" dirty="0"/>
              <a:t>周五</a:t>
            </a:r>
            <a:r>
              <a:rPr lang="en-US" altLang="zh-CN" sz="2700" b="1" dirty="0"/>
              <a:t>(12/30)</a:t>
            </a:r>
            <a:r>
              <a:rPr lang="zh-CN" altLang="en-US" sz="2700" b="1" dirty="0"/>
              <a:t>晚上 </a:t>
            </a:r>
            <a:r>
              <a:rPr lang="en-US" altLang="zh-CN" sz="2700" b="1" dirty="0"/>
              <a:t>11:59 </a:t>
            </a:r>
            <a:r>
              <a:rPr lang="zh-CN" altLang="en-US" sz="2700" b="1" dirty="0"/>
              <a:t>完成 </a:t>
            </a:r>
            <a:r>
              <a:rPr lang="en-US" altLang="zh-CN" sz="2700" b="1" dirty="0"/>
              <a:t>Email/</a:t>
            </a:r>
            <a:r>
              <a:rPr lang="en-US" altLang="zh-CN" sz="2700" b="1" dirty="0" err="1"/>
              <a:t>Wechat</a:t>
            </a:r>
            <a:r>
              <a:rPr lang="en-US" altLang="zh-CN" sz="2700" b="1" dirty="0"/>
              <a:t> </a:t>
            </a:r>
            <a:r>
              <a:rPr lang="zh-CN" altLang="en-US" sz="2700" b="1" dirty="0"/>
              <a:t>答案给我 </a:t>
            </a:r>
            <a:br>
              <a:rPr lang="en-US" altLang="zh-CN" sz="2700" b="1" dirty="0"/>
            </a:br>
            <a:r>
              <a:rPr lang="zh-CN" altLang="en-US" sz="2700" b="1" dirty="0"/>
              <a:t>考试题解释 </a:t>
            </a:r>
            <a:r>
              <a:rPr lang="en-US" altLang="zh-CN" sz="2700" b="1" dirty="0"/>
              <a:t>- 2023 </a:t>
            </a:r>
            <a:r>
              <a:rPr lang="zh-CN" altLang="en-US" sz="2700" b="1" dirty="0"/>
              <a:t>年 </a:t>
            </a:r>
            <a:r>
              <a:rPr lang="en-US" altLang="zh-CN" sz="2700" b="1" dirty="0"/>
              <a:t>1 </a:t>
            </a:r>
            <a:r>
              <a:rPr lang="zh-CN" altLang="en-US" sz="2700" b="1" dirty="0"/>
              <a:t>月 </a:t>
            </a:r>
            <a:r>
              <a:rPr lang="en-US" altLang="zh-CN" sz="2700" b="1" dirty="0"/>
              <a:t>1 </a:t>
            </a:r>
            <a:r>
              <a:rPr lang="zh-CN" altLang="en-US" sz="2700" b="1" dirty="0"/>
              <a:t>日</a:t>
            </a:r>
            <a:r>
              <a:rPr lang="en-US" altLang="zh-CN" sz="2700" b="1" dirty="0"/>
              <a:t>. </a:t>
            </a:r>
            <a:r>
              <a:rPr lang="zh-CN" altLang="en-US" sz="2700" b="1" dirty="0"/>
              <a:t>学生自愿参加 </a:t>
            </a:r>
            <a:br>
              <a:rPr lang="en-US" altLang="zh-CN" sz="2700" b="1" dirty="0"/>
            </a:br>
            <a:br>
              <a:rPr lang="en-US" altLang="zh-CN" sz="2700" b="1" dirty="0"/>
            </a:br>
            <a:r>
              <a:rPr lang="zh-CN" altLang="en-US" b="1" u="sng" dirty="0"/>
              <a:t>如果</a:t>
            </a:r>
            <a:br>
              <a:rPr lang="en-US" altLang="zh-CN" sz="2700" b="1" dirty="0"/>
            </a:br>
            <a:r>
              <a:rPr lang="zh-CN" altLang="en-US" sz="2700" b="1" dirty="0"/>
              <a:t>如果没有通过，第二次考试将在 </a:t>
            </a:r>
            <a:r>
              <a:rPr lang="en-US" altLang="zh-CN" sz="2700" b="1" dirty="0"/>
              <a:t>1 </a:t>
            </a:r>
            <a:r>
              <a:rPr lang="zh-CN" altLang="en-US" sz="2700" b="1" dirty="0"/>
              <a:t>月 </a:t>
            </a:r>
            <a:r>
              <a:rPr lang="en-US" altLang="zh-CN" sz="2700" b="1" dirty="0"/>
              <a:t>2 </a:t>
            </a:r>
            <a:r>
              <a:rPr lang="zh-CN" altLang="en-US" sz="2700" b="1" dirty="0"/>
              <a:t>日分发，</a:t>
            </a:r>
            <a:br>
              <a:rPr lang="en-US" altLang="zh-CN" sz="2700" b="1" dirty="0"/>
            </a:br>
            <a:r>
              <a:rPr lang="zh-CN" altLang="en-US" sz="2700" b="1" dirty="0"/>
              <a:t>并在 </a:t>
            </a:r>
            <a:r>
              <a:rPr lang="en-US" altLang="zh-CN" sz="2700" b="1" dirty="0"/>
              <a:t>1 </a:t>
            </a:r>
            <a:r>
              <a:rPr lang="zh-CN" altLang="en-US" sz="2700" b="1" dirty="0"/>
              <a:t>月 </a:t>
            </a:r>
            <a:r>
              <a:rPr lang="en-US" altLang="zh-CN" sz="2700" b="1" dirty="0"/>
              <a:t>8 </a:t>
            </a:r>
            <a:r>
              <a:rPr lang="zh-CN" altLang="en-US" sz="2700" b="1" dirty="0"/>
              <a:t>日考试题解释</a:t>
            </a:r>
            <a:br>
              <a:rPr lang="en-US" altLang="zh-CN" sz="2700" b="1" dirty="0"/>
            </a:br>
            <a:r>
              <a:rPr lang="zh-CN" altLang="en-US" sz="2700" b="1" dirty="0"/>
              <a:t>学生自愿参加</a:t>
            </a:r>
            <a:br>
              <a:rPr lang="en-US" altLang="zh-CN" sz="3000" b="1" dirty="0"/>
            </a:br>
            <a:br>
              <a:rPr lang="en-US" altLang="zh-CN" sz="3000" b="1" dirty="0"/>
            </a:br>
            <a:r>
              <a:rPr lang="en-US" sz="3000" b="1" dirty="0"/>
              <a:t> 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44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Box 2">
            <a:extLst>
              <a:ext uri="{FF2B5EF4-FFF2-40B4-BE49-F238E27FC236}">
                <a16:creationId xmlns:a16="http://schemas.microsoft.com/office/drawing/2014/main" id="{C36343F3-8B59-4B69-8888-F70A83D97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162410"/>
            <a:ext cx="7520344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Sample Questions</a:t>
            </a:r>
            <a:r>
              <a:rPr lang="zh-CN" alt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：</a:t>
            </a:r>
            <a:endParaRPr lang="en-US" altLang="en-US" sz="4000" dirty="0">
              <a:latin typeface="Cambria Math" panose="02040503050406030204" pitchFamily="18" charset="0"/>
              <a:ea typeface="Cambria Math" panose="02040503050406030204" pitchFamily="18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9D98A-0023-F0A5-5717-C3CA1DCED5B8}"/>
              </a:ext>
            </a:extLst>
          </p:cNvPr>
          <p:cNvSpPr txBox="1"/>
          <p:nvPr/>
        </p:nvSpPr>
        <p:spPr>
          <a:xfrm>
            <a:off x="362414" y="1322086"/>
            <a:ext cx="841917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Industrial Equipment Reliability Measurement Usually follow what type of distribution? </a:t>
            </a:r>
            <a:r>
              <a:rPr lang="zh-CN" altLang="en-US" sz="2000" b="1" dirty="0"/>
              <a:t>工业设备可靠性指标通常遵循什么类型的分布？</a:t>
            </a:r>
            <a:r>
              <a:rPr lang="en-US" altLang="zh-CN" sz="2000" b="1" dirty="0"/>
              <a:t>(ref /</a:t>
            </a:r>
            <a:r>
              <a:rPr lang="zh-CN" altLang="en-US" sz="2000" b="1" dirty="0"/>
              <a:t>参照</a:t>
            </a:r>
            <a:r>
              <a:rPr lang="en-US" altLang="zh-CN" sz="2000" b="1" dirty="0"/>
              <a:t>: Menu </a:t>
            </a:r>
            <a:r>
              <a:rPr lang="en-US" altLang="zh-CN" sz="2000" b="1" dirty="0" err="1"/>
              <a:t>D_Rul</a:t>
            </a:r>
            <a:r>
              <a:rPr lang="en-US" altLang="zh-CN" sz="2000" b="1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Normal			2. Gamma</a:t>
            </a:r>
          </a:p>
          <a:p>
            <a:pPr marL="457200" indent="-457200">
              <a:buAutoNum type="arabicPeriod" startAt="3"/>
            </a:pPr>
            <a:r>
              <a:rPr lang="en-US" dirty="0"/>
              <a:t>Lognormal			4. Poisson</a:t>
            </a:r>
          </a:p>
          <a:p>
            <a:pPr marL="457200" indent="-457200">
              <a:buAutoNum type="arabicPeriod" startAt="3"/>
            </a:pPr>
            <a:endParaRPr lang="en-US" dirty="0"/>
          </a:p>
          <a:p>
            <a:pPr marL="457200" indent="-457200">
              <a:buAutoNum type="arabicPeriod" startAt="3"/>
            </a:pPr>
            <a:endParaRPr lang="en-US" dirty="0"/>
          </a:p>
          <a:p>
            <a:r>
              <a:rPr lang="en-US" altLang="zh-CN" dirty="0"/>
              <a:t>Answer Key: 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D4BFF-00C8-3920-A6AD-1FAD406486F0}"/>
              </a:ext>
            </a:extLst>
          </p:cNvPr>
          <p:cNvSpPr txBox="1"/>
          <p:nvPr/>
        </p:nvSpPr>
        <p:spPr>
          <a:xfrm>
            <a:off x="222099" y="2344281"/>
            <a:ext cx="84191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Box 2">
            <a:extLst>
              <a:ext uri="{FF2B5EF4-FFF2-40B4-BE49-F238E27FC236}">
                <a16:creationId xmlns:a16="http://schemas.microsoft.com/office/drawing/2014/main" id="{C36343F3-8B59-4B69-8888-F70A83D97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162410"/>
            <a:ext cx="7520344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Sample Questions</a:t>
            </a:r>
            <a:r>
              <a:rPr lang="zh-CN" alt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：</a:t>
            </a:r>
            <a:endParaRPr lang="en-US" altLang="en-US" sz="4000" dirty="0">
              <a:latin typeface="Cambria Math" panose="02040503050406030204" pitchFamily="18" charset="0"/>
              <a:ea typeface="Cambria Math" panose="02040503050406030204" pitchFamily="18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9D98A-0023-F0A5-5717-C3CA1DCED5B8}"/>
              </a:ext>
            </a:extLst>
          </p:cNvPr>
          <p:cNvSpPr txBox="1"/>
          <p:nvPr/>
        </p:nvSpPr>
        <p:spPr>
          <a:xfrm>
            <a:off x="362414" y="1322086"/>
            <a:ext cx="84191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Why do we need to conduct feature selection? Choose all that apply </a:t>
            </a:r>
            <a:r>
              <a:rPr lang="zh-CN" altLang="en-US" sz="2000" b="1" dirty="0"/>
              <a:t>为什么我们需要进行特征选择？ 选择所有适用的答案 （</a:t>
            </a:r>
            <a:r>
              <a:rPr lang="en-US" altLang="zh-CN" sz="2000" b="1" dirty="0"/>
              <a:t> ref /</a:t>
            </a:r>
            <a:r>
              <a:rPr lang="zh-CN" altLang="en-US" sz="2000" b="1" dirty="0"/>
              <a:t>参照</a:t>
            </a:r>
            <a:r>
              <a:rPr lang="en-US" altLang="zh-CN" sz="2000" b="1" dirty="0"/>
              <a:t>: menu </a:t>
            </a:r>
            <a:r>
              <a:rPr lang="en-US" altLang="zh-CN" sz="2000" b="1" dirty="0" err="1"/>
              <a:t>C_b</a:t>
            </a:r>
            <a:r>
              <a:rPr lang="en-US" altLang="zh-CN" dirty="0"/>
              <a:t>)</a:t>
            </a:r>
            <a:endParaRPr lang="en-US" dirty="0"/>
          </a:p>
          <a:p>
            <a:endParaRPr lang="en-US" dirty="0"/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-apple-system"/>
              </a:rPr>
              <a:t>删除不相关和冗余的特征     </a:t>
            </a:r>
            <a:r>
              <a:rPr lang="en-US" altLang="zh-CN" dirty="0">
                <a:latin typeface="-apple-system"/>
              </a:rPr>
              <a:t>	2. </a:t>
            </a:r>
            <a:r>
              <a:rPr lang="zh-CN" altLang="en-US" dirty="0">
                <a:latin typeface="-apple-system"/>
              </a:rPr>
              <a:t>减轻</a:t>
            </a:r>
            <a:r>
              <a:rPr lang="zh-CN" altLang="en-US" b="1" i="0" dirty="0">
                <a:effectLst/>
                <a:latin typeface="-apple-system"/>
              </a:rPr>
              <a:t>维度的诅咒</a:t>
            </a:r>
          </a:p>
          <a:p>
            <a:pPr algn="l"/>
            <a:r>
              <a:rPr lang="en-US" altLang="zh-CN" b="1" i="0" dirty="0">
                <a:effectLst/>
                <a:latin typeface="-apple-system"/>
              </a:rPr>
              <a:t>3. </a:t>
            </a:r>
            <a:r>
              <a:rPr lang="zh-CN" altLang="en-US" b="1" i="0" dirty="0">
                <a:effectLst/>
                <a:latin typeface="-apple-system"/>
              </a:rPr>
              <a:t>缩短训练时间</a:t>
            </a:r>
            <a:r>
              <a:rPr lang="en-US" altLang="zh-CN" b="1" i="0" dirty="0">
                <a:effectLst/>
                <a:latin typeface="-apple-system"/>
              </a:rPr>
              <a:t>			4.  </a:t>
            </a:r>
            <a:r>
              <a:rPr lang="zh-CN" altLang="en-US" b="1" i="0" dirty="0">
                <a:effectLst/>
                <a:latin typeface="-apple-system"/>
              </a:rPr>
              <a:t>部署工作</a:t>
            </a:r>
            <a:endParaRPr lang="en-US" altLang="zh-CN" b="1" i="0" dirty="0">
              <a:effectLst/>
              <a:latin typeface="-apple-system"/>
            </a:endParaRP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endParaRPr lang="en-US" altLang="zh-CN" b="1" i="0" dirty="0">
              <a:effectLst/>
              <a:latin typeface="-apple-system"/>
            </a:endParaRPr>
          </a:p>
          <a:p>
            <a:pPr algn="l"/>
            <a:r>
              <a:rPr lang="en-US" altLang="zh-CN" dirty="0">
                <a:latin typeface="-apple-system"/>
              </a:rPr>
              <a:t>Answer key: 1,2,3,4</a:t>
            </a:r>
            <a:endParaRPr lang="zh-CN" altLang="en-US" b="1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4164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Box 2">
            <a:extLst>
              <a:ext uri="{FF2B5EF4-FFF2-40B4-BE49-F238E27FC236}">
                <a16:creationId xmlns:a16="http://schemas.microsoft.com/office/drawing/2014/main" id="{C36343F3-8B59-4B69-8888-F70A83D97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162410"/>
            <a:ext cx="7520344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Notes</a:t>
            </a:r>
            <a:r>
              <a:rPr lang="zh-CN" alt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：</a:t>
            </a:r>
            <a:endParaRPr lang="en-US" altLang="en-US" sz="4000" dirty="0">
              <a:latin typeface="Cambria Math" panose="02040503050406030204" pitchFamily="18" charset="0"/>
              <a:ea typeface="Cambria Math" panose="02040503050406030204" pitchFamily="18" charset="0"/>
              <a:cs typeface="Aharoni" panose="02010803020104030203" pitchFamily="2" charset="-79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34E86B5-276D-87F2-B729-F5818CE01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1708713"/>
            <a:ext cx="752034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all questions will have their origin deck (menu) provided. </a:t>
            </a:r>
            <a:r>
              <a:rPr lang="zh-CN" alt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所有问题都将提供提示（出自哪个“菜单”）</a:t>
            </a:r>
            <a:endParaRPr lang="en-US" altLang="zh-CN" sz="4000" dirty="0">
              <a:latin typeface="Cambria Math" panose="02040503050406030204" pitchFamily="18" charset="0"/>
              <a:ea typeface="Cambria Math" panose="02040503050406030204" pitchFamily="18" charset="0"/>
              <a:cs typeface="Aharoni" panose="02010803020104030203" pitchFamily="2" charset="-79"/>
            </a:endParaRPr>
          </a:p>
          <a:p>
            <a:pPr eaLnBrk="1" hangingPunct="1"/>
            <a:endParaRPr lang="en-US" altLang="en-US" sz="4000" dirty="0">
              <a:latin typeface="Cambria Math" panose="02040503050406030204" pitchFamily="18" charset="0"/>
              <a:ea typeface="Cambria Math" panose="020405030504060302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421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154" y="1749426"/>
            <a:ext cx="670544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dirty="0"/>
              <a:t>Post Lecture Help/connect </a:t>
            </a:r>
          </a:p>
          <a:p>
            <a:r>
              <a:rPr lang="zh-CN" altLang="en-US" sz="2800" dirty="0"/>
              <a:t>课后帮助</a:t>
            </a:r>
            <a:r>
              <a:rPr lang="en-US" altLang="zh-CN" sz="2800" dirty="0"/>
              <a:t>/</a:t>
            </a:r>
            <a:r>
              <a:rPr lang="zh-CN" altLang="en-US" sz="2800" dirty="0"/>
              <a:t>连接 </a:t>
            </a:r>
            <a:r>
              <a:rPr lang="en-US" altLang="zh-CN" sz="2800" dirty="0"/>
              <a:t>:</a:t>
            </a:r>
          </a:p>
          <a:p>
            <a:endParaRPr lang="en-US" altLang="en-US" sz="2800" dirty="0"/>
          </a:p>
          <a:p>
            <a:r>
              <a:rPr lang="en-US" altLang="en-US" sz="2800" dirty="0">
                <a:hlinkClick r:id="rId3"/>
              </a:rPr>
              <a:t>hiyongma@hotmail.com</a:t>
            </a:r>
            <a:endParaRPr lang="en-US" altLang="en-US" sz="2800" dirty="0"/>
          </a:p>
          <a:p>
            <a:r>
              <a:rPr lang="en-US" altLang="en-US" sz="2800" dirty="0" err="1"/>
              <a:t>wechat</a:t>
            </a:r>
            <a:r>
              <a:rPr lang="en-US" altLang="en-US" sz="2800" dirty="0"/>
              <a:t>: </a:t>
            </a:r>
            <a:r>
              <a:rPr lang="en-US" altLang="en-US" sz="2800" dirty="0" err="1"/>
              <a:t>roymayonghui</a:t>
            </a:r>
            <a:endParaRPr lang="en-US" altLang="en-US" sz="2800" dirty="0"/>
          </a:p>
          <a:p>
            <a:endParaRPr lang="en-US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4379</TotalTime>
  <Words>490</Words>
  <Application>Microsoft Office PowerPoint</Application>
  <PresentationFormat>On-screen Show (4:3)</PresentationFormat>
  <Paragraphs>42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-apple-system</vt:lpstr>
      <vt:lpstr>Arial</vt:lpstr>
      <vt:lpstr>Cambria Math</vt:lpstr>
      <vt:lpstr>Default Design</vt:lpstr>
      <vt:lpstr>PowerPoint Presentation</vt:lpstr>
      <vt:lpstr>12/25/2022  Summary /总结   谢谢大家！Roy Ma     </vt:lpstr>
      <vt:lpstr>12/25/2022     </vt:lpstr>
      <vt:lpstr>Schedule  Last Lesson Today Exam: Open Book Exam (everyone’s questions are very similar but different. So Answers are different)  Important Exams to be distributed on Monday Finish by Friday 11:59PM Friday. Exam Review - Jan 1, 2023. Participation is Optional.   In Case If not passing, second exam distributed on Jan 2nd and Review on Jan 8.     </vt:lpstr>
      <vt:lpstr> 安排 今天最后一课   考试：开卷考试 （每个人的问题很相似但又不一样。所以答案不一样）  考试卷周一(12/26)分发  周五(12/30)晚上 11:59 完成 Email/Wechat 答案给我  考试题解释 - 2023 年 1 月 1 日. 学生自愿参加   如果 如果没有通过，第二次考试将在 1 月 2 日分发， 并在 1 月 8 日考试题解释 学生自愿参加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Yong Hui Ma</cp:lastModifiedBy>
  <cp:revision>325</cp:revision>
  <dcterms:created xsi:type="dcterms:W3CDTF">2016-09-01T17:48:01Z</dcterms:created>
  <dcterms:modified xsi:type="dcterms:W3CDTF">2022-12-24T22:57:47Z</dcterms:modified>
</cp:coreProperties>
</file>