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92" r:id="rId3"/>
    <p:sldId id="293" r:id="rId4"/>
    <p:sldId id="294" r:id="rId5"/>
    <p:sldId id="268" r:id="rId6"/>
    <p:sldId id="283" r:id="rId7"/>
    <p:sldId id="284" r:id="rId8"/>
    <p:sldId id="282" r:id="rId9"/>
    <p:sldId id="285" r:id="rId10"/>
    <p:sldId id="286" r:id="rId11"/>
    <p:sldId id="295" r:id="rId12"/>
    <p:sldId id="287" r:id="rId13"/>
    <p:sldId id="269" r:id="rId14"/>
    <p:sldId id="270" r:id="rId15"/>
    <p:sldId id="280" r:id="rId16"/>
    <p:sldId id="289" r:id="rId17"/>
    <p:sldId id="296" r:id="rId18"/>
    <p:sldId id="291" r:id="rId19"/>
    <p:sldId id="297" r:id="rId20"/>
    <p:sldId id="298" r:id="rId21"/>
    <p:sldId id="299" r:id="rId22"/>
    <p:sldId id="271" r:id="rId23"/>
    <p:sldId id="272" r:id="rId24"/>
    <p:sldId id="274" r:id="rId25"/>
    <p:sldId id="275" r:id="rId26"/>
    <p:sldId id="276" r:id="rId27"/>
    <p:sldId id="273" r:id="rId28"/>
    <p:sldId id="277"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8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C6EE-F9A0-B07E-D9B9-97AD23ADE5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792CD-427A-CEA1-41C4-EA5341CF30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B6F09D-1AC2-EBAD-53A8-F06C4C927C3E}"/>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5" name="Footer Placeholder 4">
            <a:extLst>
              <a:ext uri="{FF2B5EF4-FFF2-40B4-BE49-F238E27FC236}">
                <a16:creationId xmlns:a16="http://schemas.microsoft.com/office/drawing/2014/main" id="{1B32A496-D398-E0AF-6558-6FAB9C6D9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3B2B7-9EEA-5D74-30DA-8B7ED3193293}"/>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130480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25D6-08FC-F9A5-6D10-7E08D3495C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DE4A66-68E4-063C-0381-49F72752C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005AF-65AD-2CB9-0807-42934073590F}"/>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5" name="Footer Placeholder 4">
            <a:extLst>
              <a:ext uri="{FF2B5EF4-FFF2-40B4-BE49-F238E27FC236}">
                <a16:creationId xmlns:a16="http://schemas.microsoft.com/office/drawing/2014/main" id="{13D59612-B8A5-6BE1-C144-C2C79A76C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F7DCD-8261-3B5C-9B2C-7A39A023300F}"/>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2785350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2BFED5-BEFD-F339-BC03-D3F662CD84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1D5A7C-4C95-989C-D781-73E9C68E48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F37E0-F1AE-E23E-347A-9E0265E7CC05}"/>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5" name="Footer Placeholder 4">
            <a:extLst>
              <a:ext uri="{FF2B5EF4-FFF2-40B4-BE49-F238E27FC236}">
                <a16:creationId xmlns:a16="http://schemas.microsoft.com/office/drawing/2014/main" id="{D8EB6F82-EECE-E0F5-4E5C-A349E1BD4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44E9D-D5FB-9171-8B13-8BE890B5CF5D}"/>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145900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A613-D7B1-7C0C-9D85-E5D21F1235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D08B12-63E3-1013-76C7-C29627EC6F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C4CF1-8C5E-5379-629A-8454645CCECF}"/>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5" name="Footer Placeholder 4">
            <a:extLst>
              <a:ext uri="{FF2B5EF4-FFF2-40B4-BE49-F238E27FC236}">
                <a16:creationId xmlns:a16="http://schemas.microsoft.com/office/drawing/2014/main" id="{CD3D4204-CF37-9A9C-238D-4897720FF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40B64-7B8F-2FF0-B6B4-8667BE405A05}"/>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344077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78CA-BE30-875B-9673-C78C010F7E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9C28D2-294F-A81A-B0ED-6814381FA4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D67AF-246A-D5ED-3364-73E152F72433}"/>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5" name="Footer Placeholder 4">
            <a:extLst>
              <a:ext uri="{FF2B5EF4-FFF2-40B4-BE49-F238E27FC236}">
                <a16:creationId xmlns:a16="http://schemas.microsoft.com/office/drawing/2014/main" id="{651253DF-41DE-BFC4-B3CA-9C5CD3095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C362D-8523-9BED-283D-E60C2FCCF1E8}"/>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1746229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D68C-97C7-6111-83AA-C8CE5E7D7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03087C-2ACA-2DBC-1076-65D9ACAE7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1E95FB-C867-48EF-BE0E-9F1108027C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CAF396-5DB0-4F6A-383B-524F651BDCDF}"/>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6" name="Footer Placeholder 5">
            <a:extLst>
              <a:ext uri="{FF2B5EF4-FFF2-40B4-BE49-F238E27FC236}">
                <a16:creationId xmlns:a16="http://schemas.microsoft.com/office/drawing/2014/main" id="{7550EE95-02BA-8153-7D2B-93CED4674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491A4B-F8CE-47F0-91C5-17B722B08460}"/>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37487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34C1-8281-E855-2B35-6D34F7C2EF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5844E3-5C84-6379-AEF3-F5C8741ED4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C2F688-2313-1AED-AC51-18CDAEF9A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28CC25-CE33-A0B8-B91F-EECF7605A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2385A7-F3EF-72C0-5C48-D06EA481B9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E06439-BA8F-0DBA-D8BD-EFEB9E26E3A6}"/>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8" name="Footer Placeholder 7">
            <a:extLst>
              <a:ext uri="{FF2B5EF4-FFF2-40B4-BE49-F238E27FC236}">
                <a16:creationId xmlns:a16="http://schemas.microsoft.com/office/drawing/2014/main" id="{F5711B52-5975-863C-6D54-437EE249E2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BAB0F7-65C9-5B6F-9A75-F41EE2A18543}"/>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399656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94A9-F0F2-E0D8-10A6-999060A18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5ADB12-A110-6516-EE92-ADB6F150E3E9}"/>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4" name="Footer Placeholder 3">
            <a:extLst>
              <a:ext uri="{FF2B5EF4-FFF2-40B4-BE49-F238E27FC236}">
                <a16:creationId xmlns:a16="http://schemas.microsoft.com/office/drawing/2014/main" id="{BCC3D24E-D832-CDBA-7D1D-C3A5A8F3A6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A57E93-8F74-AAB2-E158-0969865F74E2}"/>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34787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F0C811-F10C-09AD-0C7D-D78E03842D40}"/>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3" name="Footer Placeholder 2">
            <a:extLst>
              <a:ext uri="{FF2B5EF4-FFF2-40B4-BE49-F238E27FC236}">
                <a16:creationId xmlns:a16="http://schemas.microsoft.com/office/drawing/2014/main" id="{2EA394A5-FDE4-7886-C154-FA0458C4E4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C39EBA-39BF-4574-5750-1CC1464CF594}"/>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3507787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CE83-4A10-9D50-7773-050CBE13F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B5298D-97FE-11EB-A42F-9332AF418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C9FABD-5B97-4E8F-7319-DC59DC6A6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D9BAC-915D-A4CA-6F03-4BA54395B21F}"/>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6" name="Footer Placeholder 5">
            <a:extLst>
              <a:ext uri="{FF2B5EF4-FFF2-40B4-BE49-F238E27FC236}">
                <a16:creationId xmlns:a16="http://schemas.microsoft.com/office/drawing/2014/main" id="{9598D10F-6937-4B40-42CD-43355FBA9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3EFE2-0A91-7068-3391-BA05403F3BF5}"/>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49439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6F98-B0E8-F4A3-805C-62EA13F56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471EC4-CD2A-228D-6E2A-4040AA07B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E4160C-1F9C-457A-28A6-EF17F260C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1177F-2C89-B336-B2F1-1C10902F3641}"/>
              </a:ext>
            </a:extLst>
          </p:cNvPr>
          <p:cNvSpPr>
            <a:spLocks noGrp="1"/>
          </p:cNvSpPr>
          <p:nvPr>
            <p:ph type="dt" sz="half" idx="10"/>
          </p:nvPr>
        </p:nvSpPr>
        <p:spPr/>
        <p:txBody>
          <a:bodyPr/>
          <a:lstStyle/>
          <a:p>
            <a:fld id="{3B246C02-EE57-4726-AABF-E5354A1F6315}" type="datetimeFigureOut">
              <a:rPr lang="en-US" smtClean="0"/>
              <a:t>12/17/2022</a:t>
            </a:fld>
            <a:endParaRPr lang="en-US"/>
          </a:p>
        </p:txBody>
      </p:sp>
      <p:sp>
        <p:nvSpPr>
          <p:cNvPr id="6" name="Footer Placeholder 5">
            <a:extLst>
              <a:ext uri="{FF2B5EF4-FFF2-40B4-BE49-F238E27FC236}">
                <a16:creationId xmlns:a16="http://schemas.microsoft.com/office/drawing/2014/main" id="{E783035B-D86F-AC39-CD7F-8E473FEF7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D4B40-BD68-B479-A414-997D1E73C2E3}"/>
              </a:ext>
            </a:extLst>
          </p:cNvPr>
          <p:cNvSpPr>
            <a:spLocks noGrp="1"/>
          </p:cNvSpPr>
          <p:nvPr>
            <p:ph type="sldNum" sz="quarter" idx="12"/>
          </p:nvPr>
        </p:nvSpPr>
        <p:spPr/>
        <p:txBody>
          <a:bodyPr/>
          <a:lstStyle/>
          <a:p>
            <a:fld id="{5FF6377B-73A0-44ED-83E4-8E9A8AE43EAA}" type="slidenum">
              <a:rPr lang="en-US" smtClean="0"/>
              <a:t>‹#›</a:t>
            </a:fld>
            <a:endParaRPr lang="en-US"/>
          </a:p>
        </p:txBody>
      </p:sp>
    </p:spTree>
    <p:extLst>
      <p:ext uri="{BB962C8B-B14F-4D97-AF65-F5344CB8AC3E}">
        <p14:creationId xmlns:p14="http://schemas.microsoft.com/office/powerpoint/2010/main" val="13389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A1FB44-A643-7A27-BF25-47424DFD6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B4FC5B-7DBD-ECBB-0423-5D7CE8BC30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1C8D1-0808-7F6C-7B88-CAB7F9AFC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46C02-EE57-4726-AABF-E5354A1F6315}" type="datetimeFigureOut">
              <a:rPr lang="en-US" smtClean="0"/>
              <a:t>12/17/2022</a:t>
            </a:fld>
            <a:endParaRPr lang="en-US"/>
          </a:p>
        </p:txBody>
      </p:sp>
      <p:sp>
        <p:nvSpPr>
          <p:cNvPr id="5" name="Footer Placeholder 4">
            <a:extLst>
              <a:ext uri="{FF2B5EF4-FFF2-40B4-BE49-F238E27FC236}">
                <a16:creationId xmlns:a16="http://schemas.microsoft.com/office/drawing/2014/main" id="{9C3F5A35-CFFE-B4DF-516D-B5AE69F58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94C9D-1182-3F21-DC25-32B740644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6377B-73A0-44ED-83E4-8E9A8AE43EAA}" type="slidenum">
              <a:rPr lang="en-US" smtClean="0"/>
              <a:t>‹#›</a:t>
            </a:fld>
            <a:endParaRPr lang="en-US"/>
          </a:p>
        </p:txBody>
      </p:sp>
    </p:spTree>
    <p:extLst>
      <p:ext uri="{BB962C8B-B14F-4D97-AF65-F5344CB8AC3E}">
        <p14:creationId xmlns:p14="http://schemas.microsoft.com/office/powerpoint/2010/main" val="3053126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3" Type="http://schemas.openxmlformats.org/officeDocument/2006/relationships/hyperlink" Target="https://jstobigdata.com/docker-compose-cheatsheet/#docker-compose_version" TargetMode="External"/><Relationship Id="rId18" Type="http://schemas.openxmlformats.org/officeDocument/2006/relationships/hyperlink" Target="https://jstobigdata.com/docker-compose-cheatsheet/#docker-compose_unpause" TargetMode="External"/><Relationship Id="rId26" Type="http://schemas.openxmlformats.org/officeDocument/2006/relationships/hyperlink" Target="https://jstobigdata.com/docker-compose-cheatsheet/#docker-compose_examples" TargetMode="External"/><Relationship Id="rId3" Type="http://schemas.openxmlformats.org/officeDocument/2006/relationships/hyperlink" Target="https://jstobigdata.com/docker-compose-cheatsheet/#docker-compose_up" TargetMode="External"/><Relationship Id="rId21" Type="http://schemas.openxmlformats.org/officeDocument/2006/relationships/hyperlink" Target="https://jstobigdata.com/docker-compose-cheatsheet/#docker-compose_kill" TargetMode="External"/><Relationship Id="rId34" Type="http://schemas.openxmlformats.org/officeDocument/2006/relationships/hyperlink" Target="https://jstobigdata.com/docker-compose-cheatsheet/#labels" TargetMode="External"/><Relationship Id="rId7" Type="http://schemas.openxmlformats.org/officeDocument/2006/relationships/hyperlink" Target="https://jstobigdata.com/docker-compose-cheatsheet/#docker-compose_config" TargetMode="External"/><Relationship Id="rId12" Type="http://schemas.openxmlformats.org/officeDocument/2006/relationships/hyperlink" Target="https://jstobigdata.com/docker-compose-cheatsheet/#docker-compose_push" TargetMode="External"/><Relationship Id="rId17" Type="http://schemas.openxmlformats.org/officeDocument/2006/relationships/hyperlink" Target="https://jstobigdata.com/docker-compose-cheatsheet/#docker-compose_pause" TargetMode="External"/><Relationship Id="rId25" Type="http://schemas.openxmlformats.org/officeDocument/2006/relationships/hyperlink" Target="https://jstobigdata.com/docker-compose-cheatsheet/#docker-compose_run" TargetMode="External"/><Relationship Id="rId33" Type="http://schemas.openxmlformats.org/officeDocument/2006/relationships/hyperlink" Target="https://jstobigdata.com/docker-compose-cheatsheet/#dependencies_-_dependent_services" TargetMode="External"/><Relationship Id="rId2" Type="http://schemas.openxmlformats.org/officeDocument/2006/relationships/hyperlink" Target="https://jstobigdata.com/docker-compose-cheatsheet/#docker-compose_commands_cheatsheet" TargetMode="External"/><Relationship Id="rId16" Type="http://schemas.openxmlformats.org/officeDocument/2006/relationships/hyperlink" Target="https://jstobigdata.com/docker-compose-cheatsheet/#docker-compose_stop" TargetMode="External"/><Relationship Id="rId20" Type="http://schemas.openxmlformats.org/officeDocument/2006/relationships/hyperlink" Target="https://jstobigdata.com/docker-compose-cheatsheet/#docker-compose_help" TargetMode="External"/><Relationship Id="rId29" Type="http://schemas.openxmlformats.org/officeDocument/2006/relationships/hyperlink" Target="https://jstobigdata.com/docker-compose-cheatsheet/#ports_binding" TargetMode="External"/><Relationship Id="rId1" Type="http://schemas.openxmlformats.org/officeDocument/2006/relationships/slideLayout" Target="../slideLayouts/slideLayout1.xml"/><Relationship Id="rId6" Type="http://schemas.openxmlformats.org/officeDocument/2006/relationships/hyperlink" Target="https://jstobigdata.com/docker-compose-cheatsheet/#docker-compose_bundle" TargetMode="External"/><Relationship Id="rId11" Type="http://schemas.openxmlformats.org/officeDocument/2006/relationships/hyperlink" Target="https://jstobigdata.com/docker-compose-cheatsheet/#docker-compose_pull" TargetMode="External"/><Relationship Id="rId24" Type="http://schemas.openxmlformats.org/officeDocument/2006/relationships/hyperlink" Target="https://jstobigdata.com/docker-compose-cheatsheet/#docker-compose_top" TargetMode="External"/><Relationship Id="rId32" Type="http://schemas.openxmlformats.org/officeDocument/2006/relationships/hyperlink" Target="https://jstobigdata.com/docker-compose-cheatsheet/#environment_variables" TargetMode="External"/><Relationship Id="rId5" Type="http://schemas.openxmlformats.org/officeDocument/2006/relationships/hyperlink" Target="https://jstobigdata.com/docker-compose-cheatsheet/#docker-compose_ps" TargetMode="External"/><Relationship Id="rId15" Type="http://schemas.openxmlformats.org/officeDocument/2006/relationships/hyperlink" Target="https://jstobigdata.com/docker-compose-cheatsheet/#docker-compose_start" TargetMode="External"/><Relationship Id="rId23" Type="http://schemas.openxmlformats.org/officeDocument/2006/relationships/hyperlink" Target="https://jstobigdata.com/docker-compose-cheatsheet/#docker-compose_rm" TargetMode="External"/><Relationship Id="rId28" Type="http://schemas.openxmlformats.org/officeDocument/2006/relationships/hyperlink" Target="https://jstobigdata.com/docker-compose-cheatsheet/#building_-_from_dockerfile_or_image" TargetMode="External"/><Relationship Id="rId10" Type="http://schemas.openxmlformats.org/officeDocument/2006/relationships/hyperlink" Target="https://jstobigdata.com/docker-compose-cheatsheet/#docker-compose_port" TargetMode="External"/><Relationship Id="rId19" Type="http://schemas.openxmlformats.org/officeDocument/2006/relationships/hyperlink" Target="https://jstobigdata.com/docker-compose-cheatsheet/#docker-compose_exec" TargetMode="External"/><Relationship Id="rId31" Type="http://schemas.openxmlformats.org/officeDocument/2006/relationships/hyperlink" Target="https://jstobigdata.com/docker-compose-cheatsheet/#volume_-_storage_mapping" TargetMode="External"/><Relationship Id="rId4" Type="http://schemas.openxmlformats.org/officeDocument/2006/relationships/hyperlink" Target="https://jstobigdata.com/docker-compose-cheatsheet/#docker-compose_down" TargetMode="External"/><Relationship Id="rId9" Type="http://schemas.openxmlformats.org/officeDocument/2006/relationships/hyperlink" Target="https://jstobigdata.com/docker-compose-cheatsheet/#docker-compose_logs" TargetMode="External"/><Relationship Id="rId14" Type="http://schemas.openxmlformats.org/officeDocument/2006/relationships/hyperlink" Target="https://jstobigdata.com/docker-compose-cheatsheet/#docker-compose_build" TargetMode="External"/><Relationship Id="rId22" Type="http://schemas.openxmlformats.org/officeDocument/2006/relationships/hyperlink" Target="https://jstobigdata.com/docker-compose-cheatsheet/#docker-compose_restart" TargetMode="External"/><Relationship Id="rId27" Type="http://schemas.openxmlformats.org/officeDocument/2006/relationships/hyperlink" Target="https://jstobigdata.com/docker-compose-cheatsheet/#docker-composeyml_example" TargetMode="External"/><Relationship Id="rId30" Type="http://schemas.openxmlformats.org/officeDocument/2006/relationships/hyperlink" Target="https://jstobigdata.com/docker-compose-cheatsheet/#command_and_entrypoint" TargetMode="External"/><Relationship Id="rId35" Type="http://schemas.openxmlformats.org/officeDocument/2006/relationships/hyperlink" Target="https://jstobigdata.com/docker-compose-cheatsheet/#dns_servers" TargetMode="External"/><Relationship Id="rId8" Type="http://schemas.openxmlformats.org/officeDocument/2006/relationships/hyperlink" Target="https://jstobigdata.com/docker-compose-cheatsheet/#docker-compose_events"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docs.docker.com/engine/reference/commandline/secret_create/"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dockerlabs.collabnix.com/docker/cheatsheet/"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docker.com/" TargetMode="Externa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v17.12/engine/docker-overview/"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BEA2-EFE2-8A83-C11C-56D5104167C1}"/>
              </a:ext>
            </a:extLst>
          </p:cNvPr>
          <p:cNvSpPr>
            <a:spLocks noGrp="1"/>
          </p:cNvSpPr>
          <p:nvPr>
            <p:ph type="ctrTitle"/>
          </p:nvPr>
        </p:nvSpPr>
        <p:spPr>
          <a:xfrm>
            <a:off x="1524000" y="764554"/>
            <a:ext cx="9144000" cy="2387600"/>
          </a:xfrm>
        </p:spPr>
        <p:txBody>
          <a:bodyPr>
            <a:normAutofit/>
          </a:bodyPr>
          <a:lstStyle/>
          <a:p>
            <a:r>
              <a:rPr lang="nl-NL" sz="4400" b="0" i="0" dirty="0">
                <a:solidFill>
                  <a:srgbClr val="0101FD"/>
                </a:solidFill>
                <a:effectLst/>
                <a:latin typeface="SFMono-Regular"/>
              </a:rPr>
              <a:t>Weixiu AI </a:t>
            </a:r>
            <a:br>
              <a:rPr lang="nl-NL" sz="4400" b="0" i="0" dirty="0">
                <a:solidFill>
                  <a:srgbClr val="0101FD"/>
                </a:solidFill>
                <a:effectLst/>
                <a:latin typeface="SFMono-Regular"/>
              </a:rPr>
            </a:br>
            <a:r>
              <a:rPr lang="nl-NL" sz="4400" b="0" i="0" dirty="0">
                <a:solidFill>
                  <a:srgbClr val="0101FD"/>
                </a:solidFill>
                <a:effectLst/>
                <a:latin typeface="SFMono-Regular"/>
              </a:rPr>
              <a:t>Containerization</a:t>
            </a:r>
            <a:endParaRPr lang="en-US" sz="4400" dirty="0"/>
          </a:p>
        </p:txBody>
      </p:sp>
      <p:sp>
        <p:nvSpPr>
          <p:cNvPr id="3" name="Subtitle 2">
            <a:extLst>
              <a:ext uri="{FF2B5EF4-FFF2-40B4-BE49-F238E27FC236}">
                <a16:creationId xmlns:a16="http://schemas.microsoft.com/office/drawing/2014/main" id="{302472DF-EE91-C8B8-C9ED-74EADB194A32}"/>
              </a:ext>
            </a:extLst>
          </p:cNvPr>
          <p:cNvSpPr>
            <a:spLocks noGrp="1"/>
          </p:cNvSpPr>
          <p:nvPr>
            <p:ph type="subTitle" idx="1"/>
          </p:nvPr>
        </p:nvSpPr>
        <p:spPr/>
        <p:txBody>
          <a:bodyPr/>
          <a:lstStyle/>
          <a:p>
            <a:r>
              <a:rPr lang="en-US" dirty="0"/>
              <a:t>Lesson 16 </a:t>
            </a:r>
          </a:p>
        </p:txBody>
      </p:sp>
    </p:spTree>
    <p:extLst>
      <p:ext uri="{BB962C8B-B14F-4D97-AF65-F5344CB8AC3E}">
        <p14:creationId xmlns:p14="http://schemas.microsoft.com/office/powerpoint/2010/main" val="259444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622C8B4-F42C-2631-0CE3-BAD010D7C69A}"/>
              </a:ext>
            </a:extLst>
          </p:cNvPr>
          <p:cNvSpPr txBox="1"/>
          <p:nvPr/>
        </p:nvSpPr>
        <p:spPr>
          <a:xfrm>
            <a:off x="186359" y="690412"/>
            <a:ext cx="11114432" cy="4524315"/>
          </a:xfrm>
          <a:prstGeom prst="rect">
            <a:avLst/>
          </a:prstGeom>
          <a:noFill/>
        </p:spPr>
        <p:txBody>
          <a:bodyPr wrap="square">
            <a:spAutoFit/>
          </a:bodyPr>
          <a:lstStyle/>
          <a:p>
            <a:r>
              <a:rPr lang="en-US" dirty="0"/>
              <a:t>Key: Docker File, Image and Container</a:t>
            </a:r>
          </a:p>
          <a:p>
            <a:endParaRPr lang="en-US" dirty="0"/>
          </a:p>
          <a:p>
            <a:r>
              <a:rPr lang="en-US" dirty="0" err="1"/>
              <a:t>Dockerfile</a:t>
            </a:r>
            <a:r>
              <a:rPr lang="en-US" dirty="0"/>
              <a:t>: A </a:t>
            </a:r>
            <a:r>
              <a:rPr lang="en-US" dirty="0" err="1"/>
              <a:t>Dockerfile</a:t>
            </a:r>
            <a:r>
              <a:rPr lang="en-US" dirty="0"/>
              <a:t> is a text document which contains all the commands that a user can call on the command line to assemble an image. So, Docker can build images automatically by reading the instructions from a </a:t>
            </a:r>
            <a:r>
              <a:rPr lang="en-US" dirty="0" err="1"/>
              <a:t>Dockerfile</a:t>
            </a:r>
            <a:r>
              <a:rPr lang="en-US" dirty="0"/>
              <a:t>. You can use docker build to create an automated build to execute several command-line instructions in succession.</a:t>
            </a:r>
          </a:p>
          <a:p>
            <a:endParaRPr lang="en-US" dirty="0"/>
          </a:p>
          <a:p>
            <a:r>
              <a:rPr lang="en-US" dirty="0"/>
              <a:t>Docker Image: In layman terms, Docker Image can be compared to a template which is used to create Docker Containers. So, these read-only templates are the building blocks of a Container. You can use docker run to run the image and create a container.</a:t>
            </a:r>
          </a:p>
          <a:p>
            <a:endParaRPr lang="en-US" dirty="0"/>
          </a:p>
          <a:p>
            <a:r>
              <a:rPr lang="en-US" dirty="0"/>
              <a:t>Docker Images are stored in the Docker Registry. It can be either a user’s local repository or a public repository like a Docker Hub which allows multiple users to collaborate in building an application.</a:t>
            </a:r>
          </a:p>
          <a:p>
            <a:endParaRPr lang="en-US" dirty="0"/>
          </a:p>
          <a:p>
            <a:r>
              <a:rPr lang="en-US" dirty="0"/>
              <a:t>Docker Container: It is a running instance of a Docker Image as they hold the entire package needed to run the application. So, these are basically the ready applications created from Docker Images which is the ultimate utility of Docker. </a:t>
            </a:r>
          </a:p>
        </p:txBody>
      </p:sp>
      <p:sp>
        <p:nvSpPr>
          <p:cNvPr id="2" name="TextBox 1">
            <a:extLst>
              <a:ext uri="{FF2B5EF4-FFF2-40B4-BE49-F238E27FC236}">
                <a16:creationId xmlns:a16="http://schemas.microsoft.com/office/drawing/2014/main" id="{D072D98D-5C32-3730-BA89-56DAC44B616F}"/>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Containerization - Docker</a:t>
            </a:r>
            <a:endParaRPr lang="en-US" dirty="0">
              <a:solidFill>
                <a:srgbClr val="002060"/>
              </a:solidFill>
            </a:endParaRPr>
          </a:p>
        </p:txBody>
      </p:sp>
    </p:spTree>
    <p:extLst>
      <p:ext uri="{BB962C8B-B14F-4D97-AF65-F5344CB8AC3E}">
        <p14:creationId xmlns:p14="http://schemas.microsoft.com/office/powerpoint/2010/main" val="60321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Docker Demo</a:t>
            </a:r>
            <a:endParaRPr lang="en-US" dirty="0">
              <a:solidFill>
                <a:srgbClr val="002060"/>
              </a:solidFill>
            </a:endParaRPr>
          </a:p>
        </p:txBody>
      </p:sp>
      <p:sp>
        <p:nvSpPr>
          <p:cNvPr id="8" name="TextBox 7">
            <a:extLst>
              <a:ext uri="{FF2B5EF4-FFF2-40B4-BE49-F238E27FC236}">
                <a16:creationId xmlns:a16="http://schemas.microsoft.com/office/drawing/2014/main" id="{1622C8B4-F42C-2631-0CE3-BAD010D7C69A}"/>
              </a:ext>
            </a:extLst>
          </p:cNvPr>
          <p:cNvSpPr txBox="1"/>
          <p:nvPr/>
        </p:nvSpPr>
        <p:spPr>
          <a:xfrm>
            <a:off x="186359" y="690412"/>
            <a:ext cx="11114432" cy="3416320"/>
          </a:xfrm>
          <a:prstGeom prst="rect">
            <a:avLst/>
          </a:prstGeom>
          <a:noFill/>
        </p:spPr>
        <p:txBody>
          <a:bodyPr wrap="square">
            <a:spAutoFit/>
          </a:bodyPr>
          <a:lstStyle/>
          <a:p>
            <a:r>
              <a:rPr lang="en-US" b="1" dirty="0"/>
              <a:t>Key: Docker File, Image and Container</a:t>
            </a:r>
            <a:endParaRPr lang="en-US" dirty="0"/>
          </a:p>
          <a:p>
            <a:r>
              <a:rPr lang="en-US" dirty="0" err="1"/>
              <a:t>Dockerfile</a:t>
            </a:r>
            <a:r>
              <a:rPr lang="en-US" dirty="0"/>
              <a:t>: A </a:t>
            </a:r>
            <a:r>
              <a:rPr lang="en-US" dirty="0" err="1"/>
              <a:t>Dockerfile</a:t>
            </a:r>
            <a:r>
              <a:rPr lang="en-US" dirty="0"/>
              <a:t> is a text document which contains all the commands that a user can call on the command line to assemble an image. So, Docker can build images automatically by reading the instructions from a </a:t>
            </a:r>
            <a:r>
              <a:rPr lang="en-US" dirty="0" err="1"/>
              <a:t>Dockerfile</a:t>
            </a:r>
            <a:r>
              <a:rPr lang="en-US" dirty="0"/>
              <a:t>. You can use docker build to create an automated build to execute several command-line instructions in succession.</a:t>
            </a:r>
          </a:p>
          <a:p>
            <a:r>
              <a:rPr lang="en-US" dirty="0"/>
              <a:t>Docker Image: In layman terms, Docker Image can be compared to a template which is used to create Docker Containers. So, these read-only templates are the building blocks of a Container. You can use docker run to run the image and create a container.</a:t>
            </a:r>
          </a:p>
          <a:p>
            <a:r>
              <a:rPr lang="en-US" dirty="0"/>
              <a:t>Docker Images are stored in the Docker Registry. It can be either a user’s local repository or a public repository like a Docker Hub which allows multiple users to collaborate in building an application.</a:t>
            </a:r>
          </a:p>
          <a:p>
            <a:r>
              <a:rPr lang="en-US" dirty="0"/>
              <a:t>Docker Container: It is a running instance of a Docker Image as they hold the entire package needed to run the application. So, these are basically the ready applications created from Docker Images which is the ultimate utility of Docker. </a:t>
            </a:r>
          </a:p>
        </p:txBody>
      </p:sp>
      <p:sp>
        <p:nvSpPr>
          <p:cNvPr id="3" name="TextBox 2">
            <a:extLst>
              <a:ext uri="{FF2B5EF4-FFF2-40B4-BE49-F238E27FC236}">
                <a16:creationId xmlns:a16="http://schemas.microsoft.com/office/drawing/2014/main" id="{6EA1C77C-395E-8FF3-FDD2-847AC0AA3427}"/>
              </a:ext>
            </a:extLst>
          </p:cNvPr>
          <p:cNvSpPr txBox="1"/>
          <p:nvPr/>
        </p:nvSpPr>
        <p:spPr>
          <a:xfrm>
            <a:off x="115957" y="4106732"/>
            <a:ext cx="11889684" cy="2585323"/>
          </a:xfrm>
          <a:prstGeom prst="rect">
            <a:avLst/>
          </a:prstGeom>
          <a:noFill/>
        </p:spPr>
        <p:txBody>
          <a:bodyPr wrap="square">
            <a:spAutoFit/>
          </a:bodyPr>
          <a:lstStyle/>
          <a:p>
            <a:r>
              <a:rPr lang="en-US" dirty="0" err="1"/>
              <a:t>关键：Docker</a:t>
            </a:r>
            <a:r>
              <a:rPr lang="en-US" dirty="0"/>
              <a:t> </a:t>
            </a:r>
            <a:r>
              <a:rPr lang="en-US" dirty="0" err="1"/>
              <a:t>文件、镜像和容器</a:t>
            </a:r>
            <a:endParaRPr lang="en-US" dirty="0"/>
          </a:p>
          <a:p>
            <a:r>
              <a:rPr lang="en-US" dirty="0" err="1"/>
              <a:t>Dockerfile：Dockerfile</a:t>
            </a:r>
            <a:r>
              <a:rPr lang="en-US" dirty="0"/>
              <a:t> </a:t>
            </a:r>
            <a:r>
              <a:rPr lang="en-US" dirty="0" err="1"/>
              <a:t>是一个文本文档，其中包含用户可以在命令行上调用以组装图像的所有命令</a:t>
            </a:r>
            <a:r>
              <a:rPr lang="en-US" dirty="0"/>
              <a:t>。 </a:t>
            </a:r>
            <a:r>
              <a:rPr lang="en-US" dirty="0" err="1"/>
              <a:t>因此，Docker</a:t>
            </a:r>
            <a:r>
              <a:rPr lang="en-US" dirty="0"/>
              <a:t> </a:t>
            </a:r>
            <a:r>
              <a:rPr lang="en-US" dirty="0" err="1"/>
              <a:t>可以通过读取</a:t>
            </a:r>
            <a:r>
              <a:rPr lang="en-US" dirty="0"/>
              <a:t> </a:t>
            </a:r>
            <a:r>
              <a:rPr lang="en-US" dirty="0" err="1"/>
              <a:t>Dockerfile</a:t>
            </a:r>
            <a:r>
              <a:rPr lang="en-US" dirty="0"/>
              <a:t> </a:t>
            </a:r>
            <a:r>
              <a:rPr lang="en-US" dirty="0" err="1"/>
              <a:t>中的指令自动构建镜像</a:t>
            </a:r>
            <a:r>
              <a:rPr lang="en-US" dirty="0"/>
              <a:t>。 </a:t>
            </a:r>
            <a:r>
              <a:rPr lang="en-US" dirty="0" err="1"/>
              <a:t>您可以使用</a:t>
            </a:r>
            <a:r>
              <a:rPr lang="en-US" dirty="0"/>
              <a:t> docker build </a:t>
            </a:r>
            <a:r>
              <a:rPr lang="en-US" dirty="0" err="1"/>
              <a:t>创建自动构建以连续执行多个命令行指令</a:t>
            </a:r>
            <a:r>
              <a:rPr lang="en-US" dirty="0"/>
              <a:t>。</a:t>
            </a:r>
          </a:p>
          <a:p>
            <a:r>
              <a:rPr lang="en-US" dirty="0"/>
              <a:t>Docker </a:t>
            </a:r>
            <a:r>
              <a:rPr lang="en-US" dirty="0" err="1"/>
              <a:t>Image：通俗地说，Docker</a:t>
            </a:r>
            <a:r>
              <a:rPr lang="en-US" dirty="0"/>
              <a:t> Image </a:t>
            </a:r>
            <a:r>
              <a:rPr lang="en-US" dirty="0" err="1"/>
              <a:t>可以比作用于创建</a:t>
            </a:r>
            <a:r>
              <a:rPr lang="en-US" dirty="0"/>
              <a:t> Docker </a:t>
            </a:r>
            <a:r>
              <a:rPr lang="en-US" dirty="0" err="1"/>
              <a:t>容器的模板</a:t>
            </a:r>
            <a:r>
              <a:rPr lang="en-US" dirty="0"/>
              <a:t>。 </a:t>
            </a:r>
            <a:r>
              <a:rPr lang="en-US" dirty="0" err="1"/>
              <a:t>因此，这些只读模板是容器的构建块</a:t>
            </a:r>
            <a:r>
              <a:rPr lang="en-US" dirty="0"/>
              <a:t>。 </a:t>
            </a:r>
            <a:r>
              <a:rPr lang="en-US" dirty="0" err="1"/>
              <a:t>您可以使用</a:t>
            </a:r>
            <a:r>
              <a:rPr lang="en-US" dirty="0"/>
              <a:t> docker run </a:t>
            </a:r>
            <a:r>
              <a:rPr lang="en-US" dirty="0" err="1"/>
              <a:t>来运行图像并创建容器</a:t>
            </a:r>
            <a:r>
              <a:rPr lang="en-US" dirty="0"/>
              <a:t>。</a:t>
            </a:r>
          </a:p>
          <a:p>
            <a:r>
              <a:rPr lang="en-US" dirty="0"/>
              <a:t>Docker </a:t>
            </a:r>
            <a:r>
              <a:rPr lang="en-US" dirty="0" err="1"/>
              <a:t>镜像存储在</a:t>
            </a:r>
            <a:r>
              <a:rPr lang="en-US" dirty="0"/>
              <a:t> Docker </a:t>
            </a:r>
            <a:r>
              <a:rPr lang="en-US" dirty="0" err="1"/>
              <a:t>注册表中</a:t>
            </a:r>
            <a:r>
              <a:rPr lang="en-US" dirty="0"/>
              <a:t>。 </a:t>
            </a:r>
            <a:r>
              <a:rPr lang="en-US" dirty="0" err="1"/>
              <a:t>它可以是用户的本地存储库，也可以是像</a:t>
            </a:r>
            <a:r>
              <a:rPr lang="en-US" dirty="0"/>
              <a:t> Docker Hub </a:t>
            </a:r>
            <a:r>
              <a:rPr lang="en-US" dirty="0" err="1"/>
              <a:t>这样的公共存储库，它允许多个用户协作构建应用程序</a:t>
            </a:r>
            <a:r>
              <a:rPr lang="en-US" dirty="0"/>
              <a:t>。</a:t>
            </a:r>
          </a:p>
          <a:p>
            <a:r>
              <a:rPr lang="en-US" dirty="0"/>
              <a:t>Docker </a:t>
            </a:r>
            <a:r>
              <a:rPr lang="en-US" dirty="0" err="1"/>
              <a:t>容器：它是</a:t>
            </a:r>
            <a:r>
              <a:rPr lang="en-US" dirty="0"/>
              <a:t> Docker </a:t>
            </a:r>
            <a:r>
              <a:rPr lang="en-US" dirty="0" err="1"/>
              <a:t>镜像的运行实例，因为它们包含运行应用程序所需的整个包</a:t>
            </a:r>
            <a:r>
              <a:rPr lang="en-US" dirty="0"/>
              <a:t>。 </a:t>
            </a:r>
            <a:r>
              <a:rPr lang="en-US" dirty="0" err="1"/>
              <a:t>因此，这些基本上是从</a:t>
            </a:r>
            <a:r>
              <a:rPr lang="en-US" dirty="0"/>
              <a:t> Docker Images </a:t>
            </a:r>
            <a:r>
              <a:rPr lang="en-US" dirty="0" err="1"/>
              <a:t>创建的现成应用程序，这是</a:t>
            </a:r>
            <a:r>
              <a:rPr lang="en-US" dirty="0"/>
              <a:t> Docker </a:t>
            </a:r>
            <a:r>
              <a:rPr lang="en-US" dirty="0" err="1"/>
              <a:t>的最终实用程序</a:t>
            </a:r>
            <a:r>
              <a:rPr lang="en-US" dirty="0"/>
              <a:t>。</a:t>
            </a:r>
          </a:p>
        </p:txBody>
      </p:sp>
    </p:spTree>
    <p:extLst>
      <p:ext uri="{BB962C8B-B14F-4D97-AF65-F5344CB8AC3E}">
        <p14:creationId xmlns:p14="http://schemas.microsoft.com/office/powerpoint/2010/main" val="377338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Docker Demo</a:t>
            </a:r>
            <a:endParaRPr lang="en-US" dirty="0">
              <a:solidFill>
                <a:srgbClr val="002060"/>
              </a:solidFill>
            </a:endParaRPr>
          </a:p>
        </p:txBody>
      </p:sp>
      <p:sp>
        <p:nvSpPr>
          <p:cNvPr id="4" name="TextBox 3">
            <a:extLst>
              <a:ext uri="{FF2B5EF4-FFF2-40B4-BE49-F238E27FC236}">
                <a16:creationId xmlns:a16="http://schemas.microsoft.com/office/drawing/2014/main" id="{512FC69D-69CF-DBEA-A944-C04CD82F9E1B}"/>
              </a:ext>
            </a:extLst>
          </p:cNvPr>
          <p:cNvSpPr txBox="1"/>
          <p:nvPr/>
        </p:nvSpPr>
        <p:spPr>
          <a:xfrm>
            <a:off x="151158" y="1387447"/>
            <a:ext cx="11889684" cy="3693319"/>
          </a:xfrm>
          <a:prstGeom prst="rect">
            <a:avLst/>
          </a:prstGeom>
          <a:noFill/>
        </p:spPr>
        <p:txBody>
          <a:bodyPr wrap="square">
            <a:spAutoFit/>
          </a:bodyPr>
          <a:lstStyle/>
          <a:p>
            <a:r>
              <a:rPr lang="en-US" dirty="0" err="1"/>
              <a:t>关键：Docker</a:t>
            </a:r>
            <a:r>
              <a:rPr lang="en-US" dirty="0"/>
              <a:t> </a:t>
            </a:r>
            <a:r>
              <a:rPr lang="en-US" dirty="0" err="1"/>
              <a:t>文件、镜像和容器</a:t>
            </a:r>
            <a:endParaRPr lang="en-US" dirty="0"/>
          </a:p>
          <a:p>
            <a:endParaRPr lang="en-US" dirty="0"/>
          </a:p>
          <a:p>
            <a:r>
              <a:rPr lang="en-US" dirty="0" err="1"/>
              <a:t>Dockerfile：Dockerfile</a:t>
            </a:r>
            <a:r>
              <a:rPr lang="en-US" dirty="0"/>
              <a:t> </a:t>
            </a:r>
            <a:r>
              <a:rPr lang="en-US" dirty="0" err="1"/>
              <a:t>是一个文本文档，其中包含用户可以在命令行上调用以组装图像的所有命令</a:t>
            </a:r>
            <a:r>
              <a:rPr lang="en-US" dirty="0"/>
              <a:t>。 </a:t>
            </a:r>
            <a:r>
              <a:rPr lang="en-US" dirty="0" err="1"/>
              <a:t>因此，Docker</a:t>
            </a:r>
            <a:r>
              <a:rPr lang="en-US" dirty="0"/>
              <a:t> </a:t>
            </a:r>
            <a:r>
              <a:rPr lang="en-US" dirty="0" err="1"/>
              <a:t>可以通过读取</a:t>
            </a:r>
            <a:r>
              <a:rPr lang="en-US" dirty="0"/>
              <a:t> </a:t>
            </a:r>
            <a:r>
              <a:rPr lang="en-US" dirty="0" err="1"/>
              <a:t>Dockerfile</a:t>
            </a:r>
            <a:r>
              <a:rPr lang="en-US" dirty="0"/>
              <a:t> </a:t>
            </a:r>
            <a:r>
              <a:rPr lang="en-US" dirty="0" err="1"/>
              <a:t>中的指令自动构建镜像</a:t>
            </a:r>
            <a:r>
              <a:rPr lang="en-US" dirty="0"/>
              <a:t>。 </a:t>
            </a:r>
            <a:r>
              <a:rPr lang="en-US" dirty="0" err="1"/>
              <a:t>您可以使用</a:t>
            </a:r>
            <a:r>
              <a:rPr lang="en-US" dirty="0"/>
              <a:t> docker build </a:t>
            </a:r>
            <a:r>
              <a:rPr lang="en-US" dirty="0" err="1"/>
              <a:t>创建自动构建以连续执行多个命令行指令</a:t>
            </a:r>
            <a:r>
              <a:rPr lang="en-US" dirty="0"/>
              <a:t>。</a:t>
            </a:r>
          </a:p>
          <a:p>
            <a:endParaRPr lang="en-US" dirty="0"/>
          </a:p>
          <a:p>
            <a:r>
              <a:rPr lang="en-US" dirty="0"/>
              <a:t>Docker </a:t>
            </a:r>
            <a:r>
              <a:rPr lang="en-US" dirty="0" err="1"/>
              <a:t>Image：通俗地说，Docker</a:t>
            </a:r>
            <a:r>
              <a:rPr lang="en-US" dirty="0"/>
              <a:t> Image </a:t>
            </a:r>
            <a:r>
              <a:rPr lang="en-US" dirty="0" err="1"/>
              <a:t>可以比作用于创建</a:t>
            </a:r>
            <a:r>
              <a:rPr lang="en-US" dirty="0"/>
              <a:t> Docker </a:t>
            </a:r>
            <a:r>
              <a:rPr lang="en-US" dirty="0" err="1"/>
              <a:t>容器的模板</a:t>
            </a:r>
            <a:r>
              <a:rPr lang="en-US" dirty="0"/>
              <a:t>。 </a:t>
            </a:r>
            <a:r>
              <a:rPr lang="en-US" dirty="0" err="1"/>
              <a:t>因此，这些只读模板是容器的构建块</a:t>
            </a:r>
            <a:r>
              <a:rPr lang="en-US" dirty="0"/>
              <a:t>。 </a:t>
            </a:r>
            <a:r>
              <a:rPr lang="en-US" dirty="0" err="1"/>
              <a:t>您可以使用</a:t>
            </a:r>
            <a:r>
              <a:rPr lang="en-US" dirty="0"/>
              <a:t> docker run </a:t>
            </a:r>
            <a:r>
              <a:rPr lang="en-US" dirty="0" err="1"/>
              <a:t>来运行图像并创建容器</a:t>
            </a:r>
            <a:r>
              <a:rPr lang="en-US" dirty="0"/>
              <a:t>。</a:t>
            </a:r>
          </a:p>
          <a:p>
            <a:endParaRPr lang="en-US" dirty="0"/>
          </a:p>
          <a:p>
            <a:r>
              <a:rPr lang="en-US" dirty="0"/>
              <a:t>Docker </a:t>
            </a:r>
            <a:r>
              <a:rPr lang="en-US" dirty="0" err="1"/>
              <a:t>镜像存储在</a:t>
            </a:r>
            <a:r>
              <a:rPr lang="en-US" dirty="0"/>
              <a:t> Docker </a:t>
            </a:r>
            <a:r>
              <a:rPr lang="en-US" dirty="0" err="1"/>
              <a:t>注册表中</a:t>
            </a:r>
            <a:r>
              <a:rPr lang="en-US" dirty="0"/>
              <a:t>。 </a:t>
            </a:r>
            <a:r>
              <a:rPr lang="en-US" dirty="0" err="1"/>
              <a:t>它可以是用户的本地存储库，也可以是像</a:t>
            </a:r>
            <a:r>
              <a:rPr lang="en-US" dirty="0"/>
              <a:t> Docker Hub </a:t>
            </a:r>
            <a:r>
              <a:rPr lang="en-US" dirty="0" err="1"/>
              <a:t>这样的公共存储库，它允许多个用户协作构建应用程序</a:t>
            </a:r>
            <a:r>
              <a:rPr lang="en-US" dirty="0"/>
              <a:t>。</a:t>
            </a:r>
          </a:p>
          <a:p>
            <a:endParaRPr lang="en-US" dirty="0"/>
          </a:p>
          <a:p>
            <a:r>
              <a:rPr lang="en-US" dirty="0"/>
              <a:t>Docker </a:t>
            </a:r>
            <a:r>
              <a:rPr lang="en-US" dirty="0" err="1"/>
              <a:t>容器：它是</a:t>
            </a:r>
            <a:r>
              <a:rPr lang="en-US" dirty="0"/>
              <a:t> Docker </a:t>
            </a:r>
            <a:r>
              <a:rPr lang="en-US" dirty="0" err="1"/>
              <a:t>镜像的运行实例，因为它们包含运行应用程序所需的整个包</a:t>
            </a:r>
            <a:r>
              <a:rPr lang="en-US" dirty="0"/>
              <a:t>。 </a:t>
            </a:r>
            <a:r>
              <a:rPr lang="en-US" dirty="0" err="1"/>
              <a:t>因此，这些基本上是从</a:t>
            </a:r>
            <a:r>
              <a:rPr lang="en-US" dirty="0"/>
              <a:t> Docker Images </a:t>
            </a:r>
            <a:r>
              <a:rPr lang="en-US" dirty="0" err="1"/>
              <a:t>创建的现成应用程序，这是</a:t>
            </a:r>
            <a:r>
              <a:rPr lang="en-US" dirty="0"/>
              <a:t> Docker </a:t>
            </a:r>
            <a:r>
              <a:rPr lang="en-US" dirty="0" err="1"/>
              <a:t>的最终实用程序</a:t>
            </a:r>
            <a:r>
              <a:rPr lang="en-US" dirty="0"/>
              <a:t>。</a:t>
            </a:r>
          </a:p>
        </p:txBody>
      </p:sp>
    </p:spTree>
    <p:extLst>
      <p:ext uri="{BB962C8B-B14F-4D97-AF65-F5344CB8AC3E}">
        <p14:creationId xmlns:p14="http://schemas.microsoft.com/office/powerpoint/2010/main" val="103240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Docker vs VM</a:t>
            </a:r>
            <a:endParaRPr lang="en-US" dirty="0">
              <a:solidFill>
                <a:srgbClr val="002060"/>
              </a:solidFill>
            </a:endParaRP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1E7E3E30-25CE-1C5B-DBC0-6CF57BC03891}"/>
              </a:ext>
            </a:extLst>
          </p:cNvPr>
          <p:cNvPicPr>
            <a:picLocks noChangeAspect="1"/>
          </p:cNvPicPr>
          <p:nvPr/>
        </p:nvPicPr>
        <p:blipFill>
          <a:blip r:embed="rId2"/>
          <a:stretch>
            <a:fillRect/>
          </a:stretch>
        </p:blipFill>
        <p:spPr>
          <a:xfrm>
            <a:off x="1319181" y="968698"/>
            <a:ext cx="9354856" cy="5258534"/>
          </a:xfrm>
          <a:prstGeom prst="rect">
            <a:avLst/>
          </a:prstGeom>
        </p:spPr>
      </p:pic>
    </p:spTree>
    <p:extLst>
      <p:ext uri="{BB962C8B-B14F-4D97-AF65-F5344CB8AC3E}">
        <p14:creationId xmlns:p14="http://schemas.microsoft.com/office/powerpoint/2010/main" val="380501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Docker Illustration</a:t>
            </a:r>
            <a:endParaRPr lang="en-US" dirty="0">
              <a:solidFill>
                <a:srgbClr val="002060"/>
              </a:solidFill>
            </a:endParaRP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ACE47E8-F741-E0D1-D050-302CDB177692}"/>
              </a:ext>
            </a:extLst>
          </p:cNvPr>
          <p:cNvPicPr>
            <a:picLocks noChangeAspect="1"/>
          </p:cNvPicPr>
          <p:nvPr/>
        </p:nvPicPr>
        <p:blipFill>
          <a:blip r:embed="rId2"/>
          <a:stretch>
            <a:fillRect/>
          </a:stretch>
        </p:blipFill>
        <p:spPr>
          <a:xfrm>
            <a:off x="1556704" y="811118"/>
            <a:ext cx="9078592" cy="5906324"/>
          </a:xfrm>
          <a:prstGeom prst="rect">
            <a:avLst/>
          </a:prstGeom>
        </p:spPr>
      </p:pic>
    </p:spTree>
    <p:extLst>
      <p:ext uri="{BB962C8B-B14F-4D97-AF65-F5344CB8AC3E}">
        <p14:creationId xmlns:p14="http://schemas.microsoft.com/office/powerpoint/2010/main" val="353585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192000" cy="523220"/>
          </a:xfrm>
          <a:prstGeom prst="rect">
            <a:avLst/>
          </a:prstGeom>
          <a:solidFill>
            <a:srgbClr val="92D050"/>
          </a:solidFill>
        </p:spPr>
        <p:txBody>
          <a:bodyPr wrap="square" rtlCol="0">
            <a:spAutoFit/>
          </a:bodyPr>
          <a:lstStyle/>
          <a:p>
            <a:r>
              <a:rPr lang="en-US" sz="2800" dirty="0">
                <a:solidFill>
                  <a:srgbClr val="002060"/>
                </a:solidFill>
              </a:rPr>
              <a:t>Hands-On: Let’s build a simple docker image and upload it!</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4" descr="New Docker Hub Pricing">
            <a:extLst>
              <a:ext uri="{FF2B5EF4-FFF2-40B4-BE49-F238E27FC236}">
                <a16:creationId xmlns:a16="http://schemas.microsoft.com/office/drawing/2014/main" id="{FED9A578-DFD7-866C-9835-AC1CA11D1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773" y="1637611"/>
            <a:ext cx="2177600" cy="9099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zure Container Registry SVG Vector Logos - Vector Logo Zone">
            <a:extLst>
              <a:ext uri="{FF2B5EF4-FFF2-40B4-BE49-F238E27FC236}">
                <a16:creationId xmlns:a16="http://schemas.microsoft.com/office/drawing/2014/main" id="{61D43AC4-5D5F-B266-D603-AF4745390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444" y="4548183"/>
            <a:ext cx="1819896" cy="9099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ocker - Official Image | Docker Hub">
            <a:extLst>
              <a:ext uri="{FF2B5EF4-FFF2-40B4-BE49-F238E27FC236}">
                <a16:creationId xmlns:a16="http://schemas.microsoft.com/office/drawing/2014/main" id="{95EC3395-4A4B-72AB-19C2-E834DDE2F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2947" y="3013627"/>
            <a:ext cx="1245055" cy="110904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F87EFD4-7186-40AE-D57D-1E71B80CCEAF}"/>
              </a:ext>
            </a:extLst>
          </p:cNvPr>
          <p:cNvSpPr txBox="1"/>
          <p:nvPr/>
        </p:nvSpPr>
        <p:spPr>
          <a:xfrm>
            <a:off x="3342652" y="2843388"/>
            <a:ext cx="1890920" cy="369332"/>
          </a:xfrm>
          <a:prstGeom prst="rect">
            <a:avLst/>
          </a:prstGeom>
          <a:noFill/>
        </p:spPr>
        <p:txBody>
          <a:bodyPr wrap="square">
            <a:spAutoFit/>
          </a:bodyPr>
          <a:lstStyle/>
          <a:p>
            <a:r>
              <a:rPr lang="nl-NL" sz="1800" dirty="0">
                <a:solidFill>
                  <a:srgbClr val="0101FD"/>
                </a:solidFill>
                <a:latin typeface="SFMono-Regular"/>
              </a:rPr>
              <a:t>Containerization</a:t>
            </a:r>
            <a:endParaRPr lang="en-US" dirty="0"/>
          </a:p>
        </p:txBody>
      </p:sp>
      <p:sp>
        <p:nvSpPr>
          <p:cNvPr id="10" name="Arrow: Right 9">
            <a:extLst>
              <a:ext uri="{FF2B5EF4-FFF2-40B4-BE49-F238E27FC236}">
                <a16:creationId xmlns:a16="http://schemas.microsoft.com/office/drawing/2014/main" id="{802064CD-4641-01E4-08E7-83AA88A721CA}"/>
              </a:ext>
            </a:extLst>
          </p:cNvPr>
          <p:cNvSpPr/>
          <p:nvPr/>
        </p:nvSpPr>
        <p:spPr>
          <a:xfrm rot="1231557">
            <a:off x="3768896" y="4239600"/>
            <a:ext cx="1890920" cy="48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2A0749A-26BA-7E9F-AED1-A380272240C3}"/>
              </a:ext>
            </a:extLst>
          </p:cNvPr>
          <p:cNvSpPr/>
          <p:nvPr/>
        </p:nvSpPr>
        <p:spPr>
          <a:xfrm rot="20011187">
            <a:off x="3835531" y="2197112"/>
            <a:ext cx="1890920" cy="48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46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7EE7522-5371-5A97-433A-295063740700}"/>
              </a:ext>
            </a:extLst>
          </p:cNvPr>
          <p:cNvSpPr txBox="1"/>
          <p:nvPr/>
        </p:nvSpPr>
        <p:spPr>
          <a:xfrm>
            <a:off x="516835" y="1206812"/>
            <a:ext cx="9412355" cy="1200329"/>
          </a:xfrm>
          <a:prstGeom prst="rect">
            <a:avLst/>
          </a:prstGeom>
          <a:noFill/>
        </p:spPr>
        <p:txBody>
          <a:bodyPr wrap="square">
            <a:spAutoFit/>
          </a:bodyPr>
          <a:lstStyle/>
          <a:p>
            <a:r>
              <a:rPr lang="en-US" b="1" dirty="0"/>
              <a:t>First</a:t>
            </a:r>
          </a:p>
          <a:p>
            <a:r>
              <a:rPr lang="en-US" dirty="0"/>
              <a:t>get our handle dirty</a:t>
            </a:r>
          </a:p>
          <a:p>
            <a:endParaRPr lang="en-US" dirty="0"/>
          </a:p>
          <a:p>
            <a:endParaRPr lang="en-US" dirty="0"/>
          </a:p>
        </p:txBody>
      </p:sp>
      <p:sp>
        <p:nvSpPr>
          <p:cNvPr id="2" name="TextBox 1">
            <a:extLst>
              <a:ext uri="{FF2B5EF4-FFF2-40B4-BE49-F238E27FC236}">
                <a16:creationId xmlns:a16="http://schemas.microsoft.com/office/drawing/2014/main" id="{61E2A253-9F67-B6E5-E256-DEE0B04ABF5E}"/>
              </a:ext>
            </a:extLst>
          </p:cNvPr>
          <p:cNvSpPr txBox="1"/>
          <p:nvPr/>
        </p:nvSpPr>
        <p:spPr>
          <a:xfrm>
            <a:off x="0" y="0"/>
            <a:ext cx="12192000" cy="523220"/>
          </a:xfrm>
          <a:prstGeom prst="rect">
            <a:avLst/>
          </a:prstGeom>
          <a:solidFill>
            <a:srgbClr val="92D050"/>
          </a:solidFill>
        </p:spPr>
        <p:txBody>
          <a:bodyPr wrap="square" rtlCol="0">
            <a:spAutoFit/>
          </a:bodyPr>
          <a:lstStyle/>
          <a:p>
            <a:r>
              <a:rPr lang="en-US" sz="2800" dirty="0">
                <a:solidFill>
                  <a:srgbClr val="002060"/>
                </a:solidFill>
              </a:rPr>
              <a:t>Hands-On: Let’s build a simple docker image and upload it!</a:t>
            </a:r>
          </a:p>
        </p:txBody>
      </p:sp>
      <p:sp>
        <p:nvSpPr>
          <p:cNvPr id="7" name="TextBox 6">
            <a:extLst>
              <a:ext uri="{FF2B5EF4-FFF2-40B4-BE49-F238E27FC236}">
                <a16:creationId xmlns:a16="http://schemas.microsoft.com/office/drawing/2014/main" id="{49A9F8F9-7DF4-9E58-407C-3A50E8992834}"/>
              </a:ext>
            </a:extLst>
          </p:cNvPr>
          <p:cNvSpPr txBox="1"/>
          <p:nvPr/>
        </p:nvSpPr>
        <p:spPr>
          <a:xfrm>
            <a:off x="2951922" y="3085308"/>
            <a:ext cx="6162260" cy="1754326"/>
          </a:xfrm>
          <a:prstGeom prst="rect">
            <a:avLst/>
          </a:prstGeom>
          <a:noFill/>
        </p:spPr>
        <p:txBody>
          <a:bodyPr wrap="square">
            <a:spAutoFit/>
          </a:bodyPr>
          <a:lstStyle/>
          <a:p>
            <a:r>
              <a:rPr lang="en-US" dirty="0"/>
              <a:t>(</a:t>
            </a:r>
            <a:r>
              <a:rPr lang="zh-CN" altLang="en-US" dirty="0"/>
              <a:t>有计算机的同学：</a:t>
            </a:r>
            <a:endParaRPr lang="en-US" altLang="zh-CN" dirty="0"/>
          </a:p>
          <a:p>
            <a:pPr marL="342900" indent="-342900">
              <a:buAutoNum type="arabicPeriod"/>
            </a:pPr>
            <a:r>
              <a:rPr lang="en-US" altLang="zh-CN" dirty="0"/>
              <a:t>check dockers for desktop</a:t>
            </a:r>
          </a:p>
          <a:p>
            <a:pPr marL="342900" indent="-342900">
              <a:buAutoNum type="arabicPeriod"/>
            </a:pPr>
            <a:r>
              <a:rPr lang="zh-CN" altLang="en-US" dirty="0"/>
              <a:t>用 </a:t>
            </a:r>
            <a:r>
              <a:rPr lang="en-US" altLang="zh-CN" dirty="0" err="1"/>
              <a:t>cmd</a:t>
            </a:r>
            <a:r>
              <a:rPr lang="en-US" altLang="zh-CN" dirty="0"/>
              <a:t> </a:t>
            </a:r>
            <a:r>
              <a:rPr lang="zh-CN" altLang="en-US" dirty="0"/>
              <a:t>或 </a:t>
            </a:r>
            <a:r>
              <a:rPr lang="en-US" altLang="zh-CN" dirty="0" err="1"/>
              <a:t>gitbash</a:t>
            </a:r>
            <a:endParaRPr lang="en-US" altLang="zh-CN" dirty="0"/>
          </a:p>
          <a:p>
            <a:endParaRPr lang="en-US" dirty="0"/>
          </a:p>
          <a:p>
            <a:r>
              <a:rPr lang="en-US" dirty="0"/>
              <a:t>	docker run –-rm –</a:t>
            </a:r>
            <a:r>
              <a:rPr lang="en-US" dirty="0" err="1"/>
              <a:t>ti</a:t>
            </a:r>
            <a:r>
              <a:rPr lang="en-US" dirty="0"/>
              <a:t> </a:t>
            </a:r>
            <a:r>
              <a:rPr lang="en-US" dirty="0" err="1"/>
              <a:t>python:slim</a:t>
            </a:r>
            <a:r>
              <a:rPr lang="en-US" dirty="0"/>
              <a:t> /bin/</a:t>
            </a:r>
            <a:r>
              <a:rPr lang="en-US" dirty="0" err="1"/>
              <a:t>sh</a:t>
            </a:r>
            <a:r>
              <a:rPr lang="en-US" dirty="0"/>
              <a:t> </a:t>
            </a:r>
          </a:p>
          <a:p>
            <a:r>
              <a:rPr lang="en-US" dirty="0"/>
              <a:t>	or (bash)</a:t>
            </a:r>
          </a:p>
        </p:txBody>
      </p:sp>
    </p:spTree>
    <p:extLst>
      <p:ext uri="{BB962C8B-B14F-4D97-AF65-F5344CB8AC3E}">
        <p14:creationId xmlns:p14="http://schemas.microsoft.com/office/powerpoint/2010/main" val="1264866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7EE7522-5371-5A97-433A-295063740700}"/>
              </a:ext>
            </a:extLst>
          </p:cNvPr>
          <p:cNvSpPr txBox="1"/>
          <p:nvPr/>
        </p:nvSpPr>
        <p:spPr>
          <a:xfrm>
            <a:off x="516835" y="1206812"/>
            <a:ext cx="9412355" cy="1200329"/>
          </a:xfrm>
          <a:prstGeom prst="rect">
            <a:avLst/>
          </a:prstGeom>
          <a:noFill/>
        </p:spPr>
        <p:txBody>
          <a:bodyPr wrap="square">
            <a:spAutoFit/>
          </a:bodyPr>
          <a:lstStyle/>
          <a:p>
            <a:r>
              <a:rPr lang="en-US" altLang="zh-CN" b="1" dirty="0"/>
              <a:t>now</a:t>
            </a:r>
          </a:p>
          <a:p>
            <a:endParaRPr lang="en-US" b="1" dirty="0"/>
          </a:p>
          <a:p>
            <a:r>
              <a:rPr lang="en-US" b="1" dirty="0"/>
              <a:t>our mini image for </a:t>
            </a:r>
            <a:r>
              <a:rPr lang="en-US" altLang="zh-CN" b="1" dirty="0" err="1"/>
              <a:t>Weixiu</a:t>
            </a:r>
            <a:r>
              <a:rPr lang="en-US" altLang="zh-CN" b="1" dirty="0"/>
              <a:t> AI</a:t>
            </a:r>
            <a:endParaRPr lang="en-US" dirty="0"/>
          </a:p>
          <a:p>
            <a:endParaRPr lang="en-US" dirty="0"/>
          </a:p>
        </p:txBody>
      </p:sp>
      <p:sp>
        <p:nvSpPr>
          <p:cNvPr id="2" name="TextBox 1">
            <a:extLst>
              <a:ext uri="{FF2B5EF4-FFF2-40B4-BE49-F238E27FC236}">
                <a16:creationId xmlns:a16="http://schemas.microsoft.com/office/drawing/2014/main" id="{61E2A253-9F67-B6E5-E256-DEE0B04ABF5E}"/>
              </a:ext>
            </a:extLst>
          </p:cNvPr>
          <p:cNvSpPr txBox="1"/>
          <p:nvPr/>
        </p:nvSpPr>
        <p:spPr>
          <a:xfrm>
            <a:off x="0" y="0"/>
            <a:ext cx="12192000" cy="523220"/>
          </a:xfrm>
          <a:prstGeom prst="rect">
            <a:avLst/>
          </a:prstGeom>
          <a:solidFill>
            <a:srgbClr val="92D050"/>
          </a:solidFill>
        </p:spPr>
        <p:txBody>
          <a:bodyPr wrap="square" rtlCol="0">
            <a:spAutoFit/>
          </a:bodyPr>
          <a:lstStyle/>
          <a:p>
            <a:r>
              <a:rPr lang="en-US" sz="2800" dirty="0">
                <a:solidFill>
                  <a:srgbClr val="002060"/>
                </a:solidFill>
              </a:rPr>
              <a:t>Hands-On: Let’s build a simple docker image and upload it!</a:t>
            </a:r>
          </a:p>
        </p:txBody>
      </p:sp>
      <p:sp>
        <p:nvSpPr>
          <p:cNvPr id="7" name="TextBox 6">
            <a:extLst>
              <a:ext uri="{FF2B5EF4-FFF2-40B4-BE49-F238E27FC236}">
                <a16:creationId xmlns:a16="http://schemas.microsoft.com/office/drawing/2014/main" id="{49A9F8F9-7DF4-9E58-407C-3A50E8992834}"/>
              </a:ext>
            </a:extLst>
          </p:cNvPr>
          <p:cNvSpPr txBox="1"/>
          <p:nvPr/>
        </p:nvSpPr>
        <p:spPr>
          <a:xfrm>
            <a:off x="3014870" y="2222475"/>
            <a:ext cx="6162260" cy="369332"/>
          </a:xfrm>
          <a:prstGeom prst="rect">
            <a:avLst/>
          </a:prstGeom>
          <a:noFill/>
        </p:spPr>
        <p:txBody>
          <a:bodyPr wrap="square">
            <a:spAutoFit/>
          </a:bodyPr>
          <a:lstStyle/>
          <a:p>
            <a:r>
              <a:rPr lang="en-US" dirty="0"/>
              <a:t>(</a:t>
            </a:r>
            <a:r>
              <a:rPr lang="en-US" altLang="zh-CN" dirty="0"/>
              <a:t>project </a:t>
            </a:r>
            <a:r>
              <a:rPr lang="en-US" altLang="zh-CN" dirty="0" err="1"/>
              <a:t>weixiuailight</a:t>
            </a:r>
            <a:r>
              <a:rPr lang="en-US" altLang="zh-CN" dirty="0"/>
              <a:t>)</a:t>
            </a:r>
            <a:endParaRPr lang="en-US" dirty="0"/>
          </a:p>
        </p:txBody>
      </p:sp>
      <p:pic>
        <p:nvPicPr>
          <p:cNvPr id="6" name="Picture 5">
            <a:extLst>
              <a:ext uri="{FF2B5EF4-FFF2-40B4-BE49-F238E27FC236}">
                <a16:creationId xmlns:a16="http://schemas.microsoft.com/office/drawing/2014/main" id="{D45D58CA-0FE0-3418-CF16-DA30CA7B01D0}"/>
              </a:ext>
            </a:extLst>
          </p:cNvPr>
          <p:cNvPicPr>
            <a:picLocks noChangeAspect="1"/>
          </p:cNvPicPr>
          <p:nvPr/>
        </p:nvPicPr>
        <p:blipFill>
          <a:blip r:embed="rId2"/>
          <a:stretch>
            <a:fillRect/>
          </a:stretch>
        </p:blipFill>
        <p:spPr>
          <a:xfrm>
            <a:off x="4061367" y="3260479"/>
            <a:ext cx="3115110" cy="2543530"/>
          </a:xfrm>
          <a:prstGeom prst="rect">
            <a:avLst/>
          </a:prstGeom>
        </p:spPr>
      </p:pic>
    </p:spTree>
    <p:extLst>
      <p:ext uri="{BB962C8B-B14F-4D97-AF65-F5344CB8AC3E}">
        <p14:creationId xmlns:p14="http://schemas.microsoft.com/office/powerpoint/2010/main" val="336629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7EE7522-5371-5A97-433A-295063740700}"/>
              </a:ext>
            </a:extLst>
          </p:cNvPr>
          <p:cNvSpPr txBox="1"/>
          <p:nvPr/>
        </p:nvSpPr>
        <p:spPr>
          <a:xfrm>
            <a:off x="437708" y="1039230"/>
            <a:ext cx="10439014" cy="7571303"/>
          </a:xfrm>
          <a:prstGeom prst="rect">
            <a:avLst/>
          </a:prstGeom>
          <a:noFill/>
        </p:spPr>
        <p:txBody>
          <a:bodyPr wrap="square">
            <a:spAutoFit/>
          </a:bodyPr>
          <a:lstStyle/>
          <a:p>
            <a:r>
              <a:rPr lang="sv-SE" dirty="0"/>
              <a:t>docker run docker-model python3 inference.py</a:t>
            </a:r>
          </a:p>
          <a:p>
            <a:endParaRPr lang="sv-SE" dirty="0"/>
          </a:p>
          <a:p>
            <a:r>
              <a:rPr lang="en-US" b="0" i="1" dirty="0">
                <a:solidFill>
                  <a:srgbClr val="292929"/>
                </a:solidFill>
                <a:effectLst/>
                <a:latin typeface="source-code-pro"/>
              </a:rPr>
              <a:t>--volume //c/Users/kale/</a:t>
            </a:r>
            <a:r>
              <a:rPr lang="en-US" b="0" i="1" dirty="0" err="1">
                <a:solidFill>
                  <a:srgbClr val="292929"/>
                </a:solidFill>
                <a:effectLst/>
                <a:latin typeface="source-code-pro"/>
              </a:rPr>
              <a:t>my_project</a:t>
            </a:r>
            <a:r>
              <a:rPr lang="en-US" b="0" i="1" dirty="0">
                <a:solidFill>
                  <a:srgbClr val="292929"/>
                </a:solidFill>
                <a:effectLst/>
                <a:latin typeface="source-code-pro"/>
              </a:rPr>
              <a:t>:/home/project</a:t>
            </a:r>
          </a:p>
          <a:p>
            <a:endParaRPr lang="en-US" dirty="0"/>
          </a:p>
          <a:p>
            <a:r>
              <a:rPr lang="sv-SE" dirty="0"/>
              <a:t>docker run –-rm –-volume //c/weixiuailight/model:/home/model  -ti weixiuailight-img /bin/sh</a:t>
            </a:r>
          </a:p>
          <a:p>
            <a:r>
              <a:rPr lang="en-US" b="0" i="1" dirty="0">
                <a:solidFill>
                  <a:srgbClr val="292929"/>
                </a:solidFill>
                <a:effectLst/>
                <a:latin typeface="source-code-pro"/>
              </a:rPr>
              <a:t> </a:t>
            </a:r>
            <a:endParaRPr lang="sv-SE" dirty="0"/>
          </a:p>
          <a:p>
            <a:r>
              <a:rPr kumimoji="0" lang="en-US" altLang="en-US" sz="1800" b="0" i="0" u="none" strike="noStrike" cap="none" normalizeH="0" baseline="0" dirty="0">
                <a:ln>
                  <a:noFill/>
                </a:ln>
                <a:solidFill>
                  <a:schemeClr val="tx1"/>
                </a:solidFill>
                <a:effectLst/>
                <a:latin typeface="Arial" panose="020B0604020202020204" pitchFamily="34" charset="0"/>
              </a:rPr>
              <a:t>docker build -t </a:t>
            </a:r>
            <a:r>
              <a:rPr kumimoji="0" lang="en-US" altLang="en-US" sz="1800" b="0" i="0" u="none" strike="noStrike" cap="none" normalizeH="0" baseline="0" dirty="0" err="1">
                <a:ln>
                  <a:noFill/>
                </a:ln>
                <a:solidFill>
                  <a:schemeClr val="tx1"/>
                </a:solidFill>
                <a:effectLst/>
                <a:latin typeface="Arial" panose="020B0604020202020204" pitchFamily="34" charset="0"/>
              </a:rPr>
              <a:t>weixiuailight-img</a:t>
            </a:r>
            <a:r>
              <a:rPr kumimoji="0" lang="en-US" altLang="en-US" sz="1800" b="0" i="0" u="none" strike="noStrike" cap="none" normalizeH="0" baseline="0" dirty="0">
                <a:ln>
                  <a:noFill/>
                </a:ln>
                <a:solidFill>
                  <a:schemeClr val="tx1"/>
                </a:solidFill>
                <a:effectLst/>
                <a:latin typeface="Arial" panose="020B0604020202020204" pitchFamily="34" charset="0"/>
              </a:rPr>
              <a:t>  -f </a:t>
            </a:r>
            <a:r>
              <a:rPr kumimoji="0" lang="en-US" altLang="en-US" sz="1800" b="0" i="0" u="none" strike="noStrike" cap="none" normalizeH="0" baseline="0" dirty="0" err="1">
                <a:ln>
                  <a:noFill/>
                </a:ln>
                <a:solidFill>
                  <a:schemeClr val="tx1"/>
                </a:solidFill>
                <a:effectLst/>
                <a:latin typeface="Arial" panose="020B0604020202020204" pitchFamily="34" charset="0"/>
              </a:rPr>
              <a:t>Dockerfile</a:t>
            </a:r>
            <a:r>
              <a:rPr kumimoji="0" lang="en-US" altLang="en-US" sz="1800" b="0" i="0" u="none" strike="noStrike" cap="none" normalizeH="0" baseline="0" dirty="0">
                <a:ln>
                  <a:noFill/>
                </a:ln>
                <a:solidFill>
                  <a:schemeClr val="tx1"/>
                </a:solidFill>
                <a:effectLst/>
                <a:latin typeface="Arial" panose="020B0604020202020204" pitchFamily="34" charset="0"/>
              </a:rPr>
              <a:t> .</a:t>
            </a:r>
          </a:p>
          <a:p>
            <a:endParaRPr lang="sv-SE" dirty="0"/>
          </a:p>
          <a:p>
            <a:r>
              <a:rPr kumimoji="0" lang="en-US" altLang="en-US" sz="1800" b="0" i="0" u="none" strike="noStrike" cap="none" normalizeH="0" baseline="0" dirty="0">
                <a:ln>
                  <a:noFill/>
                </a:ln>
                <a:solidFill>
                  <a:schemeClr val="tx1"/>
                </a:solidFill>
                <a:effectLst/>
                <a:latin typeface="Arial" panose="020B0604020202020204" pitchFamily="34" charset="0"/>
              </a:rPr>
              <a:t>docker build -t </a:t>
            </a:r>
            <a:r>
              <a:rPr kumimoji="0" lang="en-US" altLang="en-US" sz="1800" b="0" i="0" u="none" strike="noStrike" cap="none" normalizeH="0" baseline="0" dirty="0" err="1">
                <a:ln>
                  <a:noFill/>
                </a:ln>
                <a:solidFill>
                  <a:schemeClr val="tx1"/>
                </a:solidFill>
                <a:effectLst/>
                <a:latin typeface="Arial" panose="020B0604020202020204" pitchFamily="34" charset="0"/>
              </a:rPr>
              <a:t>weixiuailight-img</a:t>
            </a:r>
            <a:r>
              <a:rPr kumimoji="0" lang="en-US" altLang="en-US" sz="1800" b="0" i="0" u="none" strike="noStrike" cap="none" normalizeH="0" baseline="0" dirty="0">
                <a:ln>
                  <a:noFill/>
                </a:ln>
                <a:solidFill>
                  <a:schemeClr val="tx1"/>
                </a:solidFill>
                <a:effectLst/>
                <a:latin typeface="Arial" panose="020B0604020202020204" pitchFamily="34" charset="0"/>
              </a:rPr>
              <a:t>  -f </a:t>
            </a:r>
            <a:r>
              <a:rPr kumimoji="0" lang="en-US" altLang="en-US" sz="1800" b="0" i="0" u="none" strike="noStrike" cap="none" normalizeH="0" baseline="0" dirty="0" err="1">
                <a:ln>
                  <a:noFill/>
                </a:ln>
                <a:solidFill>
                  <a:schemeClr val="tx1"/>
                </a:solidFill>
                <a:effectLst/>
                <a:latin typeface="Arial" panose="020B0604020202020204" pitchFamily="34" charset="0"/>
              </a:rPr>
              <a:t>Dockerfile</a:t>
            </a:r>
            <a:r>
              <a:rPr kumimoji="0" lang="en-US" altLang="en-US" sz="1800" b="0" i="0" u="none" strike="noStrike" cap="none" normalizeH="0" baseline="0" dirty="0">
                <a:ln>
                  <a:noFill/>
                </a:ln>
                <a:solidFill>
                  <a:schemeClr val="tx1"/>
                </a:solidFill>
                <a:effectLst/>
                <a:latin typeface="Arial" panose="020B0604020202020204" pitchFamily="34" charset="0"/>
              </a:rPr>
              <a:t> .</a:t>
            </a:r>
          </a:p>
          <a:p>
            <a:r>
              <a:rPr lang="en-US" dirty="0"/>
              <a:t>docker rm </a:t>
            </a:r>
            <a:r>
              <a:rPr lang="sv-SE" dirty="0"/>
              <a:t>containerid</a:t>
            </a:r>
          </a:p>
          <a:p>
            <a:r>
              <a:rPr lang="sv-SE" dirty="0"/>
              <a:t>docker rmi imageid</a:t>
            </a:r>
          </a:p>
          <a:p>
            <a:r>
              <a:rPr lang="en-US" dirty="0"/>
              <a:t> </a:t>
            </a:r>
          </a:p>
          <a:p>
            <a:r>
              <a:rPr lang="sv-SE" dirty="0"/>
              <a:t>docker run -–rm -ti weixiuailight-img /bin/sh</a:t>
            </a:r>
          </a:p>
          <a:p>
            <a:endParaRPr lang="sv-SE" dirty="0"/>
          </a:p>
          <a:p>
            <a:r>
              <a:rPr lang="sv-SE" dirty="0"/>
              <a:t>docker stop $(docker ps -q)  # only on bash</a:t>
            </a:r>
          </a:p>
          <a:p>
            <a:r>
              <a:rPr lang="sv-SE" dirty="0"/>
              <a:t>docker rm $(docker ps -aq) # only on bash</a:t>
            </a:r>
          </a:p>
          <a:p>
            <a:r>
              <a:rPr lang="sv-SE" dirty="0"/>
              <a:t>################ </a:t>
            </a:r>
            <a:r>
              <a:rPr lang="en-US" altLang="zh-CN" dirty="0"/>
              <a:t>docker hub </a:t>
            </a:r>
            <a:endParaRPr lang="sv-SE" dirty="0"/>
          </a:p>
          <a:p>
            <a:r>
              <a:rPr lang="sv-SE" dirty="0"/>
              <a:t>docker login</a:t>
            </a:r>
          </a:p>
          <a:p>
            <a:r>
              <a:rPr lang="sv-SE" dirty="0"/>
              <a:t>docker tag weixiuailight-img stempro/weixiuai:latest</a:t>
            </a:r>
          </a:p>
          <a:p>
            <a:r>
              <a:rPr lang="en-US" dirty="0"/>
              <a:t>docker push </a:t>
            </a:r>
            <a:r>
              <a:rPr lang="en-US" dirty="0" err="1"/>
              <a:t>stempro</a:t>
            </a:r>
            <a:r>
              <a:rPr lang="en-US" dirty="0"/>
              <a:t>/</a:t>
            </a:r>
            <a:r>
              <a:rPr lang="en-US" dirty="0" err="1"/>
              <a:t>weixiuai</a:t>
            </a:r>
            <a:endParaRPr lang="en-US" dirty="0"/>
          </a:p>
          <a:p>
            <a:endParaRPr lang="en-US" dirty="0"/>
          </a:p>
          <a:p>
            <a:r>
              <a:rPr lang="sv-SE" dirty="0"/>
              <a:t>################ </a:t>
            </a:r>
            <a:r>
              <a:rPr lang="en-US" altLang="zh-CN" dirty="0"/>
              <a:t>azure </a:t>
            </a:r>
            <a:r>
              <a:rPr lang="en-US" altLang="zh-CN" dirty="0" err="1"/>
              <a:t>cr</a:t>
            </a:r>
            <a:endParaRPr lang="en-US" dirty="0"/>
          </a:p>
          <a:p>
            <a:r>
              <a:rPr lang="en-US" dirty="0"/>
              <a:t>docker login </a:t>
            </a:r>
            <a:r>
              <a:rPr lang="sv-SE" dirty="0"/>
              <a:t>weixiuai</a:t>
            </a:r>
            <a:r>
              <a:rPr lang="en-US" b="0" i="0" dirty="0">
                <a:solidFill>
                  <a:srgbClr val="000000"/>
                </a:solidFill>
                <a:effectLst/>
                <a:latin typeface="Monaco"/>
              </a:rPr>
              <a:t>.azurecr.io </a:t>
            </a:r>
            <a:r>
              <a:rPr lang="en-US" b="0" i="0" dirty="0" err="1">
                <a:solidFill>
                  <a:srgbClr val="000000"/>
                </a:solidFill>
                <a:effectLst/>
                <a:latin typeface="Monaco"/>
              </a:rPr>
              <a:t>weixiuai</a:t>
            </a:r>
            <a:r>
              <a:rPr lang="en-US" b="0" i="0" dirty="0">
                <a:solidFill>
                  <a:srgbClr val="000000"/>
                </a:solidFill>
                <a:effectLst/>
                <a:latin typeface="Monaco"/>
              </a:rPr>
              <a:t>  </a:t>
            </a:r>
            <a:r>
              <a:rPr lang="en-US" altLang="zh-CN" b="0" i="0" dirty="0">
                <a:solidFill>
                  <a:srgbClr val="000000"/>
                </a:solidFill>
                <a:effectLst/>
                <a:latin typeface="Monaco"/>
              </a:rPr>
              <a:t>pw</a:t>
            </a:r>
            <a:r>
              <a:rPr lang="zh-CN" altLang="en-US" b="0" i="0" dirty="0">
                <a:solidFill>
                  <a:srgbClr val="000000"/>
                </a:solidFill>
                <a:effectLst/>
                <a:latin typeface="Monaco"/>
              </a:rPr>
              <a:t>：</a:t>
            </a:r>
            <a:r>
              <a:rPr lang="en-US" altLang="zh-CN" b="0" i="0" dirty="0" err="1">
                <a:solidFill>
                  <a:srgbClr val="000000"/>
                </a:solidFill>
                <a:effectLst/>
                <a:latin typeface="Monaco"/>
              </a:rPr>
              <a:t>xxxxxxx</a:t>
            </a:r>
            <a:endParaRPr lang="sv-SE" dirty="0"/>
          </a:p>
          <a:p>
            <a:r>
              <a:rPr lang="en-US" b="0" i="0" dirty="0">
                <a:solidFill>
                  <a:srgbClr val="000000"/>
                </a:solidFill>
                <a:effectLst/>
                <a:latin typeface="Monaco"/>
              </a:rPr>
              <a:t>docker tag </a:t>
            </a:r>
            <a:r>
              <a:rPr kumimoji="0" lang="en-US" altLang="en-US" sz="1800" b="0" i="0" u="none" strike="noStrike" cap="none" normalizeH="0" baseline="0" dirty="0" err="1">
                <a:ln>
                  <a:noFill/>
                </a:ln>
                <a:solidFill>
                  <a:schemeClr val="tx1"/>
                </a:solidFill>
                <a:effectLst/>
                <a:latin typeface="Arial" panose="020B0604020202020204" pitchFamily="34" charset="0"/>
              </a:rPr>
              <a:t>weixiuailight-img</a:t>
            </a:r>
            <a:r>
              <a:rPr lang="en-US" b="0" i="0" dirty="0">
                <a:solidFill>
                  <a:srgbClr val="000000"/>
                </a:solidFill>
                <a:effectLst/>
                <a:latin typeface="Monaco"/>
              </a:rPr>
              <a:t> </a:t>
            </a:r>
            <a:r>
              <a:rPr lang="sv-SE" dirty="0"/>
              <a:t>weixiuai</a:t>
            </a:r>
            <a:r>
              <a:rPr lang="en-US" b="0" i="0" dirty="0">
                <a:solidFill>
                  <a:srgbClr val="000000"/>
                </a:solidFill>
                <a:effectLst/>
                <a:latin typeface="Monaco"/>
              </a:rPr>
              <a:t>.azurecr.io/</a:t>
            </a:r>
            <a:r>
              <a:rPr lang="sv-SE" b="0" i="0" dirty="0">
                <a:solidFill>
                  <a:srgbClr val="000000"/>
                </a:solidFill>
                <a:effectLst/>
                <a:latin typeface="Monaco"/>
              </a:rPr>
              <a:t>w</a:t>
            </a:r>
            <a:r>
              <a:rPr lang="sv-SE" dirty="0"/>
              <a:t>eixiuai</a:t>
            </a:r>
            <a:r>
              <a:rPr lang="en-US" b="0" i="0" dirty="0">
                <a:solidFill>
                  <a:srgbClr val="000000"/>
                </a:solidFill>
                <a:effectLst/>
                <a:latin typeface="Monaco"/>
              </a:rPr>
              <a:t>:v1</a:t>
            </a:r>
          </a:p>
          <a:p>
            <a:r>
              <a:rPr lang="sv-SE" dirty="0"/>
              <a:t>docker push weixiuai.azurecr.io/weixiuai:v1</a:t>
            </a:r>
          </a:p>
          <a:p>
            <a:endParaRPr lang="en-US" dirty="0"/>
          </a:p>
        </p:txBody>
      </p:sp>
      <p:sp>
        <p:nvSpPr>
          <p:cNvPr id="2" name="TextBox 1">
            <a:extLst>
              <a:ext uri="{FF2B5EF4-FFF2-40B4-BE49-F238E27FC236}">
                <a16:creationId xmlns:a16="http://schemas.microsoft.com/office/drawing/2014/main" id="{5103701E-5D0E-A5E9-EBFB-BC6D9C504D52}"/>
              </a:ext>
            </a:extLst>
          </p:cNvPr>
          <p:cNvSpPr txBox="1"/>
          <p:nvPr/>
        </p:nvSpPr>
        <p:spPr>
          <a:xfrm>
            <a:off x="0" y="0"/>
            <a:ext cx="12192000" cy="523220"/>
          </a:xfrm>
          <a:prstGeom prst="rect">
            <a:avLst/>
          </a:prstGeom>
          <a:solidFill>
            <a:srgbClr val="92D050"/>
          </a:solidFill>
        </p:spPr>
        <p:txBody>
          <a:bodyPr wrap="square" rtlCol="0">
            <a:spAutoFit/>
          </a:bodyPr>
          <a:lstStyle/>
          <a:p>
            <a:r>
              <a:rPr lang="en-US" sz="2800" dirty="0">
                <a:solidFill>
                  <a:srgbClr val="002060"/>
                </a:solidFill>
              </a:rPr>
              <a:t>Hands-On: Let’s build a simple docker image and upload it!</a:t>
            </a:r>
          </a:p>
        </p:txBody>
      </p:sp>
      <p:sp>
        <p:nvSpPr>
          <p:cNvPr id="7" name="TextBox 6">
            <a:extLst>
              <a:ext uri="{FF2B5EF4-FFF2-40B4-BE49-F238E27FC236}">
                <a16:creationId xmlns:a16="http://schemas.microsoft.com/office/drawing/2014/main" id="{BF93755F-93A7-DEA5-0DA7-82124318DBF1}"/>
              </a:ext>
            </a:extLst>
          </p:cNvPr>
          <p:cNvSpPr txBox="1"/>
          <p:nvPr/>
        </p:nvSpPr>
        <p:spPr>
          <a:xfrm>
            <a:off x="149433" y="596559"/>
            <a:ext cx="10643634" cy="369332"/>
          </a:xfrm>
          <a:prstGeom prst="rect">
            <a:avLst/>
          </a:prstGeom>
          <a:noFill/>
        </p:spPr>
        <p:txBody>
          <a:bodyPr wrap="square">
            <a:spAutoFit/>
          </a:bodyPr>
          <a:lstStyle/>
          <a:p>
            <a:r>
              <a:rPr lang="sv-SE" dirty="0"/>
              <a:t>Copy/Paste command for your exercise! </a:t>
            </a:r>
            <a:r>
              <a:rPr lang="en-US" dirty="0"/>
              <a:t> </a:t>
            </a:r>
            <a:r>
              <a:rPr lang="zh-CN" altLang="en-US" dirty="0"/>
              <a:t>用到的命令，方便拷贝粘贴</a:t>
            </a:r>
            <a:endParaRPr lang="en-US" dirty="0"/>
          </a:p>
        </p:txBody>
      </p:sp>
    </p:spTree>
    <p:extLst>
      <p:ext uri="{BB962C8B-B14F-4D97-AF65-F5344CB8AC3E}">
        <p14:creationId xmlns:p14="http://schemas.microsoft.com/office/powerpoint/2010/main" val="409477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7EE7522-5371-5A97-433A-295063740700}"/>
              </a:ext>
            </a:extLst>
          </p:cNvPr>
          <p:cNvSpPr txBox="1"/>
          <p:nvPr/>
        </p:nvSpPr>
        <p:spPr>
          <a:xfrm>
            <a:off x="437708" y="1039230"/>
            <a:ext cx="10439014" cy="646331"/>
          </a:xfrm>
          <a:prstGeom prst="rect">
            <a:avLst/>
          </a:prstGeom>
          <a:noFill/>
        </p:spPr>
        <p:txBody>
          <a:bodyPr wrap="square">
            <a:spAutoFit/>
          </a:bodyPr>
          <a:lstStyle/>
          <a:p>
            <a:r>
              <a:rPr lang="en-US" dirty="0"/>
              <a:t>  </a:t>
            </a:r>
            <a:endParaRPr lang="sv-SE" dirty="0"/>
          </a:p>
          <a:p>
            <a:endParaRPr lang="en-US" dirty="0"/>
          </a:p>
        </p:txBody>
      </p:sp>
      <p:sp>
        <p:nvSpPr>
          <p:cNvPr id="2" name="TextBox 1">
            <a:extLst>
              <a:ext uri="{FF2B5EF4-FFF2-40B4-BE49-F238E27FC236}">
                <a16:creationId xmlns:a16="http://schemas.microsoft.com/office/drawing/2014/main" id="{5103701E-5D0E-A5E9-EBFB-BC6D9C504D52}"/>
              </a:ext>
            </a:extLst>
          </p:cNvPr>
          <p:cNvSpPr txBox="1"/>
          <p:nvPr/>
        </p:nvSpPr>
        <p:spPr>
          <a:xfrm>
            <a:off x="0" y="0"/>
            <a:ext cx="12192000" cy="523220"/>
          </a:xfrm>
          <a:prstGeom prst="rect">
            <a:avLst/>
          </a:prstGeom>
          <a:solidFill>
            <a:srgbClr val="92D050"/>
          </a:solidFill>
        </p:spPr>
        <p:txBody>
          <a:bodyPr wrap="square" rtlCol="0">
            <a:spAutoFit/>
          </a:bodyPr>
          <a:lstStyle/>
          <a:p>
            <a:r>
              <a:rPr lang="en-US" sz="2800" dirty="0">
                <a:solidFill>
                  <a:srgbClr val="002060"/>
                </a:solidFill>
              </a:rPr>
              <a:t>Hands-On: Let’s build a simple docker image and upload it!</a:t>
            </a:r>
          </a:p>
        </p:txBody>
      </p:sp>
      <p:sp>
        <p:nvSpPr>
          <p:cNvPr id="7" name="TextBox 6">
            <a:extLst>
              <a:ext uri="{FF2B5EF4-FFF2-40B4-BE49-F238E27FC236}">
                <a16:creationId xmlns:a16="http://schemas.microsoft.com/office/drawing/2014/main" id="{BF93755F-93A7-DEA5-0DA7-82124318DBF1}"/>
              </a:ext>
            </a:extLst>
          </p:cNvPr>
          <p:cNvSpPr txBox="1"/>
          <p:nvPr/>
        </p:nvSpPr>
        <p:spPr>
          <a:xfrm>
            <a:off x="149433" y="596559"/>
            <a:ext cx="10643634" cy="369332"/>
          </a:xfrm>
          <a:prstGeom prst="rect">
            <a:avLst/>
          </a:prstGeom>
          <a:noFill/>
        </p:spPr>
        <p:txBody>
          <a:bodyPr wrap="square">
            <a:spAutoFit/>
          </a:bodyPr>
          <a:lstStyle/>
          <a:p>
            <a:r>
              <a:rPr lang="sv-SE" dirty="0"/>
              <a:t>Copy/Paste command for your exercise! </a:t>
            </a:r>
            <a:r>
              <a:rPr lang="en-US" dirty="0"/>
              <a:t> </a:t>
            </a:r>
            <a:r>
              <a:rPr lang="zh-CN" altLang="en-US" dirty="0"/>
              <a:t>用到的命令，方便拷贝粘贴</a:t>
            </a:r>
            <a:endParaRPr lang="en-US" dirty="0"/>
          </a:p>
        </p:txBody>
      </p:sp>
      <p:sp>
        <p:nvSpPr>
          <p:cNvPr id="8" name="TextBox 7">
            <a:extLst>
              <a:ext uri="{FF2B5EF4-FFF2-40B4-BE49-F238E27FC236}">
                <a16:creationId xmlns:a16="http://schemas.microsoft.com/office/drawing/2014/main" id="{8FCDEF30-2296-6020-BC82-AB62EC15D18A}"/>
              </a:ext>
            </a:extLst>
          </p:cNvPr>
          <p:cNvSpPr txBox="1"/>
          <p:nvPr/>
        </p:nvSpPr>
        <p:spPr>
          <a:xfrm>
            <a:off x="66674" y="-6751052"/>
            <a:ext cx="10887075" cy="16989266"/>
          </a:xfrm>
          <a:prstGeom prst="rect">
            <a:avLst/>
          </a:prstGeom>
          <a:noFill/>
        </p:spPr>
        <p:txBody>
          <a:bodyPr wrap="square">
            <a:spAutoFit/>
          </a:bodyPr>
          <a:lstStyle/>
          <a:p>
            <a:endParaRPr lang="en-US" dirty="0"/>
          </a:p>
          <a:p>
            <a:endParaRPr lang="en-US" dirty="0"/>
          </a:p>
          <a:p>
            <a:r>
              <a:rPr lang="en-US" dirty="0"/>
              <a:t>docker container prune</a:t>
            </a:r>
          </a:p>
          <a:p>
            <a:r>
              <a:rPr lang="en-US" dirty="0"/>
              <a:t>docker system prune -a</a:t>
            </a:r>
          </a:p>
          <a:p>
            <a:r>
              <a:rPr lang="en-US" dirty="0"/>
              <a:t>docker </a:t>
            </a:r>
            <a:r>
              <a:rPr lang="en-US" dirty="0" err="1"/>
              <a:t>rmi</a:t>
            </a:r>
            <a:r>
              <a:rPr lang="en-US" dirty="0"/>
              <a:t> </a:t>
            </a:r>
          </a:p>
          <a:p>
            <a:r>
              <a:rPr lang="en-US" dirty="0"/>
              <a:t>docker rm </a:t>
            </a:r>
          </a:p>
          <a:p>
            <a:endParaRPr lang="en-US" dirty="0"/>
          </a:p>
          <a:p>
            <a:r>
              <a:rPr lang="en-US" dirty="0"/>
              <a:t>docker attach</a:t>
            </a:r>
          </a:p>
          <a:p>
            <a:r>
              <a:rPr lang="en-US" dirty="0"/>
              <a:t>docker stats </a:t>
            </a:r>
          </a:p>
          <a:p>
            <a:r>
              <a:rPr lang="en-US" dirty="0"/>
              <a:t>docker pause</a:t>
            </a:r>
          </a:p>
          <a:p>
            <a:r>
              <a:rPr lang="en-US" dirty="0"/>
              <a:t>docker start/stop/kill/</a:t>
            </a:r>
            <a:r>
              <a:rPr lang="en-US" dirty="0" err="1"/>
              <a:t>unpause</a:t>
            </a:r>
            <a:endParaRPr lang="en-US" dirty="0"/>
          </a:p>
          <a:p>
            <a:endParaRPr lang="en-US" dirty="0"/>
          </a:p>
          <a:p>
            <a:endParaRPr lang="en-US" dirty="0"/>
          </a:p>
          <a:p>
            <a:r>
              <a:rPr lang="en-US" dirty="0"/>
              <a:t>docker logs </a:t>
            </a:r>
            <a:r>
              <a:rPr lang="en-US" dirty="0" err="1"/>
              <a:t>weixiuai_container</a:t>
            </a:r>
            <a:r>
              <a:rPr lang="en-US" dirty="0"/>
              <a:t> ## will list what actions/commands</a:t>
            </a:r>
          </a:p>
          <a:p>
            <a:endParaRPr lang="en-US" dirty="0"/>
          </a:p>
          <a:p>
            <a:endParaRPr lang="en-US" dirty="0"/>
          </a:p>
          <a:p>
            <a:r>
              <a:rPr lang="en-US" dirty="0"/>
              <a:t>data management:</a:t>
            </a:r>
          </a:p>
          <a:p>
            <a:r>
              <a:rPr lang="en-US" dirty="0"/>
              <a:t>docker volume create v-</a:t>
            </a:r>
            <a:r>
              <a:rPr lang="en-US" dirty="0" err="1"/>
              <a:t>weixiuai</a:t>
            </a:r>
            <a:endParaRPr lang="en-US" dirty="0"/>
          </a:p>
          <a:p>
            <a:r>
              <a:rPr lang="en-US" dirty="0"/>
              <a:t>docker volume list</a:t>
            </a:r>
          </a:p>
          <a:p>
            <a:r>
              <a:rPr lang="en-US" dirty="0"/>
              <a:t>docker volume ls </a:t>
            </a:r>
          </a:p>
          <a:p>
            <a:endParaRPr lang="en-US" dirty="0"/>
          </a:p>
          <a:p>
            <a:r>
              <a:rPr lang="en-US" dirty="0"/>
              <a:t>docker run --mount source=v-</a:t>
            </a:r>
            <a:r>
              <a:rPr lang="en-US" dirty="0" err="1"/>
              <a:t>weixiuai,destination</a:t>
            </a:r>
            <a:r>
              <a:rPr lang="en-US" dirty="0"/>
              <a:t>=/home/data </a:t>
            </a:r>
            <a:r>
              <a:rPr lang="en-US" dirty="0" err="1"/>
              <a:t>weixiuailight-img</a:t>
            </a:r>
            <a:endParaRPr lang="en-US" dirty="0"/>
          </a:p>
          <a:p>
            <a:r>
              <a:rPr lang="en-US" dirty="0"/>
              <a:t>docker volume rm v-</a:t>
            </a:r>
            <a:r>
              <a:rPr lang="en-US" dirty="0" err="1"/>
              <a:t>weixiuai</a:t>
            </a:r>
            <a:endParaRPr lang="en-US" dirty="0"/>
          </a:p>
          <a:p>
            <a:r>
              <a:rPr lang="en-US" dirty="0"/>
              <a:t>docker volume prune </a:t>
            </a:r>
          </a:p>
          <a:p>
            <a:endParaRPr lang="en-US" dirty="0"/>
          </a:p>
          <a:p>
            <a:endParaRPr lang="en-US" dirty="0"/>
          </a:p>
          <a:p>
            <a:r>
              <a:rPr lang="en-US" dirty="0"/>
              <a:t>docker cp  </a:t>
            </a:r>
            <a:r>
              <a:rPr lang="en-US" dirty="0" err="1"/>
              <a:t>eager_moore</a:t>
            </a:r>
            <a:r>
              <a:rPr lang="en-US" dirty="0"/>
              <a:t>  /home/scripts /var/lib/docker/volumes/v-</a:t>
            </a:r>
            <a:r>
              <a:rPr lang="en-US" dirty="0" err="1"/>
              <a:t>weixiuai</a:t>
            </a:r>
            <a:r>
              <a:rPr lang="en-US" dirty="0"/>
              <a:t>/_data</a:t>
            </a:r>
          </a:p>
          <a:p>
            <a:endParaRPr lang="en-US" dirty="0"/>
          </a:p>
          <a:p>
            <a:r>
              <a:rPr lang="en-US" dirty="0"/>
              <a:t>\\wsl.localhost\docker-desktop</a:t>
            </a:r>
          </a:p>
          <a:p>
            <a:r>
              <a:rPr lang="en-US" dirty="0"/>
              <a:t>"\\wsl.localhost\docker-desktop\var\lib"</a:t>
            </a:r>
          </a:p>
          <a:p>
            <a:endParaRPr lang="en-US" dirty="0"/>
          </a:p>
          <a:p>
            <a:r>
              <a:rPr lang="en-US" dirty="0"/>
              <a:t>docker cp  </a:t>
            </a:r>
            <a:r>
              <a:rPr lang="en-US" dirty="0" err="1"/>
              <a:t>eager_moore</a:t>
            </a:r>
            <a:r>
              <a:rPr lang="en-US" dirty="0"/>
              <a:t>:/home/scripts \\wsl.localhost\docker-desktop\var\lib]docker\volumes\v-weixiuai\_data</a:t>
            </a:r>
          </a:p>
          <a:p>
            <a:endParaRPr lang="en-US" dirty="0"/>
          </a:p>
          <a:p>
            <a:endParaRPr lang="en-US" dirty="0"/>
          </a:p>
          <a:p>
            <a:r>
              <a:rPr lang="en-US" dirty="0"/>
              <a:t>network: </a:t>
            </a:r>
          </a:p>
          <a:p>
            <a:endParaRPr lang="en-US" dirty="0"/>
          </a:p>
          <a:p>
            <a:r>
              <a:rPr lang="en-US" dirty="0"/>
              <a:t>docker run -d -p 5000:5000 training/webapp python app.py</a:t>
            </a:r>
          </a:p>
          <a:p>
            <a:r>
              <a:rPr lang="en-US" dirty="0"/>
              <a:t>docker run -d -p 127.0.0.1:5000:5000 training/webapp python app.py</a:t>
            </a:r>
          </a:p>
          <a:p>
            <a:r>
              <a:rPr lang="en-US" dirty="0"/>
              <a:t>docker run -d -p 127.0.0.1:5000:5000/</a:t>
            </a:r>
            <a:r>
              <a:rPr lang="en-US" dirty="0" err="1"/>
              <a:t>udp</a:t>
            </a:r>
            <a:r>
              <a:rPr lang="en-US" dirty="0"/>
              <a:t> training/webapp python app.py</a:t>
            </a:r>
          </a:p>
          <a:p>
            <a:endParaRPr lang="en-US" dirty="0"/>
          </a:p>
          <a:p>
            <a:r>
              <a:rPr lang="en-US" dirty="0"/>
              <a:t>check which port for the container: </a:t>
            </a:r>
          </a:p>
          <a:p>
            <a:r>
              <a:rPr lang="en-US" dirty="0"/>
              <a:t>docker port </a:t>
            </a:r>
            <a:r>
              <a:rPr lang="en-US" dirty="0" err="1"/>
              <a:t>weixiuai</a:t>
            </a:r>
            <a:endParaRPr lang="en-US" dirty="0"/>
          </a:p>
          <a:p>
            <a:endParaRPr lang="en-US" dirty="0"/>
          </a:p>
          <a:p>
            <a:r>
              <a:rPr lang="en-US" dirty="0"/>
              <a:t>container interconnection</a:t>
            </a:r>
          </a:p>
          <a:p>
            <a:endParaRPr lang="en-US" dirty="0"/>
          </a:p>
          <a:p>
            <a:endParaRPr lang="en-US" dirty="0"/>
          </a:p>
          <a:p>
            <a:r>
              <a:rPr lang="en-US" dirty="0"/>
              <a:t>bridge – User-defined bridge networks,  multiple containers on the same host to communicate.</a:t>
            </a:r>
          </a:p>
          <a:p>
            <a:r>
              <a:rPr lang="en-US" dirty="0"/>
              <a:t>host – Host networks, best when network stacks not to be isolated from the docker host.</a:t>
            </a:r>
          </a:p>
          <a:p>
            <a:r>
              <a:rPr lang="en-US" dirty="0"/>
              <a:t>overlay – Overlay networks, different hosts to communicate </a:t>
            </a:r>
          </a:p>
          <a:p>
            <a:r>
              <a:rPr lang="en-US" dirty="0" err="1"/>
              <a:t>macvlan</a:t>
            </a:r>
            <a:r>
              <a:rPr lang="en-US" dirty="0"/>
              <a:t> – </a:t>
            </a:r>
            <a:r>
              <a:rPr lang="en-US" dirty="0" err="1"/>
              <a:t>Macvlan</a:t>
            </a:r>
            <a:r>
              <a:rPr lang="en-US" dirty="0"/>
              <a:t> networks, best when migrating from a VM setup or containers need to look like physical hosts.</a:t>
            </a:r>
          </a:p>
          <a:p>
            <a:r>
              <a:rPr lang="en-US" dirty="0"/>
              <a:t>Network plugins – Third-party network plugins allow you to integrate Docker with specialized network stacks.</a:t>
            </a:r>
          </a:p>
          <a:p>
            <a:endParaRPr lang="en-US" dirty="0"/>
          </a:p>
          <a:p>
            <a:endParaRPr lang="en-US" dirty="0"/>
          </a:p>
          <a:p>
            <a:endParaRPr lang="en-US" dirty="0"/>
          </a:p>
          <a:p>
            <a:r>
              <a:rPr lang="en-US" dirty="0"/>
              <a:t>docker network create -d bridge my-bridge-</a:t>
            </a:r>
            <a:r>
              <a:rPr lang="en-US" dirty="0" err="1"/>
              <a:t>nwk</a:t>
            </a:r>
            <a:endParaRPr lang="en-US" dirty="0"/>
          </a:p>
          <a:p>
            <a:r>
              <a:rPr lang="en-US" dirty="0"/>
              <a:t>docker run -it --rm --name busybox1 --network my-bridge-</a:t>
            </a:r>
            <a:r>
              <a:rPr lang="en-US" dirty="0" err="1"/>
              <a:t>nwk</a:t>
            </a:r>
            <a:r>
              <a:rPr lang="en-US" dirty="0"/>
              <a:t> </a:t>
            </a:r>
            <a:r>
              <a:rPr lang="en-US" dirty="0" err="1"/>
              <a:t>busybox</a:t>
            </a:r>
            <a:r>
              <a:rPr lang="en-US" dirty="0"/>
              <a:t> </a:t>
            </a:r>
            <a:r>
              <a:rPr lang="en-US" dirty="0" err="1"/>
              <a:t>sh</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06737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BEA2-EFE2-8A83-C11C-56D5104167C1}"/>
              </a:ext>
            </a:extLst>
          </p:cNvPr>
          <p:cNvSpPr>
            <a:spLocks noGrp="1"/>
          </p:cNvSpPr>
          <p:nvPr>
            <p:ph type="ctrTitle"/>
          </p:nvPr>
        </p:nvSpPr>
        <p:spPr>
          <a:xfrm>
            <a:off x="569843" y="466380"/>
            <a:ext cx="9144000" cy="736255"/>
          </a:xfrm>
        </p:spPr>
        <p:txBody>
          <a:bodyPr>
            <a:normAutofit/>
          </a:bodyPr>
          <a:lstStyle/>
          <a:p>
            <a:pPr algn="l"/>
            <a:r>
              <a:rPr lang="nl-NL" sz="4400" dirty="0">
                <a:solidFill>
                  <a:srgbClr val="0101FD"/>
                </a:solidFill>
                <a:latin typeface="SFMono-Regular"/>
              </a:rPr>
              <a:t>Now That: </a:t>
            </a:r>
            <a:endParaRPr lang="en-US" sz="4400" dirty="0"/>
          </a:p>
        </p:txBody>
      </p:sp>
      <p:sp>
        <p:nvSpPr>
          <p:cNvPr id="5" name="Subtitle 4">
            <a:extLst>
              <a:ext uri="{FF2B5EF4-FFF2-40B4-BE49-F238E27FC236}">
                <a16:creationId xmlns:a16="http://schemas.microsoft.com/office/drawing/2014/main" id="{EE191FEB-BEA7-7758-3E7B-70CB3E809494}"/>
              </a:ext>
            </a:extLst>
          </p:cNvPr>
          <p:cNvSpPr>
            <a:spLocks noGrp="1"/>
          </p:cNvSpPr>
          <p:nvPr>
            <p:ph type="subTitle" idx="1"/>
          </p:nvPr>
        </p:nvSpPr>
        <p:spPr>
          <a:xfrm>
            <a:off x="1305339" y="1644029"/>
            <a:ext cx="9144000" cy="433249"/>
          </a:xfrm>
        </p:spPr>
        <p:txBody>
          <a:bodyPr/>
          <a:lstStyle/>
          <a:p>
            <a:pPr algn="l"/>
            <a:r>
              <a:rPr lang="en-US" dirty="0"/>
              <a:t>Understand the problem to solve</a:t>
            </a:r>
          </a:p>
        </p:txBody>
      </p:sp>
      <p:sp>
        <p:nvSpPr>
          <p:cNvPr id="6" name="Subtitle 4">
            <a:extLst>
              <a:ext uri="{FF2B5EF4-FFF2-40B4-BE49-F238E27FC236}">
                <a16:creationId xmlns:a16="http://schemas.microsoft.com/office/drawing/2014/main" id="{14F27F26-B301-B88E-131A-E377099B9E98}"/>
              </a:ext>
            </a:extLst>
          </p:cNvPr>
          <p:cNvSpPr txBox="1">
            <a:spLocks/>
          </p:cNvSpPr>
          <p:nvPr/>
        </p:nvSpPr>
        <p:spPr>
          <a:xfrm>
            <a:off x="2143539" y="2302047"/>
            <a:ext cx="9144000" cy="433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We know how to analyze our data</a:t>
            </a:r>
          </a:p>
        </p:txBody>
      </p:sp>
      <p:sp>
        <p:nvSpPr>
          <p:cNvPr id="7" name="Subtitle 4">
            <a:extLst>
              <a:ext uri="{FF2B5EF4-FFF2-40B4-BE49-F238E27FC236}">
                <a16:creationId xmlns:a16="http://schemas.microsoft.com/office/drawing/2014/main" id="{ADA13050-0A86-16E1-7011-9DE8725CFEF5}"/>
              </a:ext>
            </a:extLst>
          </p:cNvPr>
          <p:cNvSpPr txBox="1">
            <a:spLocks/>
          </p:cNvSpPr>
          <p:nvPr/>
        </p:nvSpPr>
        <p:spPr>
          <a:xfrm>
            <a:off x="3048000" y="2995751"/>
            <a:ext cx="9144000" cy="433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We know how figure out which features matter </a:t>
            </a:r>
          </a:p>
        </p:txBody>
      </p:sp>
      <p:sp>
        <p:nvSpPr>
          <p:cNvPr id="8" name="Subtitle 4">
            <a:extLst>
              <a:ext uri="{FF2B5EF4-FFF2-40B4-BE49-F238E27FC236}">
                <a16:creationId xmlns:a16="http://schemas.microsoft.com/office/drawing/2014/main" id="{1105C2B6-1B15-746D-4751-A0EDA46C1890}"/>
              </a:ext>
            </a:extLst>
          </p:cNvPr>
          <p:cNvSpPr txBox="1">
            <a:spLocks/>
          </p:cNvSpPr>
          <p:nvPr/>
        </p:nvSpPr>
        <p:spPr>
          <a:xfrm>
            <a:off x="4253948" y="3689455"/>
            <a:ext cx="9144000" cy="433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We know how to train and test our models</a:t>
            </a:r>
          </a:p>
        </p:txBody>
      </p:sp>
      <p:sp>
        <p:nvSpPr>
          <p:cNvPr id="9" name="Subtitle 4">
            <a:extLst>
              <a:ext uri="{FF2B5EF4-FFF2-40B4-BE49-F238E27FC236}">
                <a16:creationId xmlns:a16="http://schemas.microsoft.com/office/drawing/2014/main" id="{A80DE527-8C1B-1D27-3F9A-E3E1BDC70E2A}"/>
              </a:ext>
            </a:extLst>
          </p:cNvPr>
          <p:cNvSpPr txBox="1">
            <a:spLocks/>
          </p:cNvSpPr>
          <p:nvPr/>
        </p:nvSpPr>
        <p:spPr>
          <a:xfrm>
            <a:off x="1716156" y="4681331"/>
            <a:ext cx="9144000" cy="4332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6600" dirty="0">
                <a:solidFill>
                  <a:srgbClr val="FF0000"/>
                </a:solidFill>
              </a:rPr>
              <a:t>Now what?</a:t>
            </a:r>
          </a:p>
        </p:txBody>
      </p:sp>
    </p:spTree>
    <p:extLst>
      <p:ext uri="{BB962C8B-B14F-4D97-AF65-F5344CB8AC3E}">
        <p14:creationId xmlns:p14="http://schemas.microsoft.com/office/powerpoint/2010/main" val="304459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7" presetClass="emph" presetSubtype="0" fill="remove" grpId="0" nodeType="clickEffect">
                                  <p:stCondLst>
                                    <p:cond delay="0"/>
                                  </p:stCondLst>
                                  <p:childTnLst>
                                    <p:animClr clrSpc="rgb" dir="cw">
                                      <p:cBhvr override="childStyle">
                                        <p:cTn id="22" dur="250" autoRev="1" fill="remove"/>
                                        <p:tgtEl>
                                          <p:spTgt spid="8"/>
                                        </p:tgtEl>
                                        <p:attrNameLst>
                                          <p:attrName>style.color</p:attrName>
                                        </p:attrNameLst>
                                      </p:cBhvr>
                                      <p:to>
                                        <a:schemeClr val="bg1"/>
                                      </p:to>
                                    </p:animClr>
                                    <p:animClr clrSpc="rgb" dir="cw">
                                      <p:cBhvr>
                                        <p:cTn id="23" dur="250" autoRev="1" fill="remove"/>
                                        <p:tgtEl>
                                          <p:spTgt spid="8"/>
                                        </p:tgtEl>
                                        <p:attrNameLst>
                                          <p:attrName>fillcolor</p:attrName>
                                        </p:attrNameLst>
                                      </p:cBhvr>
                                      <p:to>
                                        <a:schemeClr val="bg1"/>
                                      </p:to>
                                    </p:animClr>
                                    <p:set>
                                      <p:cBhvr>
                                        <p:cTn id="24" dur="250" autoRev="1" fill="remove"/>
                                        <p:tgtEl>
                                          <p:spTgt spid="8"/>
                                        </p:tgtEl>
                                        <p:attrNameLst>
                                          <p:attrName>fill.type</p:attrName>
                                        </p:attrNameLst>
                                      </p:cBhvr>
                                      <p:to>
                                        <p:strVal val="solid"/>
                                      </p:to>
                                    </p:set>
                                    <p:set>
                                      <p:cBhvr>
                                        <p:cTn id="25" dur="250" autoRev="1" fill="remove"/>
                                        <p:tgtEl>
                                          <p:spTgt spid="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1000" fill="hold"/>
                                        <p:tgtEl>
                                          <p:spTgt spid="9"/>
                                        </p:tgtEl>
                                        <p:attrNameLst>
                                          <p:attrName>ppt_w</p:attrName>
                                        </p:attrNameLst>
                                      </p:cBhvr>
                                      <p:tavLst>
                                        <p:tav tm="0">
                                          <p:val>
                                            <p:fltVal val="0"/>
                                          </p:val>
                                        </p:tav>
                                        <p:tav tm="100000">
                                          <p:val>
                                            <p:strVal val="#ppt_w"/>
                                          </p:val>
                                        </p:tav>
                                      </p:tavLst>
                                    </p:anim>
                                    <p:anim calcmode="lin" valueType="num">
                                      <p:cBhvr>
                                        <p:cTn id="31" dur="1000" fill="hold"/>
                                        <p:tgtEl>
                                          <p:spTgt spid="9"/>
                                        </p:tgtEl>
                                        <p:attrNameLst>
                                          <p:attrName>ppt_h</p:attrName>
                                        </p:attrNameLst>
                                      </p:cBhvr>
                                      <p:tavLst>
                                        <p:tav tm="0">
                                          <p:val>
                                            <p:fltVal val="0"/>
                                          </p:val>
                                        </p:tav>
                                        <p:tav tm="100000">
                                          <p:val>
                                            <p:strVal val="#ppt_h"/>
                                          </p:val>
                                        </p:tav>
                                      </p:tavLst>
                                    </p:anim>
                                    <p:anim calcmode="lin" valueType="num">
                                      <p:cBhvr>
                                        <p:cTn id="32" dur="1000" fill="hold"/>
                                        <p:tgtEl>
                                          <p:spTgt spid="9"/>
                                        </p:tgtEl>
                                        <p:attrNameLst>
                                          <p:attrName>style.rotation</p:attrName>
                                        </p:attrNameLst>
                                      </p:cBhvr>
                                      <p:tavLst>
                                        <p:tav tm="0">
                                          <p:val>
                                            <p:fltVal val="90"/>
                                          </p:val>
                                        </p:tav>
                                        <p:tav tm="100000">
                                          <p:val>
                                            <p:fltVal val="0"/>
                                          </p:val>
                                        </p:tav>
                                      </p:tavLst>
                                    </p:anim>
                                    <p:animEffect transition="in" filter="fade">
                                      <p:cBhvr>
                                        <p:cTn id="3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7EE7522-5371-5A97-433A-295063740700}"/>
              </a:ext>
            </a:extLst>
          </p:cNvPr>
          <p:cNvSpPr txBox="1"/>
          <p:nvPr/>
        </p:nvSpPr>
        <p:spPr>
          <a:xfrm>
            <a:off x="437708" y="1039230"/>
            <a:ext cx="10439014" cy="11449288"/>
          </a:xfrm>
          <a:prstGeom prst="rect">
            <a:avLst/>
          </a:prstGeom>
          <a:noFill/>
        </p:spPr>
        <p:txBody>
          <a:bodyPr wrap="square">
            <a:spAutoFit/>
          </a:bodyPr>
          <a:lstStyle/>
          <a:p>
            <a:r>
              <a:rPr lang="en-US" dirty="0"/>
              <a:t>  </a:t>
            </a:r>
            <a:endParaRPr lang="sv-SE" dirty="0"/>
          </a:p>
          <a:p>
            <a:r>
              <a:rPr lang="en-US" dirty="0"/>
              <a:t>Docker compose – multiple image</a:t>
            </a:r>
          </a:p>
          <a:p>
            <a:endParaRPr lang="en-US" dirty="0"/>
          </a:p>
          <a:p>
            <a:r>
              <a:rPr lang="en-US" dirty="0"/>
              <a:t>service and project </a:t>
            </a:r>
          </a:p>
          <a:p>
            <a:endParaRPr lang="en-US" dirty="0"/>
          </a:p>
          <a:p>
            <a:endParaRPr lang="en-US" dirty="0"/>
          </a:p>
          <a:p>
            <a:pPr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2" tooltip="Docker-compose commands cheatsheet"/>
              </a:rPr>
              <a:t>Docker-compose commands </a:t>
            </a:r>
            <a:r>
              <a:rPr lang="en-US" b="0" i="0" u="none" strike="noStrike" dirty="0" err="1">
                <a:solidFill>
                  <a:srgbClr val="333333"/>
                </a:solidFill>
                <a:effectLst/>
                <a:latin typeface="Lato" panose="020F0502020204030203" pitchFamily="34" charset="0"/>
                <a:hlinkClick r:id="rId2" tooltip="Docker-compose commands cheatsheet"/>
              </a:rPr>
              <a:t>cheatsheet</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3" tooltip="docker-compose up"/>
              </a:rPr>
              <a:t>docker-compose up</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4" tooltip="docker-compose down"/>
              </a:rPr>
              <a:t>docker-compose down</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5" tooltip="docker-compose ps"/>
              </a:rPr>
              <a:t>docker-compose </a:t>
            </a:r>
            <a:r>
              <a:rPr lang="en-US" b="0" i="0" u="none" strike="noStrike" dirty="0" err="1">
                <a:solidFill>
                  <a:srgbClr val="333333"/>
                </a:solidFill>
                <a:effectLst/>
                <a:latin typeface="Lato" panose="020F0502020204030203" pitchFamily="34" charset="0"/>
                <a:hlinkClick r:id="rId5" tooltip="docker-compose ps"/>
              </a:rPr>
              <a:t>ps</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6" tooltip="docker-compose bundle"/>
              </a:rPr>
              <a:t>docker-compose bundle</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7" tooltip="docker-compose config"/>
              </a:rPr>
              <a:t>docker-compose config</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8" tooltip="docker-compose events"/>
              </a:rPr>
              <a:t>docker-compose events</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9" tooltip="docker-compose logs"/>
              </a:rPr>
              <a:t>docker-compose logs</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10" tooltip="docker-compose port"/>
              </a:rPr>
              <a:t>docker-compose port</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11" tooltip="docker-compose pull"/>
              </a:rPr>
              <a:t>docker-compose pull</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12" tooltip="docker-compose push"/>
              </a:rPr>
              <a:t>docker-compose push</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13" tooltip="docker-compose version"/>
              </a:rPr>
              <a:t>docker-compose version</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14" tooltip="docker-compose build"/>
              </a:rPr>
              <a:t>docker-compose build</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15" tooltip="docker-compose start"/>
              </a:rPr>
              <a:t>docker-compose start</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16" tooltip="docker-compose stop"/>
              </a:rPr>
              <a:t>docker-compose stop</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17" tooltip="docker-compose pause"/>
              </a:rPr>
              <a:t>docker-compose pause</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18" tooltip="docker-compose unpause"/>
              </a:rPr>
              <a:t>docker-compose </a:t>
            </a:r>
            <a:r>
              <a:rPr lang="en-US" b="0" i="0" u="none" strike="noStrike" dirty="0" err="1">
                <a:solidFill>
                  <a:srgbClr val="333333"/>
                </a:solidFill>
                <a:effectLst/>
                <a:latin typeface="Lato" panose="020F0502020204030203" pitchFamily="34" charset="0"/>
                <a:hlinkClick r:id="rId18" tooltip="docker-compose unpause"/>
              </a:rPr>
              <a:t>unpause</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19" tooltip="docker-compose exec"/>
              </a:rPr>
              <a:t>docker-compose exec</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20" tooltip="docker-compose help"/>
              </a:rPr>
              <a:t>docker-compose help</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21" tooltip="docker-compose kill"/>
              </a:rPr>
              <a:t>docker-compose kill</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22" tooltip="docker-compose restart"/>
              </a:rPr>
              <a:t>docker-compose restart</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23" tooltip="docker-compose rm"/>
              </a:rPr>
              <a:t>docker-compose rm</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24" tooltip="docker-compose top"/>
              </a:rPr>
              <a:t>docker-compose top</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25" tooltip="docker-compose run"/>
              </a:rPr>
              <a:t>docker-compose run</a:t>
            </a:r>
            <a:endParaRPr lang="en-US" b="0" i="0" dirty="0">
              <a:solidFill>
                <a:srgbClr val="404040"/>
              </a:solidFill>
              <a:effectLst/>
              <a:latin typeface="Lato" panose="020F0502020204030203" pitchFamily="34" charset="0"/>
            </a:endParaRPr>
          </a:p>
          <a:p>
            <a:pPr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26" tooltip="Docker-compose examples"/>
              </a:rPr>
              <a:t>Docker-compose examples</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27" tooltip="docker-compose.yml example"/>
              </a:rPr>
              <a:t>docker-</a:t>
            </a:r>
            <a:r>
              <a:rPr lang="en-US" b="0" i="0" u="none" strike="noStrike" dirty="0" err="1">
                <a:solidFill>
                  <a:srgbClr val="333333"/>
                </a:solidFill>
                <a:effectLst/>
                <a:latin typeface="Lato" panose="020F0502020204030203" pitchFamily="34" charset="0"/>
                <a:hlinkClick r:id="rId27" tooltip="docker-compose.yml example"/>
              </a:rPr>
              <a:t>compose.yml</a:t>
            </a:r>
            <a:r>
              <a:rPr lang="en-US" b="0" i="0" u="none" strike="noStrike" dirty="0">
                <a:solidFill>
                  <a:srgbClr val="333333"/>
                </a:solidFill>
                <a:effectLst/>
                <a:latin typeface="Lato" panose="020F0502020204030203" pitchFamily="34" charset="0"/>
                <a:hlinkClick r:id="rId27" tooltip="docker-compose.yml example"/>
              </a:rPr>
              <a:t> example</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28" tooltip="Building – from Dockerfile or image"/>
              </a:rPr>
              <a:t>Building – from </a:t>
            </a:r>
            <a:r>
              <a:rPr lang="en-US" b="0" i="0" u="none" strike="noStrike" dirty="0" err="1">
                <a:solidFill>
                  <a:srgbClr val="333333"/>
                </a:solidFill>
                <a:effectLst/>
                <a:latin typeface="Lato" panose="020F0502020204030203" pitchFamily="34" charset="0"/>
                <a:hlinkClick r:id="rId28" tooltip="Building – from Dockerfile or image"/>
              </a:rPr>
              <a:t>Dockerfile</a:t>
            </a:r>
            <a:r>
              <a:rPr lang="en-US" b="0" i="0" u="none" strike="noStrike" dirty="0">
                <a:solidFill>
                  <a:srgbClr val="333333"/>
                </a:solidFill>
                <a:effectLst/>
                <a:latin typeface="Lato" panose="020F0502020204030203" pitchFamily="34" charset="0"/>
                <a:hlinkClick r:id="rId28" tooltip="Building – from Dockerfile or image"/>
              </a:rPr>
              <a:t> or image</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29" tooltip="Ports binding"/>
              </a:rPr>
              <a:t>Ports binding</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30" tooltip="Command and Entrypoint"/>
              </a:rPr>
              <a:t>Command and </a:t>
            </a:r>
            <a:r>
              <a:rPr lang="en-US" b="0" i="0" u="none" strike="noStrike" dirty="0" err="1">
                <a:solidFill>
                  <a:srgbClr val="333333"/>
                </a:solidFill>
                <a:effectLst/>
                <a:latin typeface="Lato" panose="020F0502020204030203" pitchFamily="34" charset="0"/>
                <a:hlinkClick r:id="rId30" tooltip="Command and Entrypoint"/>
              </a:rPr>
              <a:t>Entrypoint</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31" tooltip="Volume – Storage mapping"/>
              </a:rPr>
              <a:t>Volume – Storage mapping</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32" tooltip="Environment variables"/>
              </a:rPr>
              <a:t>Environment variables</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33" tooltip="Dependencies – dependent services"/>
              </a:rPr>
              <a:t>Dependencies – dependent services</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34" tooltip="Labels"/>
              </a:rPr>
              <a:t>Labels</a:t>
            </a:r>
            <a:endParaRPr lang="en-US" b="0" i="0" dirty="0">
              <a:solidFill>
                <a:srgbClr val="404040"/>
              </a:solidFill>
              <a:effectLst/>
              <a:latin typeface="Lato" panose="020F0502020204030203" pitchFamily="34" charset="0"/>
            </a:endParaRPr>
          </a:p>
          <a:p>
            <a:pPr marL="742950" lvl="1" indent="-285750" algn="l">
              <a:buFont typeface="Arial" panose="020B0604020202020204" pitchFamily="34" charset="0"/>
              <a:buChar char="•"/>
            </a:pPr>
            <a:r>
              <a:rPr lang="en-US" b="0" i="0" u="none" strike="noStrike" dirty="0">
                <a:solidFill>
                  <a:srgbClr val="333333"/>
                </a:solidFill>
                <a:effectLst/>
                <a:latin typeface="Lato" panose="020F0502020204030203" pitchFamily="34" charset="0"/>
                <a:hlinkClick r:id="rId35" tooltip="DNS Servers"/>
              </a:rPr>
              <a:t>DNS Servers</a:t>
            </a:r>
            <a:endParaRPr lang="en-US" b="0" i="0" dirty="0">
              <a:solidFill>
                <a:srgbClr val="404040"/>
              </a:solidFill>
              <a:effectLst/>
              <a:latin typeface="Lato" panose="020F0502020204030203" pitchFamily="34" charset="0"/>
            </a:endParaRPr>
          </a:p>
          <a:p>
            <a:endParaRPr lang="en-US" dirty="0"/>
          </a:p>
        </p:txBody>
      </p:sp>
      <p:sp>
        <p:nvSpPr>
          <p:cNvPr id="2" name="TextBox 1">
            <a:extLst>
              <a:ext uri="{FF2B5EF4-FFF2-40B4-BE49-F238E27FC236}">
                <a16:creationId xmlns:a16="http://schemas.microsoft.com/office/drawing/2014/main" id="{5103701E-5D0E-A5E9-EBFB-BC6D9C504D52}"/>
              </a:ext>
            </a:extLst>
          </p:cNvPr>
          <p:cNvSpPr txBox="1"/>
          <p:nvPr/>
        </p:nvSpPr>
        <p:spPr>
          <a:xfrm>
            <a:off x="0" y="0"/>
            <a:ext cx="12192000" cy="523220"/>
          </a:xfrm>
          <a:prstGeom prst="rect">
            <a:avLst/>
          </a:prstGeom>
          <a:solidFill>
            <a:srgbClr val="92D050"/>
          </a:solidFill>
        </p:spPr>
        <p:txBody>
          <a:bodyPr wrap="square" rtlCol="0">
            <a:spAutoFit/>
          </a:bodyPr>
          <a:lstStyle/>
          <a:p>
            <a:r>
              <a:rPr lang="en-US" sz="2800" dirty="0">
                <a:solidFill>
                  <a:srgbClr val="002060"/>
                </a:solidFill>
              </a:rPr>
              <a:t>Hands-On: Let’s build a simple docker image and upload it!</a:t>
            </a:r>
          </a:p>
        </p:txBody>
      </p:sp>
      <p:sp>
        <p:nvSpPr>
          <p:cNvPr id="7" name="TextBox 6">
            <a:extLst>
              <a:ext uri="{FF2B5EF4-FFF2-40B4-BE49-F238E27FC236}">
                <a16:creationId xmlns:a16="http://schemas.microsoft.com/office/drawing/2014/main" id="{BF93755F-93A7-DEA5-0DA7-82124318DBF1}"/>
              </a:ext>
            </a:extLst>
          </p:cNvPr>
          <p:cNvSpPr txBox="1"/>
          <p:nvPr/>
        </p:nvSpPr>
        <p:spPr>
          <a:xfrm>
            <a:off x="149433" y="596559"/>
            <a:ext cx="10643634" cy="369332"/>
          </a:xfrm>
          <a:prstGeom prst="rect">
            <a:avLst/>
          </a:prstGeom>
          <a:noFill/>
        </p:spPr>
        <p:txBody>
          <a:bodyPr wrap="square">
            <a:spAutoFit/>
          </a:bodyPr>
          <a:lstStyle/>
          <a:p>
            <a:r>
              <a:rPr lang="sv-SE" dirty="0"/>
              <a:t>Copy/Paste command for your exercise! </a:t>
            </a:r>
            <a:r>
              <a:rPr lang="en-US" dirty="0"/>
              <a:t> </a:t>
            </a:r>
            <a:r>
              <a:rPr lang="zh-CN" altLang="en-US" dirty="0"/>
              <a:t>用到的命令，方便拷贝粘贴</a:t>
            </a:r>
            <a:endParaRPr lang="en-US" dirty="0"/>
          </a:p>
        </p:txBody>
      </p:sp>
      <p:sp>
        <p:nvSpPr>
          <p:cNvPr id="6" name="TextBox 5">
            <a:extLst>
              <a:ext uri="{FF2B5EF4-FFF2-40B4-BE49-F238E27FC236}">
                <a16:creationId xmlns:a16="http://schemas.microsoft.com/office/drawing/2014/main" id="{800DFB05-BECC-9805-0A33-2E9FD7123774}"/>
              </a:ext>
            </a:extLst>
          </p:cNvPr>
          <p:cNvSpPr txBox="1"/>
          <p:nvPr/>
        </p:nvSpPr>
        <p:spPr>
          <a:xfrm>
            <a:off x="6096000" y="4573071"/>
            <a:ext cx="6157912" cy="369332"/>
          </a:xfrm>
          <a:prstGeom prst="rect">
            <a:avLst/>
          </a:prstGeom>
          <a:noFill/>
        </p:spPr>
        <p:txBody>
          <a:bodyPr wrap="square">
            <a:spAutoFit/>
          </a:bodyPr>
          <a:lstStyle/>
          <a:p>
            <a:r>
              <a:rPr lang="en-US" dirty="0"/>
              <a:t>https://jstobigdata.com/docker-compose-cheatsheet/</a:t>
            </a:r>
          </a:p>
        </p:txBody>
      </p:sp>
    </p:spTree>
    <p:extLst>
      <p:ext uri="{BB962C8B-B14F-4D97-AF65-F5344CB8AC3E}">
        <p14:creationId xmlns:p14="http://schemas.microsoft.com/office/powerpoint/2010/main" val="1508793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7EE7522-5371-5A97-433A-295063740700}"/>
              </a:ext>
            </a:extLst>
          </p:cNvPr>
          <p:cNvSpPr txBox="1"/>
          <p:nvPr/>
        </p:nvSpPr>
        <p:spPr>
          <a:xfrm>
            <a:off x="437708" y="1039230"/>
            <a:ext cx="10439014" cy="3970318"/>
          </a:xfrm>
          <a:prstGeom prst="rect">
            <a:avLst/>
          </a:prstGeom>
          <a:noFill/>
        </p:spPr>
        <p:txBody>
          <a:bodyPr wrap="square">
            <a:spAutoFit/>
          </a:bodyPr>
          <a:lstStyle/>
          <a:p>
            <a:r>
              <a:rPr lang="en-US" dirty="0"/>
              <a:t> docker secret</a:t>
            </a:r>
          </a:p>
          <a:p>
            <a:endParaRPr lang="en-US" dirty="0"/>
          </a:p>
          <a:p>
            <a:pPr marL="342900" indent="-342900">
              <a:buAutoNum type="arabicPeriod"/>
            </a:pPr>
            <a:r>
              <a:rPr lang="en-US" dirty="0"/>
              <a:t>only works swarm. single container doesn’t work </a:t>
            </a:r>
          </a:p>
          <a:p>
            <a:r>
              <a:rPr lang="en-US" b="0" i="0" dirty="0">
                <a:solidFill>
                  <a:srgbClr val="000000"/>
                </a:solidFill>
                <a:effectLst/>
                <a:latin typeface="Source Code Pro" panose="020B0509030403020204" pitchFamily="49" charset="0"/>
              </a:rPr>
              <a:t>	docker swarm </a:t>
            </a:r>
            <a:r>
              <a:rPr lang="en-US" b="0" i="0" dirty="0" err="1">
                <a:solidFill>
                  <a:srgbClr val="000000"/>
                </a:solidFill>
                <a:effectLst/>
                <a:latin typeface="Source Code Pro" panose="020B0509030403020204" pitchFamily="49" charset="0"/>
              </a:rPr>
              <a:t>init</a:t>
            </a:r>
            <a:endParaRPr lang="en-US" dirty="0"/>
          </a:p>
          <a:p>
            <a:r>
              <a:rPr lang="en-US" dirty="0"/>
              <a:t>	docker secret create s-</a:t>
            </a:r>
            <a:r>
              <a:rPr lang="en-US" dirty="0" err="1"/>
              <a:t>weixiuai</a:t>
            </a:r>
            <a:r>
              <a:rPr lang="en-US" dirty="0"/>
              <a:t> – </a:t>
            </a:r>
          </a:p>
          <a:p>
            <a:r>
              <a:rPr lang="en-US" dirty="0"/>
              <a:t>                     after enter the </a:t>
            </a:r>
            <a:r>
              <a:rPr lang="en-US" dirty="0" err="1"/>
              <a:t>scret</a:t>
            </a:r>
            <a:r>
              <a:rPr lang="en-US" dirty="0"/>
              <a:t>,  </a:t>
            </a:r>
            <a:r>
              <a:rPr lang="en-US" dirty="0" err="1"/>
              <a:t>ctrl+D</a:t>
            </a:r>
            <a:endParaRPr lang="en-US" dirty="0"/>
          </a:p>
          <a:p>
            <a:r>
              <a:rPr lang="en-US" dirty="0"/>
              <a:t>      or </a:t>
            </a:r>
            <a:r>
              <a:rPr lang="en-US" b="0" i="0" dirty="0">
                <a:solidFill>
                  <a:srgbClr val="000000"/>
                </a:solidFill>
                <a:effectLst/>
                <a:latin typeface="Source Code Pro" panose="020B0509030403020204" pitchFamily="49" charset="0"/>
              </a:rPr>
              <a:t>docker secret </a:t>
            </a:r>
            <a:r>
              <a:rPr lang="en-US" b="0" i="0" dirty="0">
                <a:solidFill>
                  <a:srgbClr val="397300"/>
                </a:solidFill>
                <a:effectLst/>
                <a:latin typeface="Source Code Pro" panose="020B0509030403020204" pitchFamily="49" charset="0"/>
              </a:rPr>
              <a:t>create</a:t>
            </a:r>
            <a:r>
              <a:rPr lang="en-US" b="0" i="0" dirty="0">
                <a:solidFill>
                  <a:srgbClr val="000000"/>
                </a:solidFill>
                <a:effectLst/>
                <a:latin typeface="Source Code Pro" panose="020B0509030403020204" pitchFamily="49" charset="0"/>
              </a:rPr>
              <a:t> </a:t>
            </a:r>
            <a:r>
              <a:rPr lang="en-US" b="0" i="0" dirty="0" err="1">
                <a:solidFill>
                  <a:srgbClr val="000000"/>
                </a:solidFill>
                <a:effectLst/>
                <a:latin typeface="Source Code Pro" panose="020B0509030403020204" pitchFamily="49" charset="0"/>
              </a:rPr>
              <a:t>my_secret</a:t>
            </a:r>
            <a:r>
              <a:rPr lang="en-US" b="0" i="0" dirty="0">
                <a:solidFill>
                  <a:srgbClr val="000000"/>
                </a:solidFill>
                <a:effectLst/>
                <a:latin typeface="Source Code Pro" panose="020B0509030403020204" pitchFamily="49" charset="0"/>
              </a:rPr>
              <a:t> /</a:t>
            </a:r>
            <a:r>
              <a:rPr lang="en-US" b="0" i="0" dirty="0">
                <a:solidFill>
                  <a:srgbClr val="397300"/>
                </a:solidFill>
                <a:effectLst/>
                <a:latin typeface="Source Code Pro" panose="020B0509030403020204" pitchFamily="49" charset="0"/>
              </a:rPr>
              <a:t>path</a:t>
            </a:r>
            <a:r>
              <a:rPr lang="en-US" b="0" i="0" dirty="0">
                <a:solidFill>
                  <a:srgbClr val="000000"/>
                </a:solidFill>
                <a:effectLst/>
                <a:latin typeface="Source Code Pro" panose="020B0509030403020204" pitchFamily="49" charset="0"/>
              </a:rPr>
              <a:t>/to/secret/file</a:t>
            </a:r>
          </a:p>
          <a:p>
            <a:endParaRPr lang="en-US" dirty="0"/>
          </a:p>
          <a:p>
            <a:endParaRPr lang="en-US" b="0" i="0" dirty="0">
              <a:solidFill>
                <a:srgbClr val="404040"/>
              </a:solidFill>
              <a:effectLst/>
              <a:latin typeface="Lato" panose="020F0502020204030203" pitchFamily="34" charset="0"/>
            </a:endParaRPr>
          </a:p>
          <a:p>
            <a:r>
              <a:rPr lang="en-US" dirty="0">
                <a:solidFill>
                  <a:srgbClr val="404040"/>
                </a:solidFill>
                <a:latin typeface="Lato" panose="020F0502020204030203" pitchFamily="34" charset="0"/>
                <a:hlinkClick r:id="rId2"/>
              </a:rPr>
              <a:t>https://docs.docker.com/engine/reference/commandline/secret_create/</a:t>
            </a:r>
            <a:endParaRPr lang="en-US" dirty="0">
              <a:solidFill>
                <a:srgbClr val="404040"/>
              </a:solidFill>
              <a:latin typeface="Lato" panose="020F0502020204030203" pitchFamily="34" charset="0"/>
            </a:endParaRPr>
          </a:p>
          <a:p>
            <a:endParaRPr lang="en-US" dirty="0">
              <a:solidFill>
                <a:srgbClr val="404040"/>
              </a:solidFill>
              <a:latin typeface="Lato" panose="020F0502020204030203" pitchFamily="34" charset="0"/>
            </a:endParaRPr>
          </a:p>
          <a:p>
            <a:endParaRPr lang="en-US" dirty="0">
              <a:solidFill>
                <a:srgbClr val="404040"/>
              </a:solidFill>
              <a:latin typeface="Lato" panose="020F0502020204030203" pitchFamily="34" charset="0"/>
            </a:endParaRPr>
          </a:p>
          <a:p>
            <a:endParaRPr lang="en-US" dirty="0">
              <a:solidFill>
                <a:srgbClr val="404040"/>
              </a:solidFill>
              <a:latin typeface="Lato" panose="020F0502020204030203" pitchFamily="34" charset="0"/>
            </a:endParaRPr>
          </a:p>
          <a:p>
            <a:r>
              <a:rPr lang="en-US">
                <a:solidFill>
                  <a:srgbClr val="404040"/>
                </a:solidFill>
                <a:latin typeface="Lato" panose="020F0502020204030203" pitchFamily="34" charset="0"/>
              </a:rPr>
              <a:t>docker service</a:t>
            </a:r>
            <a:endParaRPr lang="en-US" dirty="0"/>
          </a:p>
        </p:txBody>
      </p:sp>
      <p:sp>
        <p:nvSpPr>
          <p:cNvPr id="2" name="TextBox 1">
            <a:extLst>
              <a:ext uri="{FF2B5EF4-FFF2-40B4-BE49-F238E27FC236}">
                <a16:creationId xmlns:a16="http://schemas.microsoft.com/office/drawing/2014/main" id="{5103701E-5D0E-A5E9-EBFB-BC6D9C504D52}"/>
              </a:ext>
            </a:extLst>
          </p:cNvPr>
          <p:cNvSpPr txBox="1"/>
          <p:nvPr/>
        </p:nvSpPr>
        <p:spPr>
          <a:xfrm>
            <a:off x="0" y="0"/>
            <a:ext cx="12192000" cy="523220"/>
          </a:xfrm>
          <a:prstGeom prst="rect">
            <a:avLst/>
          </a:prstGeom>
          <a:solidFill>
            <a:srgbClr val="92D050"/>
          </a:solidFill>
        </p:spPr>
        <p:txBody>
          <a:bodyPr wrap="square" rtlCol="0">
            <a:spAutoFit/>
          </a:bodyPr>
          <a:lstStyle/>
          <a:p>
            <a:r>
              <a:rPr lang="en-US" sz="2800" dirty="0">
                <a:solidFill>
                  <a:srgbClr val="002060"/>
                </a:solidFill>
              </a:rPr>
              <a:t>Hands-On: Let’s build a simple docker image and upload it!</a:t>
            </a:r>
          </a:p>
        </p:txBody>
      </p:sp>
      <p:sp>
        <p:nvSpPr>
          <p:cNvPr id="7" name="TextBox 6">
            <a:extLst>
              <a:ext uri="{FF2B5EF4-FFF2-40B4-BE49-F238E27FC236}">
                <a16:creationId xmlns:a16="http://schemas.microsoft.com/office/drawing/2014/main" id="{BF93755F-93A7-DEA5-0DA7-82124318DBF1}"/>
              </a:ext>
            </a:extLst>
          </p:cNvPr>
          <p:cNvSpPr txBox="1"/>
          <p:nvPr/>
        </p:nvSpPr>
        <p:spPr>
          <a:xfrm>
            <a:off x="149433" y="596559"/>
            <a:ext cx="10643634" cy="369332"/>
          </a:xfrm>
          <a:prstGeom prst="rect">
            <a:avLst/>
          </a:prstGeom>
          <a:noFill/>
        </p:spPr>
        <p:txBody>
          <a:bodyPr wrap="square">
            <a:spAutoFit/>
          </a:bodyPr>
          <a:lstStyle/>
          <a:p>
            <a:r>
              <a:rPr lang="sv-SE" dirty="0"/>
              <a:t>Copy/Paste command for your exercise! </a:t>
            </a:r>
            <a:r>
              <a:rPr lang="en-US" dirty="0"/>
              <a:t> </a:t>
            </a:r>
            <a:r>
              <a:rPr lang="zh-CN" altLang="en-US" dirty="0"/>
              <a:t>用到的命令，方便拷贝粘贴</a:t>
            </a:r>
            <a:endParaRPr lang="en-US" dirty="0"/>
          </a:p>
        </p:txBody>
      </p:sp>
      <p:sp>
        <p:nvSpPr>
          <p:cNvPr id="6" name="TextBox 5">
            <a:extLst>
              <a:ext uri="{FF2B5EF4-FFF2-40B4-BE49-F238E27FC236}">
                <a16:creationId xmlns:a16="http://schemas.microsoft.com/office/drawing/2014/main" id="{800DFB05-BECC-9805-0A33-2E9FD7123774}"/>
              </a:ext>
            </a:extLst>
          </p:cNvPr>
          <p:cNvSpPr txBox="1"/>
          <p:nvPr/>
        </p:nvSpPr>
        <p:spPr>
          <a:xfrm>
            <a:off x="6096000" y="4573071"/>
            <a:ext cx="6157912" cy="369332"/>
          </a:xfrm>
          <a:prstGeom prst="rect">
            <a:avLst/>
          </a:prstGeom>
          <a:noFill/>
        </p:spPr>
        <p:txBody>
          <a:bodyPr wrap="square">
            <a:spAutoFit/>
          </a:bodyPr>
          <a:lstStyle/>
          <a:p>
            <a:r>
              <a:rPr lang="en-US" dirty="0"/>
              <a:t>https://jstobigdata.com/docker-compose-cheatsheet/</a:t>
            </a:r>
          </a:p>
        </p:txBody>
      </p:sp>
    </p:spTree>
    <p:extLst>
      <p:ext uri="{BB962C8B-B14F-4D97-AF65-F5344CB8AC3E}">
        <p14:creationId xmlns:p14="http://schemas.microsoft.com/office/powerpoint/2010/main" val="2023860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Docker </a:t>
            </a:r>
            <a:r>
              <a:rPr lang="en-US" sz="3200" dirty="0" err="1">
                <a:solidFill>
                  <a:srgbClr val="002060"/>
                </a:solidFill>
              </a:rPr>
              <a:t>cheatsheet</a:t>
            </a:r>
            <a:endParaRPr lang="en-US" dirty="0">
              <a:solidFill>
                <a:srgbClr val="002060"/>
              </a:solidFill>
            </a:endParaRP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06F3491A-49D7-3C35-9B37-6522D9264D89}"/>
              </a:ext>
            </a:extLst>
          </p:cNvPr>
          <p:cNvSpPr txBox="1"/>
          <p:nvPr/>
        </p:nvSpPr>
        <p:spPr>
          <a:xfrm>
            <a:off x="586409" y="2008348"/>
            <a:ext cx="10634870" cy="1077218"/>
          </a:xfrm>
          <a:prstGeom prst="rect">
            <a:avLst/>
          </a:prstGeom>
          <a:noFill/>
        </p:spPr>
        <p:txBody>
          <a:bodyPr wrap="square">
            <a:spAutoFit/>
          </a:bodyPr>
          <a:lstStyle/>
          <a:p>
            <a:r>
              <a:rPr lang="en-US" sz="3600" dirty="0">
                <a:hlinkClick r:id="rId2"/>
              </a:rPr>
              <a:t>https://dockerlabs.collabnix.com/docker/cheatsheet/</a:t>
            </a:r>
            <a:endParaRPr lang="en-US" sz="3600" dirty="0"/>
          </a:p>
          <a:p>
            <a:endParaRPr lang="en-US" sz="1400" dirty="0"/>
          </a:p>
          <a:p>
            <a:r>
              <a:rPr lang="en-US" sz="1400" b="0" i="0" dirty="0">
                <a:solidFill>
                  <a:srgbClr val="555555"/>
                </a:solidFill>
                <a:effectLst/>
                <a:latin typeface="Courier New" panose="02070309020205020404" pitchFamily="49" charset="0"/>
              </a:rPr>
              <a:t> </a:t>
            </a:r>
            <a:endParaRPr lang="en-US" sz="1400" dirty="0"/>
          </a:p>
        </p:txBody>
      </p:sp>
    </p:spTree>
    <p:extLst>
      <p:ext uri="{BB962C8B-B14F-4D97-AF65-F5344CB8AC3E}">
        <p14:creationId xmlns:p14="http://schemas.microsoft.com/office/powerpoint/2010/main" val="2144953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66357" cy="954107"/>
          </a:xfrm>
          <a:prstGeom prst="rect">
            <a:avLst/>
          </a:prstGeom>
          <a:solidFill>
            <a:srgbClr val="FFC000"/>
          </a:solidFill>
        </p:spPr>
        <p:txBody>
          <a:bodyPr wrap="square" rtlCol="0">
            <a:spAutoFit/>
          </a:bodyPr>
          <a:lstStyle/>
          <a:p>
            <a:r>
              <a:rPr lang="en-US" sz="2800" dirty="0">
                <a:solidFill>
                  <a:srgbClr val="002060"/>
                </a:solidFill>
              </a:rPr>
              <a:t>Docker</a:t>
            </a:r>
          </a:p>
          <a:p>
            <a:r>
              <a:rPr lang="en-US" sz="2800" dirty="0">
                <a:solidFill>
                  <a:srgbClr val="002060"/>
                </a:solidFill>
              </a:rPr>
              <a:t>Help</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2C6A7A8-30B5-436F-3105-341B4725F09D}"/>
              </a:ext>
            </a:extLst>
          </p:cNvPr>
          <p:cNvPicPr>
            <a:picLocks noChangeAspect="1"/>
          </p:cNvPicPr>
          <p:nvPr/>
        </p:nvPicPr>
        <p:blipFill>
          <a:blip r:embed="rId2"/>
          <a:stretch>
            <a:fillRect/>
          </a:stretch>
        </p:blipFill>
        <p:spPr>
          <a:xfrm>
            <a:off x="1564530" y="0"/>
            <a:ext cx="9659288" cy="6858000"/>
          </a:xfrm>
          <a:prstGeom prst="rect">
            <a:avLst/>
          </a:prstGeom>
        </p:spPr>
      </p:pic>
    </p:spTree>
    <p:extLst>
      <p:ext uri="{BB962C8B-B14F-4D97-AF65-F5344CB8AC3E}">
        <p14:creationId xmlns:p14="http://schemas.microsoft.com/office/powerpoint/2010/main" val="487549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66357" cy="954107"/>
          </a:xfrm>
          <a:prstGeom prst="rect">
            <a:avLst/>
          </a:prstGeom>
          <a:solidFill>
            <a:srgbClr val="FFC000"/>
          </a:solidFill>
        </p:spPr>
        <p:txBody>
          <a:bodyPr wrap="square" rtlCol="0">
            <a:spAutoFit/>
          </a:bodyPr>
          <a:lstStyle/>
          <a:p>
            <a:r>
              <a:rPr lang="en-US" sz="2800" dirty="0">
                <a:solidFill>
                  <a:srgbClr val="002060"/>
                </a:solidFill>
              </a:rPr>
              <a:t>Docker</a:t>
            </a:r>
          </a:p>
          <a:p>
            <a:r>
              <a:rPr lang="en-US" sz="2800" dirty="0">
                <a:solidFill>
                  <a:srgbClr val="002060"/>
                </a:solidFill>
              </a:rPr>
              <a:t>Help</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5A3D348-89E4-14D7-AC4B-824474651D6B}"/>
              </a:ext>
            </a:extLst>
          </p:cNvPr>
          <p:cNvPicPr>
            <a:picLocks noChangeAspect="1"/>
          </p:cNvPicPr>
          <p:nvPr/>
        </p:nvPicPr>
        <p:blipFill>
          <a:blip r:embed="rId2"/>
          <a:stretch>
            <a:fillRect/>
          </a:stretch>
        </p:blipFill>
        <p:spPr>
          <a:xfrm>
            <a:off x="1309019" y="261495"/>
            <a:ext cx="9573961" cy="6335009"/>
          </a:xfrm>
          <a:prstGeom prst="rect">
            <a:avLst/>
          </a:prstGeom>
        </p:spPr>
      </p:pic>
    </p:spTree>
    <p:extLst>
      <p:ext uri="{BB962C8B-B14F-4D97-AF65-F5344CB8AC3E}">
        <p14:creationId xmlns:p14="http://schemas.microsoft.com/office/powerpoint/2010/main" val="3871125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66357" cy="954107"/>
          </a:xfrm>
          <a:prstGeom prst="rect">
            <a:avLst/>
          </a:prstGeom>
          <a:solidFill>
            <a:srgbClr val="FFC000"/>
          </a:solidFill>
        </p:spPr>
        <p:txBody>
          <a:bodyPr wrap="square" rtlCol="0">
            <a:spAutoFit/>
          </a:bodyPr>
          <a:lstStyle/>
          <a:p>
            <a:r>
              <a:rPr lang="en-US" sz="2800" dirty="0">
                <a:solidFill>
                  <a:srgbClr val="002060"/>
                </a:solidFill>
              </a:rPr>
              <a:t>Docker</a:t>
            </a:r>
          </a:p>
          <a:p>
            <a:r>
              <a:rPr lang="en-US" sz="2800" dirty="0">
                <a:solidFill>
                  <a:srgbClr val="002060"/>
                </a:solidFill>
              </a:rPr>
              <a:t>Help</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22495ED6-30F8-792F-A892-DA0D66A8ECAD}"/>
              </a:ext>
            </a:extLst>
          </p:cNvPr>
          <p:cNvPicPr>
            <a:picLocks noChangeAspect="1"/>
          </p:cNvPicPr>
          <p:nvPr/>
        </p:nvPicPr>
        <p:blipFill>
          <a:blip r:embed="rId2"/>
          <a:stretch>
            <a:fillRect/>
          </a:stretch>
        </p:blipFill>
        <p:spPr>
          <a:xfrm>
            <a:off x="1337598" y="104311"/>
            <a:ext cx="9516803" cy="6649378"/>
          </a:xfrm>
          <a:prstGeom prst="rect">
            <a:avLst/>
          </a:prstGeom>
        </p:spPr>
      </p:pic>
    </p:spTree>
    <p:extLst>
      <p:ext uri="{BB962C8B-B14F-4D97-AF65-F5344CB8AC3E}">
        <p14:creationId xmlns:p14="http://schemas.microsoft.com/office/powerpoint/2010/main" val="611230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66357" cy="954107"/>
          </a:xfrm>
          <a:prstGeom prst="rect">
            <a:avLst/>
          </a:prstGeom>
          <a:solidFill>
            <a:srgbClr val="FFC000"/>
          </a:solidFill>
        </p:spPr>
        <p:txBody>
          <a:bodyPr wrap="square" rtlCol="0">
            <a:spAutoFit/>
          </a:bodyPr>
          <a:lstStyle/>
          <a:p>
            <a:r>
              <a:rPr lang="en-US" sz="2800" dirty="0">
                <a:solidFill>
                  <a:srgbClr val="002060"/>
                </a:solidFill>
              </a:rPr>
              <a:t>Docker</a:t>
            </a:r>
          </a:p>
          <a:p>
            <a:r>
              <a:rPr lang="en-US" sz="2800" dirty="0">
                <a:solidFill>
                  <a:srgbClr val="002060"/>
                </a:solidFill>
              </a:rPr>
              <a:t>Help</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E7439735-4404-3539-D255-7D041548CEA0}"/>
              </a:ext>
            </a:extLst>
          </p:cNvPr>
          <p:cNvPicPr>
            <a:picLocks noChangeAspect="1"/>
          </p:cNvPicPr>
          <p:nvPr/>
        </p:nvPicPr>
        <p:blipFill>
          <a:blip r:embed="rId2"/>
          <a:stretch>
            <a:fillRect/>
          </a:stretch>
        </p:blipFill>
        <p:spPr>
          <a:xfrm>
            <a:off x="1218519" y="218627"/>
            <a:ext cx="9754961" cy="6420746"/>
          </a:xfrm>
          <a:prstGeom prst="rect">
            <a:avLst/>
          </a:prstGeom>
        </p:spPr>
      </p:pic>
    </p:spTree>
    <p:extLst>
      <p:ext uri="{BB962C8B-B14F-4D97-AF65-F5344CB8AC3E}">
        <p14:creationId xmlns:p14="http://schemas.microsoft.com/office/powerpoint/2010/main" val="3542707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66357" cy="954107"/>
          </a:xfrm>
          <a:prstGeom prst="rect">
            <a:avLst/>
          </a:prstGeom>
          <a:solidFill>
            <a:srgbClr val="FFC000"/>
          </a:solidFill>
        </p:spPr>
        <p:txBody>
          <a:bodyPr wrap="square" rtlCol="0">
            <a:spAutoFit/>
          </a:bodyPr>
          <a:lstStyle/>
          <a:p>
            <a:r>
              <a:rPr lang="en-US" sz="2800" dirty="0">
                <a:solidFill>
                  <a:srgbClr val="002060"/>
                </a:solidFill>
              </a:rPr>
              <a:t>Docker</a:t>
            </a:r>
          </a:p>
          <a:p>
            <a:r>
              <a:rPr lang="en-US" sz="2800" dirty="0">
                <a:solidFill>
                  <a:srgbClr val="002060"/>
                </a:solidFill>
              </a:rPr>
              <a:t>Help</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3D061D75-FDC8-9BA6-C0D6-2D835A3E279C}"/>
              </a:ext>
            </a:extLst>
          </p:cNvPr>
          <p:cNvPicPr>
            <a:picLocks noChangeAspect="1"/>
          </p:cNvPicPr>
          <p:nvPr/>
        </p:nvPicPr>
        <p:blipFill>
          <a:blip r:embed="rId2"/>
          <a:stretch>
            <a:fillRect/>
          </a:stretch>
        </p:blipFill>
        <p:spPr>
          <a:xfrm>
            <a:off x="1915438" y="0"/>
            <a:ext cx="8361124" cy="6858000"/>
          </a:xfrm>
          <a:prstGeom prst="rect">
            <a:avLst/>
          </a:prstGeom>
        </p:spPr>
      </p:pic>
    </p:spTree>
    <p:extLst>
      <p:ext uri="{BB962C8B-B14F-4D97-AF65-F5344CB8AC3E}">
        <p14:creationId xmlns:p14="http://schemas.microsoft.com/office/powerpoint/2010/main" val="485334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66357" cy="954107"/>
          </a:xfrm>
          <a:prstGeom prst="rect">
            <a:avLst/>
          </a:prstGeom>
          <a:solidFill>
            <a:srgbClr val="FFC000"/>
          </a:solidFill>
        </p:spPr>
        <p:txBody>
          <a:bodyPr wrap="square" rtlCol="0">
            <a:spAutoFit/>
          </a:bodyPr>
          <a:lstStyle/>
          <a:p>
            <a:r>
              <a:rPr lang="en-US" sz="2800" dirty="0">
                <a:solidFill>
                  <a:srgbClr val="002060"/>
                </a:solidFill>
              </a:rPr>
              <a:t>Docker</a:t>
            </a:r>
          </a:p>
          <a:p>
            <a:r>
              <a:rPr lang="en-US" sz="2800" dirty="0">
                <a:solidFill>
                  <a:srgbClr val="002060"/>
                </a:solidFill>
              </a:rPr>
              <a:t>Help</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E5272253-8BE8-956F-EEC0-71774738C14B}"/>
              </a:ext>
            </a:extLst>
          </p:cNvPr>
          <p:cNvPicPr>
            <a:picLocks noChangeAspect="1"/>
          </p:cNvPicPr>
          <p:nvPr/>
        </p:nvPicPr>
        <p:blipFill>
          <a:blip r:embed="rId2"/>
          <a:stretch>
            <a:fillRect/>
          </a:stretch>
        </p:blipFill>
        <p:spPr>
          <a:xfrm>
            <a:off x="1142308" y="109074"/>
            <a:ext cx="9907383" cy="6639852"/>
          </a:xfrm>
          <a:prstGeom prst="rect">
            <a:avLst/>
          </a:prstGeom>
        </p:spPr>
      </p:pic>
    </p:spTree>
    <p:extLst>
      <p:ext uri="{BB962C8B-B14F-4D97-AF65-F5344CB8AC3E}">
        <p14:creationId xmlns:p14="http://schemas.microsoft.com/office/powerpoint/2010/main" val="1690370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66357" cy="954107"/>
          </a:xfrm>
          <a:prstGeom prst="rect">
            <a:avLst/>
          </a:prstGeom>
          <a:solidFill>
            <a:srgbClr val="FFC000"/>
          </a:solidFill>
        </p:spPr>
        <p:txBody>
          <a:bodyPr wrap="square" rtlCol="0">
            <a:spAutoFit/>
          </a:bodyPr>
          <a:lstStyle/>
          <a:p>
            <a:r>
              <a:rPr lang="en-US" sz="2800" dirty="0">
                <a:solidFill>
                  <a:srgbClr val="002060"/>
                </a:solidFill>
              </a:rPr>
              <a:t>Docker</a:t>
            </a:r>
          </a:p>
          <a:p>
            <a:r>
              <a:rPr lang="en-US" sz="2800" dirty="0">
                <a:solidFill>
                  <a:srgbClr val="002060"/>
                </a:solidFill>
              </a:rPr>
              <a:t>Help</a:t>
            </a:r>
          </a:p>
        </p:txBody>
      </p:sp>
      <p:sp>
        <p:nvSpPr>
          <p:cNvPr id="3" name="AutoShape 2" descr="🛠️">
            <a:extLst>
              <a:ext uri="{FF2B5EF4-FFF2-40B4-BE49-F238E27FC236}">
                <a16:creationId xmlns:a16="http://schemas.microsoft.com/office/drawing/2014/main" id="{CE796F6E-FDF0-A681-CC39-818DE458F63C}"/>
              </a:ext>
            </a:extLst>
          </p:cNvPr>
          <p:cNvSpPr>
            <a:spLocks noChangeAspect="1" noChangeArrowheads="1"/>
          </p:cNvSpPr>
          <p:nvPr/>
        </p:nvSpPr>
        <p:spPr bwMode="auto">
          <a:xfrm>
            <a:off x="2906713"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C83E0D4-DE34-EEC4-0724-0320F9630947}"/>
              </a:ext>
            </a:extLst>
          </p:cNvPr>
          <p:cNvPicPr>
            <a:picLocks noChangeAspect="1"/>
          </p:cNvPicPr>
          <p:nvPr/>
        </p:nvPicPr>
        <p:blipFill>
          <a:blip r:embed="rId2"/>
          <a:stretch>
            <a:fillRect/>
          </a:stretch>
        </p:blipFill>
        <p:spPr>
          <a:xfrm>
            <a:off x="1446350" y="0"/>
            <a:ext cx="9299300" cy="6858000"/>
          </a:xfrm>
          <a:prstGeom prst="rect">
            <a:avLst/>
          </a:prstGeom>
        </p:spPr>
      </p:pic>
    </p:spTree>
    <p:extLst>
      <p:ext uri="{BB962C8B-B14F-4D97-AF65-F5344CB8AC3E}">
        <p14:creationId xmlns:p14="http://schemas.microsoft.com/office/powerpoint/2010/main" val="49362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BEA2-EFE2-8A83-C11C-56D5104167C1}"/>
              </a:ext>
            </a:extLst>
          </p:cNvPr>
          <p:cNvSpPr>
            <a:spLocks noGrp="1"/>
          </p:cNvSpPr>
          <p:nvPr>
            <p:ph type="ctrTitle"/>
          </p:nvPr>
        </p:nvSpPr>
        <p:spPr>
          <a:xfrm>
            <a:off x="179764" y="157754"/>
            <a:ext cx="9144000" cy="736255"/>
          </a:xfrm>
        </p:spPr>
        <p:txBody>
          <a:bodyPr>
            <a:normAutofit/>
          </a:bodyPr>
          <a:lstStyle/>
          <a:p>
            <a:pPr algn="l"/>
            <a:r>
              <a:rPr lang="nl-NL" sz="4400" dirty="0">
                <a:solidFill>
                  <a:srgbClr val="0101FD"/>
                </a:solidFill>
                <a:latin typeface="SFMono-Regular"/>
              </a:rPr>
              <a:t>End – End Flow</a:t>
            </a:r>
            <a:endParaRPr lang="en-US" sz="4400" dirty="0"/>
          </a:p>
        </p:txBody>
      </p:sp>
      <p:pic>
        <p:nvPicPr>
          <p:cNvPr id="1028" name="Picture 4" descr="New Docker Hub Pricing">
            <a:extLst>
              <a:ext uri="{FF2B5EF4-FFF2-40B4-BE49-F238E27FC236}">
                <a16:creationId xmlns:a16="http://schemas.microsoft.com/office/drawing/2014/main" id="{9F5220EB-7C58-5099-57FD-DCEF586CE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452" y="1498463"/>
            <a:ext cx="2177600" cy="9099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zure Container Registry SVG Vector Logos - Vector Logo Zone">
            <a:extLst>
              <a:ext uri="{FF2B5EF4-FFF2-40B4-BE49-F238E27FC236}">
                <a16:creationId xmlns:a16="http://schemas.microsoft.com/office/drawing/2014/main" id="{117EB470-7092-B62B-F812-8D61C5A57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123" y="4409035"/>
            <a:ext cx="1819896" cy="9099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dex of /images">
            <a:extLst>
              <a:ext uri="{FF2B5EF4-FFF2-40B4-BE49-F238E27FC236}">
                <a16:creationId xmlns:a16="http://schemas.microsoft.com/office/drawing/2014/main" id="{C0006294-6EB5-AA16-F56E-267FD15615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5593" y="38935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cover your deleted blobs - Soft Delete - Azure Storage Blobs">
            <a:extLst>
              <a:ext uri="{FF2B5EF4-FFF2-40B4-BE49-F238E27FC236}">
                <a16:creationId xmlns:a16="http://schemas.microsoft.com/office/drawing/2014/main" id="{AAE45464-4858-FB57-B29B-28719DA7E0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3571" y="4178966"/>
            <a:ext cx="2006707" cy="90994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zure Machine Learning Designer — Taygan">
            <a:extLst>
              <a:ext uri="{FF2B5EF4-FFF2-40B4-BE49-F238E27FC236}">
                <a16:creationId xmlns:a16="http://schemas.microsoft.com/office/drawing/2014/main" id="{60CD3EF3-B84F-DAC0-ED5A-57DD08FB3D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2530" y="2408411"/>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ocker - Official Image | Docker Hub">
            <a:extLst>
              <a:ext uri="{FF2B5EF4-FFF2-40B4-BE49-F238E27FC236}">
                <a16:creationId xmlns:a16="http://schemas.microsoft.com/office/drawing/2014/main" id="{4A1FA512-B480-A691-0FB2-9698D9DA0E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9626" y="2874479"/>
            <a:ext cx="1245055" cy="1109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C896DD4-CEC2-7337-7399-1CF6BB486F58}"/>
              </a:ext>
            </a:extLst>
          </p:cNvPr>
          <p:cNvSpPr txBox="1"/>
          <p:nvPr/>
        </p:nvSpPr>
        <p:spPr>
          <a:xfrm>
            <a:off x="619331" y="2704240"/>
            <a:ext cx="1890920" cy="369332"/>
          </a:xfrm>
          <a:prstGeom prst="rect">
            <a:avLst/>
          </a:prstGeom>
          <a:noFill/>
        </p:spPr>
        <p:txBody>
          <a:bodyPr wrap="square">
            <a:spAutoFit/>
          </a:bodyPr>
          <a:lstStyle/>
          <a:p>
            <a:r>
              <a:rPr lang="nl-NL" sz="1800" dirty="0">
                <a:solidFill>
                  <a:srgbClr val="0101FD"/>
                </a:solidFill>
                <a:latin typeface="SFMono-Regular"/>
              </a:rPr>
              <a:t>Containerization</a:t>
            </a:r>
            <a:endParaRPr lang="en-US" dirty="0"/>
          </a:p>
        </p:txBody>
      </p:sp>
      <p:sp>
        <p:nvSpPr>
          <p:cNvPr id="14" name="Arrow: Right 13">
            <a:extLst>
              <a:ext uri="{FF2B5EF4-FFF2-40B4-BE49-F238E27FC236}">
                <a16:creationId xmlns:a16="http://schemas.microsoft.com/office/drawing/2014/main" id="{080926F4-1542-606B-BC61-8362725CCF3F}"/>
              </a:ext>
            </a:extLst>
          </p:cNvPr>
          <p:cNvSpPr/>
          <p:nvPr/>
        </p:nvSpPr>
        <p:spPr>
          <a:xfrm rot="5400000">
            <a:off x="9619172" y="2852400"/>
            <a:ext cx="1425955" cy="48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C2970BF-9276-351C-1848-36BFD88657FC}"/>
              </a:ext>
            </a:extLst>
          </p:cNvPr>
          <p:cNvSpPr/>
          <p:nvPr/>
        </p:nvSpPr>
        <p:spPr>
          <a:xfrm rot="1231557">
            <a:off x="1045575" y="4100452"/>
            <a:ext cx="1890920" cy="48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2F4C3B7-5975-D8B8-FF45-C82C108F37E9}"/>
              </a:ext>
            </a:extLst>
          </p:cNvPr>
          <p:cNvSpPr txBox="1"/>
          <p:nvPr/>
        </p:nvSpPr>
        <p:spPr>
          <a:xfrm>
            <a:off x="9241239" y="1898069"/>
            <a:ext cx="2779373" cy="369332"/>
          </a:xfrm>
          <a:prstGeom prst="rect">
            <a:avLst/>
          </a:prstGeom>
          <a:noFill/>
        </p:spPr>
        <p:txBody>
          <a:bodyPr wrap="square">
            <a:spAutoFit/>
          </a:bodyPr>
          <a:lstStyle/>
          <a:p>
            <a:r>
              <a:rPr lang="nl-NL" dirty="0">
                <a:solidFill>
                  <a:srgbClr val="0101FD"/>
                </a:solidFill>
                <a:latin typeface="SFMono-Regular"/>
              </a:rPr>
              <a:t>Simulate sensors topics</a:t>
            </a:r>
            <a:endParaRPr lang="en-US" dirty="0"/>
          </a:p>
        </p:txBody>
      </p:sp>
      <p:sp>
        <p:nvSpPr>
          <p:cNvPr id="18" name="Arrow: Right 17">
            <a:extLst>
              <a:ext uri="{FF2B5EF4-FFF2-40B4-BE49-F238E27FC236}">
                <a16:creationId xmlns:a16="http://schemas.microsoft.com/office/drawing/2014/main" id="{250C1B96-A69B-396C-2405-550F0D929258}"/>
              </a:ext>
            </a:extLst>
          </p:cNvPr>
          <p:cNvSpPr/>
          <p:nvPr/>
        </p:nvSpPr>
        <p:spPr>
          <a:xfrm rot="20011187">
            <a:off x="1112210" y="2057964"/>
            <a:ext cx="1890920" cy="48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0C353C83-18C6-FBF0-B09F-6301FA56EA02}"/>
              </a:ext>
            </a:extLst>
          </p:cNvPr>
          <p:cNvSpPr/>
          <p:nvPr/>
        </p:nvSpPr>
        <p:spPr>
          <a:xfrm rot="19580736">
            <a:off x="4894070" y="4348559"/>
            <a:ext cx="1683276" cy="48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29A532B-CBCF-7E38-B8EB-FCAEF4B596B5}"/>
              </a:ext>
            </a:extLst>
          </p:cNvPr>
          <p:cNvSpPr/>
          <p:nvPr/>
        </p:nvSpPr>
        <p:spPr>
          <a:xfrm rot="13771806">
            <a:off x="7667785" y="3886843"/>
            <a:ext cx="1683276" cy="487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802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BEA2-EFE2-8A83-C11C-56D5104167C1}"/>
              </a:ext>
            </a:extLst>
          </p:cNvPr>
          <p:cNvSpPr>
            <a:spLocks noGrp="1"/>
          </p:cNvSpPr>
          <p:nvPr>
            <p:ph type="ctrTitle"/>
          </p:nvPr>
        </p:nvSpPr>
        <p:spPr>
          <a:xfrm>
            <a:off x="179764" y="157754"/>
            <a:ext cx="9144000" cy="736255"/>
          </a:xfrm>
        </p:spPr>
        <p:txBody>
          <a:bodyPr>
            <a:normAutofit/>
          </a:bodyPr>
          <a:lstStyle/>
          <a:p>
            <a:pPr algn="l"/>
            <a:r>
              <a:rPr lang="nl-NL" sz="4400" dirty="0">
                <a:solidFill>
                  <a:srgbClr val="0101FD"/>
                </a:solidFill>
                <a:latin typeface="SFMono-Regular"/>
              </a:rPr>
              <a:t>Docker!</a:t>
            </a:r>
            <a:endParaRPr lang="en-US" sz="4400" dirty="0"/>
          </a:p>
        </p:txBody>
      </p:sp>
      <p:pic>
        <p:nvPicPr>
          <p:cNvPr id="3" name="Picture 2" descr="docker - Official Image | Docker Hub">
            <a:extLst>
              <a:ext uri="{FF2B5EF4-FFF2-40B4-BE49-F238E27FC236}">
                <a16:creationId xmlns:a16="http://schemas.microsoft.com/office/drawing/2014/main" id="{A1BD2148-7A1E-A821-CB09-BCB05A917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9964" y="2059470"/>
            <a:ext cx="4298661" cy="38290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BD31FF-F3FC-7B46-31F0-3EF58245D04B}"/>
              </a:ext>
            </a:extLst>
          </p:cNvPr>
          <p:cNvSpPr txBox="1"/>
          <p:nvPr/>
        </p:nvSpPr>
        <p:spPr>
          <a:xfrm>
            <a:off x="5419930" y="1760022"/>
            <a:ext cx="6528566" cy="523220"/>
          </a:xfrm>
          <a:prstGeom prst="rect">
            <a:avLst/>
          </a:prstGeom>
          <a:noFill/>
        </p:spPr>
        <p:txBody>
          <a:bodyPr wrap="square">
            <a:spAutoFit/>
          </a:bodyPr>
          <a:lstStyle/>
          <a:p>
            <a:r>
              <a:rPr lang="nl-NL" sz="2800" dirty="0">
                <a:solidFill>
                  <a:srgbClr val="0101FD"/>
                </a:solidFill>
                <a:latin typeface="SFMono-Regular"/>
              </a:rPr>
              <a:t>Containerization</a:t>
            </a:r>
            <a:endParaRPr lang="en-US" sz="2800" dirty="0"/>
          </a:p>
        </p:txBody>
      </p:sp>
    </p:spTree>
    <p:extLst>
      <p:ext uri="{BB962C8B-B14F-4D97-AF65-F5344CB8AC3E}">
        <p14:creationId xmlns:p14="http://schemas.microsoft.com/office/powerpoint/2010/main" val="265079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9465AA-4BC0-0056-8660-8F706F73D192}"/>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Containerization - Docker</a:t>
            </a:r>
            <a:endParaRPr lang="en-US" dirty="0">
              <a:solidFill>
                <a:srgbClr val="002060"/>
              </a:solidFill>
            </a:endParaRPr>
          </a:p>
        </p:txBody>
      </p:sp>
      <p:pic>
        <p:nvPicPr>
          <p:cNvPr id="5" name="Picture 4">
            <a:extLst>
              <a:ext uri="{FF2B5EF4-FFF2-40B4-BE49-F238E27FC236}">
                <a16:creationId xmlns:a16="http://schemas.microsoft.com/office/drawing/2014/main" id="{44978F55-DDCD-75BD-F5D7-59FD16B48DCE}"/>
              </a:ext>
            </a:extLst>
          </p:cNvPr>
          <p:cNvPicPr>
            <a:picLocks noChangeAspect="1"/>
          </p:cNvPicPr>
          <p:nvPr/>
        </p:nvPicPr>
        <p:blipFill>
          <a:blip r:embed="rId2"/>
          <a:stretch>
            <a:fillRect/>
          </a:stretch>
        </p:blipFill>
        <p:spPr>
          <a:xfrm>
            <a:off x="0" y="1651713"/>
            <a:ext cx="12192000" cy="2520903"/>
          </a:xfrm>
          <a:prstGeom prst="rect">
            <a:avLst/>
          </a:prstGeom>
        </p:spPr>
      </p:pic>
      <p:sp>
        <p:nvSpPr>
          <p:cNvPr id="9" name="TextBox 8">
            <a:extLst>
              <a:ext uri="{FF2B5EF4-FFF2-40B4-BE49-F238E27FC236}">
                <a16:creationId xmlns:a16="http://schemas.microsoft.com/office/drawing/2014/main" id="{FACB7D37-ABF5-68E6-4605-AC1866A34D30}"/>
              </a:ext>
            </a:extLst>
          </p:cNvPr>
          <p:cNvSpPr txBox="1"/>
          <p:nvPr/>
        </p:nvSpPr>
        <p:spPr>
          <a:xfrm>
            <a:off x="0" y="1157116"/>
            <a:ext cx="6177168" cy="369332"/>
          </a:xfrm>
          <a:prstGeom prst="rect">
            <a:avLst/>
          </a:prstGeom>
          <a:noFill/>
        </p:spPr>
        <p:txBody>
          <a:bodyPr wrap="square">
            <a:spAutoFit/>
          </a:bodyPr>
          <a:lstStyle/>
          <a:p>
            <a:r>
              <a:rPr lang="en-US" dirty="0"/>
              <a:t>https://www.docker.com/</a:t>
            </a:r>
          </a:p>
        </p:txBody>
      </p:sp>
    </p:spTree>
    <p:extLst>
      <p:ext uri="{BB962C8B-B14F-4D97-AF65-F5344CB8AC3E}">
        <p14:creationId xmlns:p14="http://schemas.microsoft.com/office/powerpoint/2010/main" val="236986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ACB7D37-ABF5-68E6-4605-AC1866A34D30}"/>
              </a:ext>
            </a:extLst>
          </p:cNvPr>
          <p:cNvSpPr txBox="1"/>
          <p:nvPr/>
        </p:nvSpPr>
        <p:spPr>
          <a:xfrm>
            <a:off x="0" y="1157116"/>
            <a:ext cx="6177168" cy="1015663"/>
          </a:xfrm>
          <a:prstGeom prst="rect">
            <a:avLst/>
          </a:prstGeom>
          <a:noFill/>
        </p:spPr>
        <p:txBody>
          <a:bodyPr wrap="square">
            <a:spAutoFit/>
          </a:bodyPr>
          <a:lstStyle/>
          <a:p>
            <a:r>
              <a:rPr lang="en-US" dirty="0">
                <a:hlinkClick r:id="rId2"/>
              </a:rPr>
              <a:t>https://www.docker.com/</a:t>
            </a:r>
            <a:endParaRPr lang="en-US" dirty="0"/>
          </a:p>
          <a:p>
            <a:endParaRPr lang="en-US" dirty="0"/>
          </a:p>
          <a:p>
            <a:r>
              <a:rPr lang="en-US" sz="2400" b="1" dirty="0"/>
              <a:t>Docker Promise: </a:t>
            </a:r>
          </a:p>
        </p:txBody>
      </p:sp>
      <p:sp>
        <p:nvSpPr>
          <p:cNvPr id="3" name="TextBox 2">
            <a:extLst>
              <a:ext uri="{FF2B5EF4-FFF2-40B4-BE49-F238E27FC236}">
                <a16:creationId xmlns:a16="http://schemas.microsoft.com/office/drawing/2014/main" id="{8EF677DA-7696-018A-112C-CC44E70F223D}"/>
              </a:ext>
            </a:extLst>
          </p:cNvPr>
          <p:cNvSpPr txBox="1"/>
          <p:nvPr/>
        </p:nvSpPr>
        <p:spPr>
          <a:xfrm>
            <a:off x="1763370" y="2517079"/>
            <a:ext cx="1115667" cy="369332"/>
          </a:xfrm>
          <a:prstGeom prst="rect">
            <a:avLst/>
          </a:prstGeom>
          <a:noFill/>
        </p:spPr>
        <p:txBody>
          <a:bodyPr wrap="square">
            <a:spAutoFit/>
          </a:bodyPr>
          <a:lstStyle/>
          <a:p>
            <a:r>
              <a:rPr lang="en-US" sz="1800" dirty="0">
                <a:solidFill>
                  <a:srgbClr val="002060"/>
                </a:solidFill>
              </a:rPr>
              <a:t>Build</a:t>
            </a:r>
            <a:endParaRPr lang="en-US" dirty="0"/>
          </a:p>
        </p:txBody>
      </p:sp>
      <p:sp>
        <p:nvSpPr>
          <p:cNvPr id="4" name="TextBox 3">
            <a:extLst>
              <a:ext uri="{FF2B5EF4-FFF2-40B4-BE49-F238E27FC236}">
                <a16:creationId xmlns:a16="http://schemas.microsoft.com/office/drawing/2014/main" id="{52BBA8BF-9350-B5E3-E3E2-65D47049FC8F}"/>
              </a:ext>
            </a:extLst>
          </p:cNvPr>
          <p:cNvSpPr txBox="1"/>
          <p:nvPr/>
        </p:nvSpPr>
        <p:spPr>
          <a:xfrm>
            <a:off x="6096000" y="2517079"/>
            <a:ext cx="1115667" cy="369332"/>
          </a:xfrm>
          <a:prstGeom prst="rect">
            <a:avLst/>
          </a:prstGeom>
          <a:noFill/>
        </p:spPr>
        <p:txBody>
          <a:bodyPr wrap="square">
            <a:spAutoFit/>
          </a:bodyPr>
          <a:lstStyle/>
          <a:p>
            <a:r>
              <a:rPr lang="en-US" sz="1800" dirty="0">
                <a:solidFill>
                  <a:srgbClr val="002060"/>
                </a:solidFill>
              </a:rPr>
              <a:t>Share</a:t>
            </a:r>
            <a:endParaRPr lang="en-US" dirty="0"/>
          </a:p>
        </p:txBody>
      </p:sp>
      <p:sp>
        <p:nvSpPr>
          <p:cNvPr id="7" name="TextBox 6">
            <a:extLst>
              <a:ext uri="{FF2B5EF4-FFF2-40B4-BE49-F238E27FC236}">
                <a16:creationId xmlns:a16="http://schemas.microsoft.com/office/drawing/2014/main" id="{60DDFBB7-D0F8-6592-FD14-A34C33D0A3A6}"/>
              </a:ext>
            </a:extLst>
          </p:cNvPr>
          <p:cNvSpPr txBox="1"/>
          <p:nvPr/>
        </p:nvSpPr>
        <p:spPr>
          <a:xfrm>
            <a:off x="8998470" y="2517079"/>
            <a:ext cx="1115667" cy="369332"/>
          </a:xfrm>
          <a:prstGeom prst="rect">
            <a:avLst/>
          </a:prstGeom>
          <a:noFill/>
        </p:spPr>
        <p:txBody>
          <a:bodyPr wrap="square">
            <a:spAutoFit/>
          </a:bodyPr>
          <a:lstStyle/>
          <a:p>
            <a:r>
              <a:rPr lang="en-US" sz="1800" dirty="0">
                <a:solidFill>
                  <a:srgbClr val="002060"/>
                </a:solidFill>
              </a:rPr>
              <a:t>Run</a:t>
            </a:r>
            <a:endParaRPr lang="en-US" dirty="0"/>
          </a:p>
        </p:txBody>
      </p:sp>
      <p:pic>
        <p:nvPicPr>
          <p:cNvPr id="10" name="Picture 9">
            <a:extLst>
              <a:ext uri="{FF2B5EF4-FFF2-40B4-BE49-F238E27FC236}">
                <a16:creationId xmlns:a16="http://schemas.microsoft.com/office/drawing/2014/main" id="{EEC6E80C-7C70-A440-7FD1-8E65870C8D56}"/>
              </a:ext>
            </a:extLst>
          </p:cNvPr>
          <p:cNvPicPr>
            <a:picLocks noChangeAspect="1"/>
          </p:cNvPicPr>
          <p:nvPr/>
        </p:nvPicPr>
        <p:blipFill>
          <a:blip r:embed="rId3"/>
          <a:stretch>
            <a:fillRect/>
          </a:stretch>
        </p:blipFill>
        <p:spPr>
          <a:xfrm>
            <a:off x="147855" y="2905161"/>
            <a:ext cx="3719166" cy="2201262"/>
          </a:xfrm>
          <a:prstGeom prst="rect">
            <a:avLst/>
          </a:prstGeom>
        </p:spPr>
      </p:pic>
      <p:pic>
        <p:nvPicPr>
          <p:cNvPr id="12" name="Picture 11">
            <a:extLst>
              <a:ext uri="{FF2B5EF4-FFF2-40B4-BE49-F238E27FC236}">
                <a16:creationId xmlns:a16="http://schemas.microsoft.com/office/drawing/2014/main" id="{0197FEAA-876B-2D66-F07D-43DCE4D57769}"/>
              </a:ext>
            </a:extLst>
          </p:cNvPr>
          <p:cNvPicPr>
            <a:picLocks noChangeAspect="1"/>
          </p:cNvPicPr>
          <p:nvPr/>
        </p:nvPicPr>
        <p:blipFill>
          <a:blip r:embed="rId4"/>
          <a:stretch>
            <a:fillRect/>
          </a:stretch>
        </p:blipFill>
        <p:spPr>
          <a:xfrm>
            <a:off x="4791336" y="2905161"/>
            <a:ext cx="3342453" cy="2304501"/>
          </a:xfrm>
          <a:prstGeom prst="rect">
            <a:avLst/>
          </a:prstGeom>
        </p:spPr>
      </p:pic>
      <p:pic>
        <p:nvPicPr>
          <p:cNvPr id="14" name="Picture 13">
            <a:extLst>
              <a:ext uri="{FF2B5EF4-FFF2-40B4-BE49-F238E27FC236}">
                <a16:creationId xmlns:a16="http://schemas.microsoft.com/office/drawing/2014/main" id="{4C13C815-98F7-E5CC-496D-F5E50240B9B3}"/>
              </a:ext>
            </a:extLst>
          </p:cNvPr>
          <p:cNvPicPr>
            <a:picLocks noChangeAspect="1"/>
          </p:cNvPicPr>
          <p:nvPr/>
        </p:nvPicPr>
        <p:blipFill>
          <a:blip r:embed="rId5"/>
          <a:stretch>
            <a:fillRect/>
          </a:stretch>
        </p:blipFill>
        <p:spPr>
          <a:xfrm>
            <a:off x="8324980" y="2772561"/>
            <a:ext cx="3845391" cy="2466462"/>
          </a:xfrm>
          <a:prstGeom prst="rect">
            <a:avLst/>
          </a:prstGeom>
        </p:spPr>
      </p:pic>
      <p:sp>
        <p:nvSpPr>
          <p:cNvPr id="2" name="TextBox 1">
            <a:extLst>
              <a:ext uri="{FF2B5EF4-FFF2-40B4-BE49-F238E27FC236}">
                <a16:creationId xmlns:a16="http://schemas.microsoft.com/office/drawing/2014/main" id="{3AC4B8BF-4402-17A2-0B3F-E97000FF5041}"/>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Containerization - Docker</a:t>
            </a:r>
            <a:endParaRPr lang="en-US" dirty="0">
              <a:solidFill>
                <a:srgbClr val="002060"/>
              </a:solidFill>
            </a:endParaRPr>
          </a:p>
        </p:txBody>
      </p:sp>
    </p:spTree>
    <p:extLst>
      <p:ext uri="{BB962C8B-B14F-4D97-AF65-F5344CB8AC3E}">
        <p14:creationId xmlns:p14="http://schemas.microsoft.com/office/powerpoint/2010/main" val="399186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ACB7D37-ABF5-68E6-4605-AC1866A34D30}"/>
              </a:ext>
            </a:extLst>
          </p:cNvPr>
          <p:cNvSpPr txBox="1"/>
          <p:nvPr/>
        </p:nvSpPr>
        <p:spPr>
          <a:xfrm>
            <a:off x="0" y="1157116"/>
            <a:ext cx="6177168" cy="369332"/>
          </a:xfrm>
          <a:prstGeom prst="rect">
            <a:avLst/>
          </a:prstGeom>
          <a:noFill/>
        </p:spPr>
        <p:txBody>
          <a:bodyPr wrap="square">
            <a:spAutoFit/>
          </a:bodyPr>
          <a:lstStyle/>
          <a:p>
            <a:r>
              <a:rPr lang="en-US" dirty="0"/>
              <a:t>https://www.docker.com/</a:t>
            </a:r>
          </a:p>
        </p:txBody>
      </p:sp>
      <p:pic>
        <p:nvPicPr>
          <p:cNvPr id="3" name="Picture 2">
            <a:extLst>
              <a:ext uri="{FF2B5EF4-FFF2-40B4-BE49-F238E27FC236}">
                <a16:creationId xmlns:a16="http://schemas.microsoft.com/office/drawing/2014/main" id="{86A98D3F-BE1F-A812-32D3-D7849B955EB1}"/>
              </a:ext>
            </a:extLst>
          </p:cNvPr>
          <p:cNvPicPr>
            <a:picLocks noChangeAspect="1"/>
          </p:cNvPicPr>
          <p:nvPr/>
        </p:nvPicPr>
        <p:blipFill>
          <a:blip r:embed="rId2"/>
          <a:stretch>
            <a:fillRect/>
          </a:stretch>
        </p:blipFill>
        <p:spPr>
          <a:xfrm>
            <a:off x="3119022" y="1433234"/>
            <a:ext cx="5953956" cy="3991532"/>
          </a:xfrm>
          <a:prstGeom prst="rect">
            <a:avLst/>
          </a:prstGeom>
        </p:spPr>
      </p:pic>
      <p:sp>
        <p:nvSpPr>
          <p:cNvPr id="7" name="TextBox 6">
            <a:extLst>
              <a:ext uri="{FF2B5EF4-FFF2-40B4-BE49-F238E27FC236}">
                <a16:creationId xmlns:a16="http://schemas.microsoft.com/office/drawing/2014/main" id="{1433DDEE-7F22-39EA-D688-411EAD252FE8}"/>
              </a:ext>
            </a:extLst>
          </p:cNvPr>
          <p:cNvSpPr txBox="1"/>
          <p:nvPr/>
        </p:nvSpPr>
        <p:spPr>
          <a:xfrm>
            <a:off x="3119022" y="5589968"/>
            <a:ext cx="6177168" cy="369332"/>
          </a:xfrm>
          <a:prstGeom prst="rect">
            <a:avLst/>
          </a:prstGeom>
          <a:noFill/>
        </p:spPr>
        <p:txBody>
          <a:bodyPr wrap="square">
            <a:spAutoFit/>
          </a:bodyPr>
          <a:lstStyle/>
          <a:p>
            <a:r>
              <a:rPr lang="fr-FR" b="0" i="0" dirty="0">
                <a:solidFill>
                  <a:srgbClr val="0A0A23"/>
                </a:solidFill>
                <a:effectLst/>
                <a:latin typeface="Lato" panose="020F0502020204030203" pitchFamily="34" charset="0"/>
              </a:rPr>
              <a:t>Image Source: </a:t>
            </a:r>
            <a:r>
              <a:rPr lang="fr-FR" b="0" i="0" u="sng" dirty="0">
                <a:effectLst/>
                <a:latin typeface="Lato" panose="020F0502020204030203" pitchFamily="34" charset="0"/>
                <a:hlinkClick r:id="rId3"/>
              </a:rPr>
              <a:t>https://docs.docker.com</a:t>
            </a:r>
            <a:endParaRPr lang="en-US" dirty="0"/>
          </a:p>
        </p:txBody>
      </p:sp>
      <p:sp>
        <p:nvSpPr>
          <p:cNvPr id="2" name="TextBox 1">
            <a:extLst>
              <a:ext uri="{FF2B5EF4-FFF2-40B4-BE49-F238E27FC236}">
                <a16:creationId xmlns:a16="http://schemas.microsoft.com/office/drawing/2014/main" id="{1CA31E59-F8E5-3D55-8C9F-1BDCBB3D4878}"/>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Containerization - Docker</a:t>
            </a:r>
            <a:endParaRPr lang="en-US" dirty="0">
              <a:solidFill>
                <a:srgbClr val="002060"/>
              </a:solidFill>
            </a:endParaRPr>
          </a:p>
        </p:txBody>
      </p:sp>
    </p:spTree>
    <p:extLst>
      <p:ext uri="{BB962C8B-B14F-4D97-AF65-F5344CB8AC3E}">
        <p14:creationId xmlns:p14="http://schemas.microsoft.com/office/powerpoint/2010/main" val="38175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9E47047-0ADB-E19D-428F-72B47DC172BA}"/>
              </a:ext>
            </a:extLst>
          </p:cNvPr>
          <p:cNvSpPr txBox="1"/>
          <p:nvPr/>
        </p:nvSpPr>
        <p:spPr>
          <a:xfrm>
            <a:off x="0" y="764024"/>
            <a:ext cx="12191999" cy="6093976"/>
          </a:xfrm>
          <a:prstGeom prst="rect">
            <a:avLst/>
          </a:prstGeom>
          <a:noFill/>
        </p:spPr>
        <p:txBody>
          <a:bodyPr wrap="square" rtlCol="0">
            <a:spAutoFit/>
          </a:bodyPr>
          <a:lstStyle/>
          <a:p>
            <a:r>
              <a:rPr lang="en-US" dirty="0">
                <a:latin typeface="Abadi" panose="020B0604020104020204" pitchFamily="34" charset="0"/>
              </a:rPr>
              <a:t>What is docker?</a:t>
            </a:r>
          </a:p>
          <a:p>
            <a:endParaRPr lang="en-US" dirty="0">
              <a:latin typeface="Abadi" panose="020B0604020104020204" pitchFamily="34" charset="0"/>
            </a:endParaRPr>
          </a:p>
          <a:p>
            <a:r>
              <a:rPr lang="en-US" dirty="0">
                <a:latin typeface="Abadi" panose="020B0604020104020204" pitchFamily="34" charset="0"/>
              </a:rPr>
              <a:t>First why do we need docker? what problem it wants to solve and what improvement it brings? </a:t>
            </a:r>
          </a:p>
          <a:p>
            <a:endParaRPr lang="en-US" dirty="0">
              <a:latin typeface="Abadi" panose="020B0604020104020204" pitchFamily="34" charset="0"/>
            </a:endParaRPr>
          </a:p>
          <a:p>
            <a:r>
              <a:rPr lang="en-US" dirty="0">
                <a:latin typeface="Abadi" panose="020B0604020104020204" pitchFamily="34" charset="0"/>
              </a:rPr>
              <a:t>Developers’ nightmare: </a:t>
            </a:r>
          </a:p>
          <a:p>
            <a:r>
              <a:rPr lang="en-US" dirty="0">
                <a:latin typeface="Abadi" panose="020B0604020104020204" pitchFamily="34" charset="0"/>
              </a:rPr>
              <a:t>it works on my computer! </a:t>
            </a:r>
          </a:p>
          <a:p>
            <a:r>
              <a:rPr lang="en-US" dirty="0">
                <a:latin typeface="Abadi" panose="020B0604020104020204" pitchFamily="34" charset="0"/>
              </a:rPr>
              <a:t>But not yours </a:t>
            </a:r>
          </a:p>
          <a:p>
            <a:pPr algn="l" fontAlgn="base">
              <a:buFont typeface="Arial" panose="020B0604020202020204" pitchFamily="34" charset="0"/>
              <a:buChar char="•"/>
            </a:pPr>
            <a:r>
              <a:rPr lang="en-US" dirty="0">
                <a:latin typeface="Abadi" panose="020B0604020104020204" pitchFamily="34" charset="0"/>
              </a:rPr>
              <a:t>{whys – </a:t>
            </a:r>
            <a:r>
              <a:rPr lang="en-US" b="0" i="0" dirty="0">
                <a:solidFill>
                  <a:srgbClr val="474747"/>
                </a:solidFill>
                <a:effectLst/>
                <a:latin typeface="Abadi" panose="020B0604020104020204" pitchFamily="34" charset="0"/>
              </a:rPr>
              <a:t>missing libs/dependencies, different versions; conflicts between programs in different computers; different running programs in the computer; different OS and versions etc. </a:t>
            </a:r>
            <a:r>
              <a:rPr lang="en-US" dirty="0">
                <a:solidFill>
                  <a:srgbClr val="474747"/>
                </a:solidFill>
                <a:latin typeface="Abadi" panose="020B0604020104020204" pitchFamily="34" charset="0"/>
              </a:rPr>
              <a:t>}</a:t>
            </a:r>
            <a:r>
              <a:rPr lang="en-US" b="0" i="0" dirty="0">
                <a:solidFill>
                  <a:srgbClr val="474747"/>
                </a:solidFill>
                <a:effectLst/>
                <a:latin typeface="Abadi" panose="020B0604020104020204" pitchFamily="34" charset="0"/>
              </a:rPr>
              <a:t> </a:t>
            </a:r>
          </a:p>
          <a:p>
            <a:endParaRPr lang="en-US" dirty="0">
              <a:latin typeface="Abadi" panose="020B0604020104020204" pitchFamily="34" charset="0"/>
            </a:endParaRPr>
          </a:p>
          <a:p>
            <a:pPr algn="ctr"/>
            <a:r>
              <a:rPr lang="en-US" sz="2400" b="1" dirty="0">
                <a:latin typeface="Abadi" panose="020B0604020104020204" pitchFamily="34" charset="0"/>
              </a:rPr>
              <a:t>Docker’s Promise: </a:t>
            </a:r>
            <a:r>
              <a:rPr lang="en-US" sz="2400" b="1" i="0" dirty="0">
                <a:solidFill>
                  <a:srgbClr val="474747"/>
                </a:solidFill>
                <a:effectLst/>
                <a:latin typeface="Abadi" panose="020B0604020104020204" pitchFamily="34" charset="0"/>
              </a:rPr>
              <a:t>“Build, Share, and Run”</a:t>
            </a:r>
            <a:endParaRPr lang="en-US" sz="2400" b="1" dirty="0">
              <a:latin typeface="Abadi" panose="020B0604020104020204" pitchFamily="34" charset="0"/>
            </a:endParaRPr>
          </a:p>
          <a:p>
            <a:endParaRPr lang="en-US" dirty="0"/>
          </a:p>
          <a:p>
            <a:endParaRPr lang="en-US" dirty="0"/>
          </a:p>
          <a:p>
            <a:r>
              <a:rPr lang="zh-CN" altLang="en-US" dirty="0"/>
              <a:t>什么是</a:t>
            </a:r>
            <a:r>
              <a:rPr lang="en-US" altLang="zh-CN" dirty="0"/>
              <a:t>docker?</a:t>
            </a:r>
          </a:p>
          <a:p>
            <a:r>
              <a:rPr lang="zh-CN" altLang="en-US" dirty="0"/>
              <a:t>首先我们为什么需要</a:t>
            </a:r>
            <a:r>
              <a:rPr lang="en-US" altLang="zh-CN" dirty="0"/>
              <a:t>docker</a:t>
            </a:r>
            <a:r>
              <a:rPr lang="zh-CN" altLang="en-US" dirty="0"/>
              <a:t>？ 它要解决什么问题，带来什么改进？</a:t>
            </a:r>
          </a:p>
          <a:p>
            <a:r>
              <a:rPr lang="zh-CN" altLang="en-US" dirty="0"/>
              <a:t>开发者的噩梦：</a:t>
            </a:r>
          </a:p>
          <a:p>
            <a:r>
              <a:rPr lang="zh-CN" altLang="en-US" dirty="0"/>
              <a:t>它适用于我的电脑！</a:t>
            </a:r>
          </a:p>
          <a:p>
            <a:r>
              <a:rPr lang="zh-CN" altLang="en-US" dirty="0"/>
              <a:t>但不是你的</a:t>
            </a:r>
            <a:r>
              <a:rPr lang="en-US" altLang="zh-CN" dirty="0"/>
              <a:t>{</a:t>
            </a:r>
            <a:r>
              <a:rPr lang="zh-CN" altLang="en-US" dirty="0"/>
              <a:t>为什么</a:t>
            </a:r>
            <a:r>
              <a:rPr lang="en-US" altLang="zh-CN" dirty="0"/>
              <a:t>——</a:t>
            </a:r>
            <a:r>
              <a:rPr lang="zh-CN" altLang="en-US" dirty="0"/>
              <a:t>缺少库</a:t>
            </a:r>
            <a:r>
              <a:rPr lang="en-US" altLang="zh-CN" dirty="0"/>
              <a:t>/</a:t>
            </a:r>
            <a:r>
              <a:rPr lang="zh-CN" altLang="en-US" dirty="0"/>
              <a:t>依赖项，不同的版本； 不同计算机上的程序之间的冲突； 计算机中不同的运行程序； 不同的操作系统和版本等。</a:t>
            </a:r>
            <a:r>
              <a:rPr lang="en-US" altLang="zh-CN" dirty="0"/>
              <a:t>}</a:t>
            </a:r>
          </a:p>
          <a:p>
            <a:pPr algn="ctr"/>
            <a:r>
              <a:rPr lang="en-US" altLang="zh-CN" sz="2400" b="1" dirty="0"/>
              <a:t>Docker </a:t>
            </a:r>
            <a:r>
              <a:rPr lang="zh-CN" altLang="en-US" sz="2400" b="1" dirty="0"/>
              <a:t>的承诺：“构建、共享和运行”</a:t>
            </a:r>
            <a:endParaRPr lang="en-US" sz="2400" b="1" dirty="0"/>
          </a:p>
          <a:p>
            <a:pPr marL="342900" indent="-342900">
              <a:buAutoNum type="arabicPeriod"/>
            </a:pPr>
            <a:endParaRPr lang="en-US" dirty="0"/>
          </a:p>
        </p:txBody>
      </p:sp>
      <p:sp>
        <p:nvSpPr>
          <p:cNvPr id="2" name="TextBox 1">
            <a:extLst>
              <a:ext uri="{FF2B5EF4-FFF2-40B4-BE49-F238E27FC236}">
                <a16:creationId xmlns:a16="http://schemas.microsoft.com/office/drawing/2014/main" id="{77548B01-5FC9-0DEF-B4BE-5D0921329E5E}"/>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Containerization - Docker</a:t>
            </a:r>
            <a:endParaRPr lang="en-US" dirty="0">
              <a:solidFill>
                <a:srgbClr val="002060"/>
              </a:solidFill>
            </a:endParaRPr>
          </a:p>
        </p:txBody>
      </p:sp>
    </p:spTree>
    <p:extLst>
      <p:ext uri="{BB962C8B-B14F-4D97-AF65-F5344CB8AC3E}">
        <p14:creationId xmlns:p14="http://schemas.microsoft.com/office/powerpoint/2010/main" val="178885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tainerization - Docker Explained - Edureka">
            <a:extLst>
              <a:ext uri="{FF2B5EF4-FFF2-40B4-BE49-F238E27FC236}">
                <a16:creationId xmlns:a16="http://schemas.microsoft.com/office/drawing/2014/main" id="{31799973-84DB-293B-C1DD-44CA7DB59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9822" y="1515716"/>
            <a:ext cx="2790825" cy="25146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622C8B4-F42C-2631-0CE3-BAD010D7C69A}"/>
              </a:ext>
            </a:extLst>
          </p:cNvPr>
          <p:cNvSpPr txBox="1"/>
          <p:nvPr/>
        </p:nvSpPr>
        <p:spPr>
          <a:xfrm>
            <a:off x="106846" y="759986"/>
            <a:ext cx="8462976" cy="3139321"/>
          </a:xfrm>
          <a:prstGeom prst="rect">
            <a:avLst/>
          </a:prstGeom>
          <a:noFill/>
        </p:spPr>
        <p:txBody>
          <a:bodyPr wrap="square">
            <a:spAutoFit/>
          </a:bodyPr>
          <a:lstStyle/>
          <a:p>
            <a:r>
              <a:rPr lang="en-US" dirty="0"/>
              <a:t>More Technical like: </a:t>
            </a:r>
          </a:p>
          <a:p>
            <a:r>
              <a:rPr lang="en-US" dirty="0"/>
              <a:t>Docker is a platform which packages an application and all its dependencies together in the form of containers. This containerization aspect ensures that the application works in any environment.</a:t>
            </a:r>
          </a:p>
          <a:p>
            <a:r>
              <a:rPr lang="en-US" dirty="0"/>
              <a:t>you can see in the diagram, each and every application runs on separate containers and has its own set of dependencies &amp; libraries. This makes sure that each application is independent of other applications, giving developers surety that they can build applications that will not interfere with one another.</a:t>
            </a:r>
          </a:p>
          <a:p>
            <a:r>
              <a:rPr lang="en-US" dirty="0"/>
              <a:t>So a developer can build a container having different applications installed on it and give it to the QA team. Then the QA team would only need to run the container to replicate the developer’s environment. </a:t>
            </a:r>
          </a:p>
        </p:txBody>
      </p:sp>
      <p:sp>
        <p:nvSpPr>
          <p:cNvPr id="2" name="TextBox 1">
            <a:extLst>
              <a:ext uri="{FF2B5EF4-FFF2-40B4-BE49-F238E27FC236}">
                <a16:creationId xmlns:a16="http://schemas.microsoft.com/office/drawing/2014/main" id="{36618E84-4793-D44E-04C0-3E0EA13EAF53}"/>
              </a:ext>
            </a:extLst>
          </p:cNvPr>
          <p:cNvSpPr txBox="1"/>
          <p:nvPr/>
        </p:nvSpPr>
        <p:spPr>
          <a:xfrm>
            <a:off x="0" y="0"/>
            <a:ext cx="12192000" cy="584775"/>
          </a:xfrm>
          <a:prstGeom prst="rect">
            <a:avLst/>
          </a:prstGeom>
          <a:solidFill>
            <a:srgbClr val="FFC000"/>
          </a:solidFill>
        </p:spPr>
        <p:txBody>
          <a:bodyPr wrap="square" rtlCol="0">
            <a:spAutoFit/>
          </a:bodyPr>
          <a:lstStyle/>
          <a:p>
            <a:r>
              <a:rPr lang="en-US" sz="3200" dirty="0">
                <a:solidFill>
                  <a:srgbClr val="002060"/>
                </a:solidFill>
              </a:rPr>
              <a:t>Containerization - Docker</a:t>
            </a:r>
            <a:endParaRPr lang="en-US" dirty="0">
              <a:solidFill>
                <a:srgbClr val="002060"/>
              </a:solidFill>
            </a:endParaRPr>
          </a:p>
        </p:txBody>
      </p:sp>
      <p:sp>
        <p:nvSpPr>
          <p:cNvPr id="4" name="TextBox 3">
            <a:extLst>
              <a:ext uri="{FF2B5EF4-FFF2-40B4-BE49-F238E27FC236}">
                <a16:creationId xmlns:a16="http://schemas.microsoft.com/office/drawing/2014/main" id="{7F0D19ED-5430-11E4-8C40-8CC68E2ECDC3}"/>
              </a:ext>
            </a:extLst>
          </p:cNvPr>
          <p:cNvSpPr txBox="1"/>
          <p:nvPr/>
        </p:nvSpPr>
        <p:spPr>
          <a:xfrm>
            <a:off x="106846" y="4272677"/>
            <a:ext cx="11171583" cy="2554545"/>
          </a:xfrm>
          <a:prstGeom prst="rect">
            <a:avLst/>
          </a:prstGeom>
          <a:noFill/>
        </p:spPr>
        <p:txBody>
          <a:bodyPr wrap="square">
            <a:spAutoFit/>
          </a:bodyPr>
          <a:lstStyle/>
          <a:p>
            <a:r>
              <a:rPr lang="en-US" sz="1600" dirty="0" err="1"/>
              <a:t>更多技术点说法</a:t>
            </a:r>
            <a:r>
              <a:rPr lang="en-US" sz="1600" dirty="0"/>
              <a:t>：</a:t>
            </a:r>
          </a:p>
          <a:p>
            <a:endParaRPr lang="en-US" sz="1600" dirty="0"/>
          </a:p>
          <a:p>
            <a:r>
              <a:rPr lang="en-US" sz="1600" dirty="0"/>
              <a:t>Docker </a:t>
            </a:r>
            <a:r>
              <a:rPr lang="en-US" sz="1600" dirty="0" err="1"/>
              <a:t>是一个将应用程序及其所有依赖项以容器的形式打包在一起的平台</a:t>
            </a:r>
            <a:r>
              <a:rPr lang="en-US" sz="1600" dirty="0"/>
              <a:t>。 </a:t>
            </a:r>
            <a:r>
              <a:rPr lang="en-US" sz="1600" dirty="0" err="1"/>
              <a:t>这个容器化方面确保应用程序可以在任何环境中工作</a:t>
            </a:r>
            <a:r>
              <a:rPr lang="en-US" sz="1600" dirty="0"/>
              <a:t>。</a:t>
            </a:r>
          </a:p>
          <a:p>
            <a:endParaRPr lang="en-US" sz="1600" dirty="0"/>
          </a:p>
          <a:p>
            <a:r>
              <a:rPr lang="en-US" sz="1600" dirty="0" err="1"/>
              <a:t>你可以在图中看到，每个应用程序都在单独的容器上运行，并且有自己的一组依赖项和库</a:t>
            </a:r>
            <a:r>
              <a:rPr lang="en-US" sz="1600" dirty="0"/>
              <a:t>。 </a:t>
            </a:r>
            <a:r>
              <a:rPr lang="en-US" sz="1600" dirty="0" err="1"/>
              <a:t>这确保了每个应用程序都独立于其他应用程序，让开发人员确信他们可以构建不会相互干扰的应用程序</a:t>
            </a:r>
            <a:r>
              <a:rPr lang="en-US" sz="1600" dirty="0"/>
              <a:t>。</a:t>
            </a:r>
          </a:p>
          <a:p>
            <a:endParaRPr lang="en-US" sz="1600" dirty="0"/>
          </a:p>
          <a:p>
            <a:r>
              <a:rPr lang="en-US" sz="1600" dirty="0" err="1"/>
              <a:t>因此，开发人员可以构建一个装有不同应用程序的容器，并将其交给</a:t>
            </a:r>
            <a:r>
              <a:rPr lang="en-US" sz="1600" dirty="0"/>
              <a:t> QA </a:t>
            </a:r>
            <a:r>
              <a:rPr lang="en-US" sz="1600" dirty="0" err="1"/>
              <a:t>团队</a:t>
            </a:r>
            <a:r>
              <a:rPr lang="en-US" sz="1600" dirty="0"/>
              <a:t>。 </a:t>
            </a:r>
            <a:r>
              <a:rPr lang="en-US" sz="1600" dirty="0" err="1"/>
              <a:t>然后</a:t>
            </a:r>
            <a:r>
              <a:rPr lang="en-US" sz="1600" dirty="0"/>
              <a:t> QA </a:t>
            </a:r>
            <a:r>
              <a:rPr lang="en-US" sz="1600" dirty="0" err="1"/>
              <a:t>团队只需要运行容器来复制开发人员的环境</a:t>
            </a:r>
            <a:r>
              <a:rPr lang="en-US" sz="1600" dirty="0"/>
              <a:t>。</a:t>
            </a:r>
          </a:p>
        </p:txBody>
      </p:sp>
    </p:spTree>
    <p:extLst>
      <p:ext uri="{BB962C8B-B14F-4D97-AF65-F5344CB8AC3E}">
        <p14:creationId xmlns:p14="http://schemas.microsoft.com/office/powerpoint/2010/main" val="4689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13831</TotalTime>
  <Words>1908</Words>
  <Application>Microsoft Office PowerPoint</Application>
  <PresentationFormat>Widescreen</PresentationFormat>
  <Paragraphs>272</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Monaco</vt:lpstr>
      <vt:lpstr>SFMono-Regular</vt:lpstr>
      <vt:lpstr>source-code-pro</vt:lpstr>
      <vt:lpstr>Abadi</vt:lpstr>
      <vt:lpstr>Arial</vt:lpstr>
      <vt:lpstr>Calibri</vt:lpstr>
      <vt:lpstr>Calibri Light</vt:lpstr>
      <vt:lpstr>Courier New</vt:lpstr>
      <vt:lpstr>Lato</vt:lpstr>
      <vt:lpstr>Source Code Pro</vt:lpstr>
      <vt:lpstr>Office Theme</vt:lpstr>
      <vt:lpstr>Weixiu AI  Containerization</vt:lpstr>
      <vt:lpstr>Now That: </vt:lpstr>
      <vt:lpstr>End – End Flow</vt:lpstr>
      <vt:lpstr>Docker!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Hui Ma</dc:creator>
  <cp:lastModifiedBy>Yong Hui Ma</cp:lastModifiedBy>
  <cp:revision>41</cp:revision>
  <dcterms:created xsi:type="dcterms:W3CDTF">2022-12-04T17:02:52Z</dcterms:created>
  <dcterms:modified xsi:type="dcterms:W3CDTF">2022-12-19T20:27:48Z</dcterms:modified>
</cp:coreProperties>
</file>