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72" r:id="rId2"/>
    <p:sldId id="256" r:id="rId3"/>
    <p:sldId id="1783" r:id="rId4"/>
    <p:sldId id="1794" r:id="rId5"/>
    <p:sldId id="1795" r:id="rId6"/>
    <p:sldId id="1796" r:id="rId7"/>
    <p:sldId id="1799" r:id="rId8"/>
    <p:sldId id="18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CCC07-2E53-49C1-A5A0-5E01BAFD33E5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F2513-2371-41F4-BCD2-1F90F901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6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30966-326D-4BA9-91C6-EBD3F9CD809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61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2880-9BCC-D1AA-8E11-DA67B3708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4C5AA-139B-93A7-CD0B-17336E79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E74E-6510-2B5E-854C-BB4A8DB9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310D-2A67-F55B-BF53-ED46BD0F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CC33-247A-BEAD-A573-5A7C5FCA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72E7-C980-1B58-1FFA-6404B34C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627E5-FADD-DF7A-71A8-2D1DFEF3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1E0B-C52D-E788-DDFD-271260D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DB76F-EEAD-1F13-223D-EC84AE48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1139-6023-1376-46EC-AFE38E1D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3997F-EC78-1205-C8F6-FF4E37C69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269C-E4B4-1D4C-F667-BBAC5F2B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6F33C-2F46-AD55-577C-1E5209A8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77B6-CAF2-D86A-481A-36C611C9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9E28-38ED-5C03-20F2-71A5A13B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926F-CF39-38E5-6B92-FFC2636D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06B2-D930-DD21-4D96-81CE5A53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9B89-81BC-190F-38DF-0429399F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FF0A-1745-D484-11BC-01584D09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2282-BCFC-5A00-CAAF-E78CB3A6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31A6-60D5-6639-BEBE-977B806A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A000-54A9-1856-3A73-89AC899E9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D606-25D2-219A-1401-DB4008D9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BD94-4033-05EE-B440-E111435B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4F248-BE78-6055-E81B-DB71CA22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1C4A-5DC1-BA60-9A04-D629E3F1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9334-EFFA-B469-6028-21D32F368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BA261-B61A-7793-0802-2E0B793F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16CE8-B38E-07BA-F84D-C26C65C7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C8FA0-A33C-7AFE-EAEA-CCB618AA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8224-3240-914A-09DA-F845C924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5901-92D0-07E8-CBC6-3A9F04DF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E1B05-6EB8-0820-D31D-843E0C95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7BEE5-6E0D-1471-9491-AC790EE1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A60EC-3CEF-407A-9D1D-DECBDA4B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F53CC-197F-8DD3-24CA-EB3989970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7EA47-DC41-74DE-6862-BD6F7816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0B9FF-10CC-E4DC-D738-AAB00F9F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FF235-D17D-EBDB-7D82-45B34941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588A-1BB0-5F61-C6A1-D0C8B601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3B380-1ADE-C53B-D5DE-87C9C9AF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96C74-5E96-20EC-B9DB-9C5F34D0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810D4-3BAA-0818-9FDD-2D0EFAE9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47577-2B96-ACDB-7B0A-124F5023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448F3-A130-A3D1-DA8F-5B262B78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F6D8C-09DD-2D3C-F309-A27926E0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EB56-52A9-AFA7-6B80-77F7EB21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A0CE-358B-096A-730F-0E4853A1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B72D1-3179-81E2-BF05-49510B15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79133-1920-62D7-5B51-94AA493F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0380-1F90-CA5D-8745-85E16C8A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3B71-3C3E-8984-7449-0C18E512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3406-E5A8-4B54-C814-B5B03A09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E9359-3AE5-221A-E452-3E6BDB1F3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39EED-56F5-F0E1-63CC-01BA2478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71BA6-01A7-93D8-ABD7-2E208B97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1F77-3198-195E-7604-2E8053F5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0A46E-92E8-BDB8-296F-9CD74587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1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73EF7-4F4A-338D-7145-CAF8EBB7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D8F6-3ABA-81E7-2FDD-BE7787DD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C752-5DB8-30F7-5DD9-7CB910D23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1A74-D7C3-4FEB-AD83-2A14A4AFAB5D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5517-DC88-A2F1-5CD1-0BCCE3A98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B896-7762-57CE-C8EF-F40C2F34B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D5A9-123C-42F8-A4F7-77CB06F0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different-types-manufacturing-processes-all-one-guide-sayeed-afza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hyperlink" Target="https://www.sciencedirect.com/science/article/pii/S266635112100031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privacy.ai/blog/iso-27001-and-gdpr-website-compliance#:~:text=The%20ISO%2027001%20mandates%20the,requirements%20of%20the%20GDPR%20too.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3" descr="1">
            <a:extLst>
              <a:ext uri="{FF2B5EF4-FFF2-40B4-BE49-F238E27FC236}">
                <a16:creationId xmlns:a16="http://schemas.microsoft.com/office/drawing/2014/main" id="{19B5D137-245A-4F34-B2A7-7F199F83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94" y="2107452"/>
            <a:ext cx="5840412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7A8A46-4684-429B-BB9A-C8E8AA18BD62}"/>
              </a:ext>
            </a:extLst>
          </p:cNvPr>
          <p:cNvSpPr txBox="1"/>
          <p:nvPr/>
        </p:nvSpPr>
        <p:spPr>
          <a:xfrm>
            <a:off x="3829891" y="1360048"/>
            <a:ext cx="5848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American Alliance for International Education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(AAFIE)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B3D5E-8FB3-47FB-9C25-D238D8287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41" y="1130265"/>
            <a:ext cx="1122579" cy="11057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8E9405-22ED-4AE2-9F3B-62669A56520E}"/>
              </a:ext>
            </a:extLst>
          </p:cNvPr>
          <p:cNvSpPr/>
          <p:nvPr/>
        </p:nvSpPr>
        <p:spPr bwMode="auto">
          <a:xfrm>
            <a:off x="2314114" y="417250"/>
            <a:ext cx="7759083" cy="5592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Arial" charset="0"/>
            </a:endParaRPr>
          </a:p>
        </p:txBody>
      </p:sp>
      <p:pic>
        <p:nvPicPr>
          <p:cNvPr id="14" name="Picture 13" descr="Image result for artificial intelligence png">
            <a:extLst>
              <a:ext uri="{FF2B5EF4-FFF2-40B4-BE49-F238E27FC236}">
                <a16:creationId xmlns:a16="http://schemas.microsoft.com/office/drawing/2014/main" id="{1BCD5C28-372C-446C-805B-2B528520837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9" y="4961777"/>
            <a:ext cx="2166151" cy="11833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4612C4-920E-4AC1-8CA7-C269BC918989}"/>
              </a:ext>
            </a:extLst>
          </p:cNvPr>
          <p:cNvSpPr/>
          <p:nvPr/>
        </p:nvSpPr>
        <p:spPr>
          <a:xfrm>
            <a:off x="3295392" y="3268122"/>
            <a:ext cx="56012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+mj-ea"/>
                <a:ea typeface="+mj-ea"/>
              </a:rPr>
              <a:t>Smart</a:t>
            </a:r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zh-C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+mj-ea"/>
                <a:ea typeface="+mj-ea"/>
              </a:rPr>
              <a:t>Manufacturing</a:t>
            </a:r>
          </a:p>
          <a:p>
            <a:pPr algn="ctr"/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智 慧 制 造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2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04B-3F69-9E2E-575F-B70972CA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296" y="322125"/>
            <a:ext cx="9144000" cy="855524"/>
          </a:xfrm>
        </p:spPr>
        <p:txBody>
          <a:bodyPr>
            <a:normAutofit/>
          </a:bodyPr>
          <a:lstStyle/>
          <a:p>
            <a:r>
              <a:rPr lang="en-US" sz="4800" dirty="0"/>
              <a:t>Predictive Maintenance 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DD31-197D-D128-5321-61C28FE88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296" y="3685210"/>
            <a:ext cx="9144000" cy="930205"/>
          </a:xfrm>
        </p:spPr>
        <p:txBody>
          <a:bodyPr>
            <a:normAutofit/>
          </a:bodyPr>
          <a:lstStyle/>
          <a:p>
            <a:r>
              <a:rPr lang="en-US" dirty="0"/>
              <a:t>Menu A – a</a:t>
            </a:r>
          </a:p>
          <a:p>
            <a:r>
              <a:rPr lang="en-US" sz="2400" baseline="0" dirty="0">
                <a:effectLst/>
                <a:latin typeface="+mn-lt"/>
                <a:ea typeface="+mn-ea"/>
                <a:cs typeface="+mn-cs"/>
              </a:rPr>
              <a:t>Censors  , Manufacturing Processes / </a:t>
            </a:r>
            <a:r>
              <a:rPr lang="zh-CN" altLang="en-US" sz="2400" baseline="0" dirty="0">
                <a:effectLst/>
                <a:latin typeface="+mn-lt"/>
                <a:ea typeface="+mn-ea"/>
                <a:cs typeface="+mn-cs"/>
              </a:rPr>
              <a:t>传感器及生产制造参数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78D0A-AFE7-6715-C534-ED7DE253D2C0}"/>
              </a:ext>
            </a:extLst>
          </p:cNvPr>
          <p:cNvSpPr/>
          <p:nvPr/>
        </p:nvSpPr>
        <p:spPr>
          <a:xfrm>
            <a:off x="0" y="1997007"/>
            <a:ext cx="12192000" cy="14319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/>
              <a:t>Data Availability and</a:t>
            </a:r>
            <a:r>
              <a:rPr lang="en-US" altLang="zh-CN" sz="4000" baseline="0" dirty="0"/>
              <a:t> Management</a:t>
            </a:r>
          </a:p>
          <a:p>
            <a:pPr algn="ctr"/>
            <a:r>
              <a:rPr lang="zh-CN" altLang="en-US" sz="4000" baseline="0" dirty="0"/>
              <a:t>可用数据及数据管理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76671-6AF9-F365-5E47-699AF04D2902}"/>
              </a:ext>
            </a:extLst>
          </p:cNvPr>
          <p:cNvSpPr txBox="1"/>
          <p:nvPr/>
        </p:nvSpPr>
        <p:spPr>
          <a:xfrm>
            <a:off x="9491871" y="0"/>
            <a:ext cx="2700130" cy="46166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Menu/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菜单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A – a</a:t>
            </a:r>
          </a:p>
        </p:txBody>
      </p:sp>
    </p:spTree>
    <p:extLst>
      <p:ext uri="{BB962C8B-B14F-4D97-AF65-F5344CB8AC3E}">
        <p14:creationId xmlns:p14="http://schemas.microsoft.com/office/powerpoint/2010/main" val="248889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8689429" y="857251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0" y="0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Manufacturing Processes /</a:t>
            </a:r>
            <a:r>
              <a:rPr lang="zh-CN" altLang="en-US" sz="2800" dirty="0"/>
              <a:t>基本生产制造工艺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8C3FA-BAF7-91EC-BAC1-2EB403B8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20" y="1018832"/>
            <a:ext cx="6865987" cy="5082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A2145-862D-8BAC-907D-E229784D6C2E}"/>
              </a:ext>
            </a:extLst>
          </p:cNvPr>
          <p:cNvSpPr txBox="1"/>
          <p:nvPr/>
        </p:nvSpPr>
        <p:spPr>
          <a:xfrm>
            <a:off x="9147314" y="1818861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6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8689429" y="857251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4A6B2-FEA9-C76F-FD94-4CD62C38E038}"/>
              </a:ext>
            </a:extLst>
          </p:cNvPr>
          <p:cNvSpPr txBox="1"/>
          <p:nvPr/>
        </p:nvSpPr>
        <p:spPr>
          <a:xfrm>
            <a:off x="-36710" y="54266"/>
            <a:ext cx="122287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NexusSerif"/>
              </a:rPr>
              <a:t>Censors for </a:t>
            </a:r>
            <a:r>
              <a:rPr lang="en-US" sz="3200" dirty="0">
                <a:solidFill>
                  <a:srgbClr val="2E2E2E"/>
                </a:solidFill>
                <a:latin typeface="NexusSerif"/>
              </a:rPr>
              <a:t>Industries/manufacturing / </a:t>
            </a:r>
            <a:r>
              <a:rPr lang="zh-CN" altLang="en-US" sz="3200" dirty="0">
                <a:solidFill>
                  <a:srgbClr val="2E2E2E"/>
                </a:solidFill>
                <a:latin typeface="NexusSerif"/>
              </a:rPr>
              <a:t>工业用传感器</a:t>
            </a:r>
            <a:r>
              <a:rPr lang="en-US" sz="3200" dirty="0">
                <a:solidFill>
                  <a:srgbClr val="2E2E2E"/>
                </a:solidFill>
                <a:latin typeface="NexusSerif"/>
              </a:rPr>
              <a:t>.</a:t>
            </a:r>
            <a:endParaRPr lang="en-US" sz="3200" dirty="0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8E43B01C-11D9-8983-BF45-1C5C0707D161}"/>
              </a:ext>
            </a:extLst>
          </p:cNvPr>
          <p:cNvSpPr txBox="1"/>
          <p:nvPr/>
        </p:nvSpPr>
        <p:spPr>
          <a:xfrm>
            <a:off x="9850184" y="5846862"/>
            <a:ext cx="112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Source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8FFAB-3A04-A58A-EC2D-AEDBFC075BD2}"/>
              </a:ext>
            </a:extLst>
          </p:cNvPr>
          <p:cNvSpPr txBox="1"/>
          <p:nvPr/>
        </p:nvSpPr>
        <p:spPr>
          <a:xfrm>
            <a:off x="7619172" y="1748834"/>
            <a:ext cx="229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Pressure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EC0D8-5EA1-4EC3-C7C8-871CA19A4592}"/>
              </a:ext>
            </a:extLst>
          </p:cNvPr>
          <p:cNvSpPr txBox="1"/>
          <p:nvPr/>
        </p:nvSpPr>
        <p:spPr>
          <a:xfrm>
            <a:off x="4475460" y="1453274"/>
            <a:ext cx="262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2E2E"/>
                </a:solidFill>
                <a:latin typeface="NexusSerif"/>
              </a:rPr>
              <a:t>Temperature Sensors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8B7AE-9C26-D905-4325-180FD55CBF1F}"/>
              </a:ext>
            </a:extLst>
          </p:cNvPr>
          <p:cNvSpPr txBox="1"/>
          <p:nvPr/>
        </p:nvSpPr>
        <p:spPr>
          <a:xfrm>
            <a:off x="7601921" y="3121921"/>
            <a:ext cx="262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Proximity Sensors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A5BAFB-34F1-5947-2E37-556C7C5579CD}"/>
              </a:ext>
            </a:extLst>
          </p:cNvPr>
          <p:cNvSpPr txBox="1"/>
          <p:nvPr/>
        </p:nvSpPr>
        <p:spPr>
          <a:xfrm>
            <a:off x="1752578" y="1425828"/>
            <a:ext cx="2435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Humidity Sensors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F8B75-D6B8-2EB9-EF06-B1F429055700}"/>
              </a:ext>
            </a:extLst>
          </p:cNvPr>
          <p:cNvSpPr txBox="1"/>
          <p:nvPr/>
        </p:nvSpPr>
        <p:spPr>
          <a:xfrm>
            <a:off x="1765170" y="2678435"/>
            <a:ext cx="224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Force Sensors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6CA6A-9CD2-1653-297D-C6BCA4C1F48C}"/>
              </a:ext>
            </a:extLst>
          </p:cNvPr>
          <p:cNvSpPr txBox="1"/>
          <p:nvPr/>
        </p:nvSpPr>
        <p:spPr>
          <a:xfrm>
            <a:off x="4395149" y="3228945"/>
            <a:ext cx="2277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 Sensors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311D33-6395-D2F0-219F-DE5C1727F575}"/>
              </a:ext>
            </a:extLst>
          </p:cNvPr>
          <p:cNvSpPr txBox="1"/>
          <p:nvPr/>
        </p:nvSpPr>
        <p:spPr>
          <a:xfrm>
            <a:off x="7860339" y="4634773"/>
            <a:ext cx="2363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Gas Sensors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4F1FFF-BA5A-5B8B-7D14-1335B721A2CD}"/>
              </a:ext>
            </a:extLst>
          </p:cNvPr>
          <p:cNvSpPr txBox="1"/>
          <p:nvPr/>
        </p:nvSpPr>
        <p:spPr>
          <a:xfrm>
            <a:off x="1866427" y="4080775"/>
            <a:ext cx="2435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Flaw Sensors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1A3021-698D-D1F4-B9C5-5038A9D5DEFC}"/>
              </a:ext>
            </a:extLst>
          </p:cNvPr>
          <p:cNvSpPr txBox="1"/>
          <p:nvPr/>
        </p:nvSpPr>
        <p:spPr>
          <a:xfrm>
            <a:off x="5488110" y="4931227"/>
            <a:ext cx="1944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Colour</a:t>
            </a:r>
            <a:r>
              <a:rPr lang="en-US" dirty="0"/>
              <a:t> Sensor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3924E-F07C-0CB3-EC97-C4B6E4F8CA17}"/>
              </a:ext>
            </a:extLst>
          </p:cNvPr>
          <p:cNvSpPr txBox="1"/>
          <p:nvPr/>
        </p:nvSpPr>
        <p:spPr>
          <a:xfrm>
            <a:off x="3189125" y="4931227"/>
            <a:ext cx="2199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Light Sensor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ADA1403-EF87-5310-CB0C-1E625EC2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287" y="2148945"/>
            <a:ext cx="1118278" cy="8924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EA97B8-C37E-EEE2-C118-6F8026EC6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866" y="1825766"/>
            <a:ext cx="1034929" cy="11780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A7BB56-D4F2-B5BC-8F96-20ABBC6B5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642" y="3569584"/>
            <a:ext cx="1859573" cy="9917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7C416E-A83C-0C7F-ACCC-F96A48246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543" y="1887944"/>
            <a:ext cx="1187341" cy="6940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82E923-FBF0-BE04-03D9-83FB60A99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5860" y="3048386"/>
            <a:ext cx="1099728" cy="104239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1C0EB36-C89B-4CAB-874F-63FF0A671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460" y="3629636"/>
            <a:ext cx="2116683" cy="120519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50B1181-220A-CE4C-1676-AE9F7ED4A6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7599" y="4991898"/>
            <a:ext cx="1389411" cy="13894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F0FCF6-ADE2-BFBA-A559-74D0C13CA3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1639" y="4561357"/>
            <a:ext cx="929317" cy="11910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E20307D-A1A2-BAC0-5BCE-16511D4B3B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1335" y="5348806"/>
            <a:ext cx="1094125" cy="101455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7ACBBA5-55FF-42B5-1CBB-02C4E81167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8497" y="5481032"/>
            <a:ext cx="1258345" cy="7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04B-3F69-9E2E-575F-B70972CA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296" y="322125"/>
            <a:ext cx="9144000" cy="855524"/>
          </a:xfrm>
        </p:spPr>
        <p:txBody>
          <a:bodyPr>
            <a:normAutofit/>
          </a:bodyPr>
          <a:lstStyle/>
          <a:p>
            <a:r>
              <a:rPr lang="en-US" sz="4800" dirty="0"/>
              <a:t>Predictive Maintenance 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DD31-197D-D128-5321-61C28FE88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296" y="3685210"/>
            <a:ext cx="9144000" cy="930205"/>
          </a:xfrm>
        </p:spPr>
        <p:txBody>
          <a:bodyPr>
            <a:normAutofit/>
          </a:bodyPr>
          <a:lstStyle/>
          <a:p>
            <a:r>
              <a:rPr lang="en-US" dirty="0"/>
              <a:t>Menu A – b</a:t>
            </a:r>
            <a:endParaRPr lang="en-US" b="1" dirty="0"/>
          </a:p>
          <a:p>
            <a:r>
              <a:rPr lang="en-US" sz="2400" b="1" baseline="0" dirty="0">
                <a:effectLst/>
                <a:latin typeface="+mn-lt"/>
                <a:ea typeface="+mn-ea"/>
                <a:cs typeface="+mn-cs"/>
              </a:rPr>
              <a:t>Enterprise Data / </a:t>
            </a:r>
            <a:r>
              <a:rPr lang="zh-CN" altLang="en-US" sz="2400" b="1" baseline="0" dirty="0">
                <a:effectLst/>
                <a:latin typeface="+mn-lt"/>
                <a:ea typeface="+mn-ea"/>
                <a:cs typeface="+mn-cs"/>
              </a:rPr>
              <a:t>企业数据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78D0A-AFE7-6715-C534-ED7DE253D2C0}"/>
              </a:ext>
            </a:extLst>
          </p:cNvPr>
          <p:cNvSpPr/>
          <p:nvPr/>
        </p:nvSpPr>
        <p:spPr>
          <a:xfrm>
            <a:off x="0" y="1997007"/>
            <a:ext cx="12192000" cy="14319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/>
              <a:t>Data Availability and</a:t>
            </a:r>
            <a:r>
              <a:rPr lang="en-US" altLang="zh-CN" sz="4000" baseline="0" dirty="0"/>
              <a:t> Management</a:t>
            </a:r>
          </a:p>
          <a:p>
            <a:pPr algn="ctr"/>
            <a:r>
              <a:rPr lang="zh-CN" altLang="en-US" sz="4000" baseline="0" dirty="0"/>
              <a:t>可用数据及数据管理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76671-6AF9-F365-5E47-699AF04D2902}"/>
              </a:ext>
            </a:extLst>
          </p:cNvPr>
          <p:cNvSpPr txBox="1"/>
          <p:nvPr/>
        </p:nvSpPr>
        <p:spPr>
          <a:xfrm>
            <a:off x="9491871" y="0"/>
            <a:ext cx="2700130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Menu/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菜单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A – b</a:t>
            </a:r>
          </a:p>
        </p:txBody>
      </p:sp>
    </p:spTree>
    <p:extLst>
      <p:ext uri="{BB962C8B-B14F-4D97-AF65-F5344CB8AC3E}">
        <p14:creationId xmlns:p14="http://schemas.microsoft.com/office/powerpoint/2010/main" val="292645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8689429" y="857251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Possible Existing Enterprise Data Source / </a:t>
            </a:r>
            <a:r>
              <a:rPr lang="zh-CN" altLang="en-US" sz="2800" dirty="0"/>
              <a:t>潜在企业已有数据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21124-961E-85D8-9CE0-CDBA9B89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559" y="2454966"/>
            <a:ext cx="5388014" cy="3220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02BC37-0F87-CC83-AC59-AE8E47B4F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39" y="2909018"/>
            <a:ext cx="6059582" cy="1951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F24491-72F2-34AD-D555-D6EC08436778}"/>
              </a:ext>
            </a:extLst>
          </p:cNvPr>
          <p:cNvSpPr txBox="1"/>
          <p:nvPr/>
        </p:nvSpPr>
        <p:spPr>
          <a:xfrm>
            <a:off x="0" y="1018833"/>
            <a:ext cx="1102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use  of existing data / </a:t>
            </a:r>
            <a:r>
              <a:rPr lang="zh-CN" altLang="en-US" dirty="0"/>
              <a:t>可以从企业现有相关系统提取可用数据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11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204B-3F69-9E2E-575F-B70972CA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296" y="322125"/>
            <a:ext cx="9144000" cy="855524"/>
          </a:xfrm>
        </p:spPr>
        <p:txBody>
          <a:bodyPr>
            <a:normAutofit/>
          </a:bodyPr>
          <a:lstStyle/>
          <a:p>
            <a:r>
              <a:rPr lang="en-US" sz="4800" dirty="0"/>
              <a:t>Predictive Maintenance Menus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DD31-197D-D128-5321-61C28FE88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296" y="3685210"/>
            <a:ext cx="9144000" cy="930205"/>
          </a:xfrm>
        </p:spPr>
        <p:txBody>
          <a:bodyPr>
            <a:normAutofit/>
          </a:bodyPr>
          <a:lstStyle/>
          <a:p>
            <a:r>
              <a:rPr lang="en-US" dirty="0"/>
              <a:t>Menu A – c</a:t>
            </a:r>
            <a:endParaRPr lang="en-US" b="1" dirty="0"/>
          </a:p>
          <a:p>
            <a:r>
              <a:rPr lang="en-US" sz="2400" baseline="0" dirty="0">
                <a:effectLst/>
                <a:latin typeface="+mn-lt"/>
                <a:ea typeface="+mn-ea"/>
                <a:cs typeface="+mn-cs"/>
              </a:rPr>
              <a:t>Data Security/Privacy / Data Retention /</a:t>
            </a:r>
            <a:r>
              <a:rPr lang="zh-CN" altLang="en-US" sz="2400" baseline="0" dirty="0">
                <a:effectLst/>
                <a:latin typeface="+mn-lt"/>
                <a:ea typeface="+mn-ea"/>
                <a:cs typeface="+mn-cs"/>
              </a:rPr>
              <a:t>数据安全隐私及存储</a:t>
            </a:r>
            <a:endParaRPr lang="en-US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78D0A-AFE7-6715-C534-ED7DE253D2C0}"/>
              </a:ext>
            </a:extLst>
          </p:cNvPr>
          <p:cNvSpPr/>
          <p:nvPr/>
        </p:nvSpPr>
        <p:spPr>
          <a:xfrm>
            <a:off x="0" y="1997007"/>
            <a:ext cx="12192000" cy="14319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/>
              <a:t>Data Availability and</a:t>
            </a:r>
            <a:r>
              <a:rPr lang="en-US" altLang="zh-CN" sz="4000" baseline="0" dirty="0"/>
              <a:t> Management</a:t>
            </a:r>
          </a:p>
          <a:p>
            <a:pPr algn="ctr"/>
            <a:r>
              <a:rPr lang="zh-CN" altLang="en-US" sz="4000" baseline="0" dirty="0"/>
              <a:t>可用数据及数据管理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76671-6AF9-F365-5E47-699AF04D2902}"/>
              </a:ext>
            </a:extLst>
          </p:cNvPr>
          <p:cNvSpPr txBox="1"/>
          <p:nvPr/>
        </p:nvSpPr>
        <p:spPr>
          <a:xfrm>
            <a:off x="9491871" y="0"/>
            <a:ext cx="2700130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Menu/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菜单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A – </a:t>
            </a: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7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53AD205-9842-A655-8271-9A206171AFB4}"/>
              </a:ext>
            </a:extLst>
          </p:cNvPr>
          <p:cNvSpPr txBox="1"/>
          <p:nvPr/>
        </p:nvSpPr>
        <p:spPr>
          <a:xfrm>
            <a:off x="-36710" y="54266"/>
            <a:ext cx="122287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aseline="0" dirty="0">
                <a:effectLst/>
                <a:latin typeface="+mn-lt"/>
                <a:ea typeface="+mn-ea"/>
                <a:cs typeface="+mn-cs"/>
              </a:rPr>
              <a:t>Sampling Strategies</a:t>
            </a:r>
            <a:r>
              <a:rPr lang="en-US" sz="3200" dirty="0"/>
              <a:t> / </a:t>
            </a:r>
            <a:r>
              <a:rPr lang="zh-CN" altLang="en-US" sz="3200" dirty="0"/>
              <a:t>取样策略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FFAA0-7024-BC4D-367B-C3E82B696613}"/>
              </a:ext>
            </a:extLst>
          </p:cNvPr>
          <p:cNvSpPr txBox="1"/>
          <p:nvPr/>
        </p:nvSpPr>
        <p:spPr>
          <a:xfrm>
            <a:off x="427382" y="1851128"/>
            <a:ext cx="61920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Different Region/Areas/Countries have different rules and </a:t>
            </a:r>
            <a:r>
              <a:rPr lang="en-US" altLang="zh-CN" sz="2000" b="1" dirty="0">
                <a:solidFill>
                  <a:srgbClr val="202124"/>
                </a:solidFill>
                <a:latin typeface="Roboto" panose="02000000000000000000" pitchFamily="2" charset="0"/>
              </a:rPr>
              <a:t>regulations </a:t>
            </a:r>
            <a:endParaRPr lang="en-US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000" b="0" i="0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 </a:t>
            </a:r>
            <a:endParaRPr lang="en-US" sz="2000" dirty="0">
              <a:solidFill>
                <a:srgbClr val="1A0DAB"/>
              </a:solidFill>
              <a:latin typeface="Roboto" panose="02000000000000000000" pitchFamily="2" charset="0"/>
            </a:endParaRPr>
          </a:p>
          <a:p>
            <a:r>
              <a:rPr lang="en-US" altLang="zh-CN" sz="2000" b="1" i="0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Common</a:t>
            </a:r>
            <a:r>
              <a:rPr lang="zh-CN" altLang="en-US" sz="2000" b="1" i="0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：</a:t>
            </a:r>
            <a:endParaRPr lang="en-US" altLang="zh-CN" sz="2000" b="1" i="0" dirty="0">
              <a:solidFill>
                <a:srgbClr val="1A0DAB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1A0DAB"/>
                </a:solidFill>
                <a:effectLst/>
                <a:latin typeface="Roboto" panose="02000000000000000000" pitchFamily="2" charset="0"/>
              </a:rPr>
              <a:t>ISO 27001, GDPR </a:t>
            </a:r>
          </a:p>
          <a:p>
            <a:r>
              <a:rPr lang="en-US" sz="2000" b="1" dirty="0">
                <a:solidFill>
                  <a:srgbClr val="1A0DAB"/>
                </a:solidFill>
                <a:latin typeface="Roboto" panose="02000000000000000000" pitchFamily="2" charset="0"/>
              </a:rPr>
              <a:t>China: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anose="020B0503030101060003" pitchFamily="34" charset="0"/>
              </a:rPr>
              <a:t>Data Security Law of the PRC</a:t>
            </a:r>
            <a:endParaRPr lang="en-US" sz="2000" b="0" i="0" strike="noStrike" dirty="0">
              <a:solidFill>
                <a:srgbClr val="1A0DAB"/>
              </a:solidFill>
              <a:effectLst/>
              <a:latin typeface="Roboto" panose="02000000000000000000" pitchFamily="2" charset="0"/>
              <a:hlinkClick r:id="rId2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241F2-A8D6-3753-2B15-9D7EF49FC553}"/>
              </a:ext>
            </a:extLst>
          </p:cNvPr>
          <p:cNvSpPr txBox="1"/>
          <p:nvPr/>
        </p:nvSpPr>
        <p:spPr>
          <a:xfrm>
            <a:off x="6407425" y="1574128"/>
            <a:ext cx="55195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不同地区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地区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国家有不同的规章制度</a:t>
            </a:r>
          </a:p>
          <a:p>
            <a:r>
              <a:rPr lang="zh-CN" altLang="en-US" sz="2800" dirty="0"/>
              <a:t> </a:t>
            </a:r>
          </a:p>
          <a:p>
            <a:r>
              <a:rPr lang="zh-CN" altLang="en-US" sz="2800" dirty="0"/>
              <a:t>常见的：</a:t>
            </a:r>
          </a:p>
          <a:p>
            <a:r>
              <a:rPr lang="en-US" altLang="zh-CN" sz="2800" dirty="0"/>
              <a:t>ISO 27001</a:t>
            </a:r>
            <a:r>
              <a:rPr lang="zh-CN" altLang="en-US" sz="2800" dirty="0"/>
              <a:t>，</a:t>
            </a:r>
            <a:r>
              <a:rPr lang="en-US" altLang="zh-CN" sz="2800" dirty="0"/>
              <a:t>GDPR</a:t>
            </a:r>
          </a:p>
          <a:p>
            <a:r>
              <a:rPr lang="zh-CN" altLang="en-US" sz="2800" dirty="0"/>
              <a:t>中国：</a:t>
            </a:r>
          </a:p>
          <a:p>
            <a:r>
              <a:rPr lang="zh-CN" altLang="en-US" sz="2800" dirty="0"/>
              <a:t>中华人民共和国数据安全法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072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303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 Light</vt:lpstr>
      <vt:lpstr>NexusSerif</vt:lpstr>
      <vt:lpstr>Arial</vt:lpstr>
      <vt:lpstr>Calibri</vt:lpstr>
      <vt:lpstr>Calibri Light</vt:lpstr>
      <vt:lpstr>Raleway</vt:lpstr>
      <vt:lpstr>Roboto</vt:lpstr>
      <vt:lpstr>Office Theme</vt:lpstr>
      <vt:lpstr>PowerPoint Presentation</vt:lpstr>
      <vt:lpstr>Predictive Maintenance Menus</vt:lpstr>
      <vt:lpstr>PowerPoint Presentation</vt:lpstr>
      <vt:lpstr>PowerPoint Presentation</vt:lpstr>
      <vt:lpstr>Predictive Maintenance Menus</vt:lpstr>
      <vt:lpstr>PowerPoint Presentation</vt:lpstr>
      <vt:lpstr>Predictive Maintenance Menus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Hui Ma</dc:creator>
  <cp:lastModifiedBy>Yong Hui Ma</cp:lastModifiedBy>
  <cp:revision>5</cp:revision>
  <dcterms:created xsi:type="dcterms:W3CDTF">2022-10-01T19:17:45Z</dcterms:created>
  <dcterms:modified xsi:type="dcterms:W3CDTF">2022-10-01T20:49:05Z</dcterms:modified>
</cp:coreProperties>
</file>