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272" r:id="rId2"/>
    <p:sldId id="256" r:id="rId3"/>
    <p:sldId id="1803" r:id="rId4"/>
    <p:sldId id="1798" r:id="rId5"/>
    <p:sldId id="1805" r:id="rId6"/>
    <p:sldId id="1799" r:id="rId7"/>
    <p:sldId id="1800" r:id="rId8"/>
    <p:sldId id="1801" r:id="rId9"/>
    <p:sldId id="18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0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CCC07-2E53-49C1-A5A0-5E01BAFD33E5}"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F2513-2371-41F4-BCD2-1F90F9019D50}" type="slidenum">
              <a:rPr lang="en-US" smtClean="0"/>
              <a:t>‹#›</a:t>
            </a:fld>
            <a:endParaRPr lang="en-US"/>
          </a:p>
        </p:txBody>
      </p:sp>
    </p:spTree>
    <p:extLst>
      <p:ext uri="{BB962C8B-B14F-4D97-AF65-F5344CB8AC3E}">
        <p14:creationId xmlns:p14="http://schemas.microsoft.com/office/powerpoint/2010/main" val="120886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DF30966-326D-4BA9-91C6-EBD3F9CD8099}" type="slidenum">
              <a:rPr lang="en-US" altLang="en-US" smtClean="0"/>
              <a:pPr>
                <a:defRPr/>
              </a:pPr>
              <a:t>1</a:t>
            </a:fld>
            <a:endParaRPr lang="en-US" altLang="en-US"/>
          </a:p>
        </p:txBody>
      </p:sp>
    </p:spTree>
    <p:extLst>
      <p:ext uri="{BB962C8B-B14F-4D97-AF65-F5344CB8AC3E}">
        <p14:creationId xmlns:p14="http://schemas.microsoft.com/office/powerpoint/2010/main" val="294161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2880-9BCC-D1AA-8E11-DA67B3708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D4C5AA-139B-93A7-CD0B-17336E79C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53E74E-6510-2B5E-854C-BB4A8DB9C5CF}"/>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5" name="Footer Placeholder 4">
            <a:extLst>
              <a:ext uri="{FF2B5EF4-FFF2-40B4-BE49-F238E27FC236}">
                <a16:creationId xmlns:a16="http://schemas.microsoft.com/office/drawing/2014/main" id="{25EE310D-2A67-F55B-BF53-ED46BD0F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ACC33-247A-BEAD-A573-5A7C5FCA1DE7}"/>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224830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72E7-C980-1B58-1FFA-6404B34CB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627E5-FADD-DF7A-71A8-2D1DFEF3D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C1E0B-C52D-E788-DDFD-271260D9C915}"/>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5" name="Footer Placeholder 4">
            <a:extLst>
              <a:ext uri="{FF2B5EF4-FFF2-40B4-BE49-F238E27FC236}">
                <a16:creationId xmlns:a16="http://schemas.microsoft.com/office/drawing/2014/main" id="{25FDB76F-EEAD-1F13-223D-EC84AE48B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1139-6023-1376-46EC-AFE38E1D9D5E}"/>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33962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3997F-EC78-1205-C8F6-FF4E37C691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5269C-E4B4-1D4C-F667-BBAC5F2B5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6F33C-2F46-AD55-577C-1E5209A81A34}"/>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5" name="Footer Placeholder 4">
            <a:extLst>
              <a:ext uri="{FF2B5EF4-FFF2-40B4-BE49-F238E27FC236}">
                <a16:creationId xmlns:a16="http://schemas.microsoft.com/office/drawing/2014/main" id="{C2A277B6-CAF2-D86A-481A-36C611C99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F9E28-38ED-5C03-20F2-71A5A13BD081}"/>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298593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926F-CF39-38E5-6B92-FFC2636DD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906B2-D930-DD21-4D96-81CE5A531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99B89-81BC-190F-38DF-0429399FDAC4}"/>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5" name="Footer Placeholder 4">
            <a:extLst>
              <a:ext uri="{FF2B5EF4-FFF2-40B4-BE49-F238E27FC236}">
                <a16:creationId xmlns:a16="http://schemas.microsoft.com/office/drawing/2014/main" id="{BAA2FF0A-1745-D484-11BC-01584D09C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42282-BCFC-5A00-CAAF-E78CB3A6F1EC}"/>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316006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31A6-60D5-6639-BEBE-977B806A0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9EA000-54A9-1856-3A73-89AC899E9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BD606-25D2-219A-1401-DB4008D9A005}"/>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5" name="Footer Placeholder 4">
            <a:extLst>
              <a:ext uri="{FF2B5EF4-FFF2-40B4-BE49-F238E27FC236}">
                <a16:creationId xmlns:a16="http://schemas.microsoft.com/office/drawing/2014/main" id="{B75CBD94-4033-05EE-B440-E111435B2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4F248-BE78-6055-E81B-DB71CA226D90}"/>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8759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1C4A-5DC1-BA60-9A04-D629E3F1E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D9334-EFFA-B469-6028-21D32F368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BA261-B61A-7793-0802-2E0B793F6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16CE8-B38E-07BA-F84D-C26C65C730CA}"/>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6" name="Footer Placeholder 5">
            <a:extLst>
              <a:ext uri="{FF2B5EF4-FFF2-40B4-BE49-F238E27FC236}">
                <a16:creationId xmlns:a16="http://schemas.microsoft.com/office/drawing/2014/main" id="{2B8C8FA0-A33C-7AFE-EAEA-CCB618AA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78224-3240-914A-09DA-F845C924751D}"/>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204944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5901-92D0-07E8-CBC6-3A9F04DF4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E1B05-6EB8-0820-D31D-843E0C951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7BEE5-6E0D-1471-9491-AC790EE11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A60EC-3CEF-407A-9D1D-DECBDA4BB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F53CC-197F-8DD3-24CA-EB3989970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7EA47-DC41-74DE-6862-BD6F781617D7}"/>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8" name="Footer Placeholder 7">
            <a:extLst>
              <a:ext uri="{FF2B5EF4-FFF2-40B4-BE49-F238E27FC236}">
                <a16:creationId xmlns:a16="http://schemas.microsoft.com/office/drawing/2014/main" id="{4DB0B9FF-10CC-E4DC-D738-AAB00F9F16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3FF235-D17D-EBDB-7D82-45B34941F629}"/>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13119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588A-1BB0-5F61-C6A1-D0C8B6015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3B380-1ADE-C53B-D5DE-87C9C9AF5721}"/>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4" name="Footer Placeholder 3">
            <a:extLst>
              <a:ext uri="{FF2B5EF4-FFF2-40B4-BE49-F238E27FC236}">
                <a16:creationId xmlns:a16="http://schemas.microsoft.com/office/drawing/2014/main" id="{A5C96C74-5E96-20EC-B9DB-9C5F34D0D0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4810D4-3BAA-0818-9FDD-2D0EFAE9E258}"/>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82382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47577-2B96-ACDB-7B0A-124F5023A55C}"/>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3" name="Footer Placeholder 2">
            <a:extLst>
              <a:ext uri="{FF2B5EF4-FFF2-40B4-BE49-F238E27FC236}">
                <a16:creationId xmlns:a16="http://schemas.microsoft.com/office/drawing/2014/main" id="{FB3448F3-A130-A3D1-DA8F-5B262B78E6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DF6D8C-09DD-2D3C-F309-A27926E0B7F7}"/>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136733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EB56-52A9-AFA7-6B80-77F7EB21A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29A0CE-358B-096A-730F-0E4853A14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B72D1-3179-81E2-BF05-49510B15D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79133-1920-62D7-5B51-94AA493F09C3}"/>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6" name="Footer Placeholder 5">
            <a:extLst>
              <a:ext uri="{FF2B5EF4-FFF2-40B4-BE49-F238E27FC236}">
                <a16:creationId xmlns:a16="http://schemas.microsoft.com/office/drawing/2014/main" id="{AC970380-1F90-CA5D-8745-85E16C8A8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93B71-3C3E-8984-7449-0C18E5129E15}"/>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392634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3406-E5A8-4B54-C814-B5B03A092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FE9359-3AE5-221A-E452-3E6BDB1F3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39EED-56F5-F0E1-63CC-01BA24788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71BA6-01A7-93D8-ABD7-2E208B9799DB}"/>
              </a:ext>
            </a:extLst>
          </p:cNvPr>
          <p:cNvSpPr>
            <a:spLocks noGrp="1"/>
          </p:cNvSpPr>
          <p:nvPr>
            <p:ph type="dt" sz="half" idx="10"/>
          </p:nvPr>
        </p:nvSpPr>
        <p:spPr/>
        <p:txBody>
          <a:bodyPr/>
          <a:lstStyle/>
          <a:p>
            <a:fld id="{9FF11A74-D7C3-4FEB-AD83-2A14A4AFAB5D}" type="datetimeFigureOut">
              <a:rPr lang="en-US" smtClean="0"/>
              <a:t>10/1/2022</a:t>
            </a:fld>
            <a:endParaRPr lang="en-US"/>
          </a:p>
        </p:txBody>
      </p:sp>
      <p:sp>
        <p:nvSpPr>
          <p:cNvPr id="6" name="Footer Placeholder 5">
            <a:extLst>
              <a:ext uri="{FF2B5EF4-FFF2-40B4-BE49-F238E27FC236}">
                <a16:creationId xmlns:a16="http://schemas.microsoft.com/office/drawing/2014/main" id="{EA231F77-3198-195E-7604-2E8053F58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A46E-92E8-BDB8-296F-9CD74587399C}"/>
              </a:ext>
            </a:extLst>
          </p:cNvPr>
          <p:cNvSpPr>
            <a:spLocks noGrp="1"/>
          </p:cNvSpPr>
          <p:nvPr>
            <p:ph type="sldNum" sz="quarter" idx="12"/>
          </p:nvPr>
        </p:nvSpPr>
        <p:spPr/>
        <p:txBody>
          <a:bodyPr/>
          <a:lstStyle/>
          <a:p>
            <a:fld id="{8669D5A9-123C-42F8-A4F7-77CB06F0AFA5}" type="slidenum">
              <a:rPr lang="en-US" smtClean="0"/>
              <a:t>‹#›</a:t>
            </a:fld>
            <a:endParaRPr lang="en-US"/>
          </a:p>
        </p:txBody>
      </p:sp>
    </p:spTree>
    <p:extLst>
      <p:ext uri="{BB962C8B-B14F-4D97-AF65-F5344CB8AC3E}">
        <p14:creationId xmlns:p14="http://schemas.microsoft.com/office/powerpoint/2010/main" val="414451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73EF7-4F4A-338D-7145-CAF8EBB7B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7CD8F6-3ABA-81E7-2FDD-BE7787DD5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7C752-5DB8-30F7-5DD9-7CB910D23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11A74-D7C3-4FEB-AD83-2A14A4AFAB5D}" type="datetimeFigureOut">
              <a:rPr lang="en-US" smtClean="0"/>
              <a:t>10/1/2022</a:t>
            </a:fld>
            <a:endParaRPr lang="en-US"/>
          </a:p>
        </p:txBody>
      </p:sp>
      <p:sp>
        <p:nvSpPr>
          <p:cNvPr id="5" name="Footer Placeholder 4">
            <a:extLst>
              <a:ext uri="{FF2B5EF4-FFF2-40B4-BE49-F238E27FC236}">
                <a16:creationId xmlns:a16="http://schemas.microsoft.com/office/drawing/2014/main" id="{F9EC5517-DC88-A2F1-5CD1-0BCCE3A98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14B896-7762-57CE-C8EF-F40C2F34B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9D5A9-123C-42F8-A4F7-77CB06F0AFA5}" type="slidenum">
              <a:rPr lang="en-US" smtClean="0"/>
              <a:t>‹#›</a:t>
            </a:fld>
            <a:endParaRPr lang="en-US"/>
          </a:p>
        </p:txBody>
      </p:sp>
    </p:spTree>
    <p:extLst>
      <p:ext uri="{BB962C8B-B14F-4D97-AF65-F5344CB8AC3E}">
        <p14:creationId xmlns:p14="http://schemas.microsoft.com/office/powerpoint/2010/main" val="65092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3" descr="1">
            <a:extLst>
              <a:ext uri="{FF2B5EF4-FFF2-40B4-BE49-F238E27FC236}">
                <a16:creationId xmlns:a16="http://schemas.microsoft.com/office/drawing/2014/main" id="{19B5D137-245A-4F34-B2A7-7F199F831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794" y="2107452"/>
            <a:ext cx="58404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97A8A46-4684-429B-BB9A-C8E8AA18BD62}"/>
              </a:ext>
            </a:extLst>
          </p:cNvPr>
          <p:cNvSpPr txBox="1"/>
          <p:nvPr/>
        </p:nvSpPr>
        <p:spPr>
          <a:xfrm>
            <a:off x="3829891" y="1360048"/>
            <a:ext cx="5848844" cy="830997"/>
          </a:xfrm>
          <a:prstGeom prst="rect">
            <a:avLst/>
          </a:prstGeom>
          <a:noFill/>
        </p:spPr>
        <p:txBody>
          <a:bodyPr wrap="none" rtlCol="0">
            <a:spAutoFit/>
          </a:bodyPr>
          <a:lstStyle/>
          <a:p>
            <a:pPr algn="ctr"/>
            <a:r>
              <a:rPr lang="en-US" sz="2400" dirty="0">
                <a:solidFill>
                  <a:srgbClr val="00B050"/>
                </a:solidFill>
              </a:rPr>
              <a:t>American Alliance for International Education</a:t>
            </a:r>
          </a:p>
          <a:p>
            <a:pPr algn="ctr"/>
            <a:r>
              <a:rPr lang="en-US" sz="2400" dirty="0">
                <a:solidFill>
                  <a:srgbClr val="00B050"/>
                </a:solidFill>
              </a:rPr>
              <a:t>(AAFIE)</a:t>
            </a:r>
          </a:p>
        </p:txBody>
      </p:sp>
      <p:pic>
        <p:nvPicPr>
          <p:cNvPr id="7" name="Picture 6">
            <a:extLst>
              <a:ext uri="{FF2B5EF4-FFF2-40B4-BE49-F238E27FC236}">
                <a16:creationId xmlns:a16="http://schemas.microsoft.com/office/drawing/2014/main" id="{75FB3D5E-8FB3-47FB-9C25-D238D8287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841" y="1130265"/>
            <a:ext cx="1122579" cy="1105725"/>
          </a:xfrm>
          <a:prstGeom prst="rect">
            <a:avLst/>
          </a:prstGeom>
        </p:spPr>
      </p:pic>
      <p:sp>
        <p:nvSpPr>
          <p:cNvPr id="10" name="Rectangle 9">
            <a:extLst>
              <a:ext uri="{FF2B5EF4-FFF2-40B4-BE49-F238E27FC236}">
                <a16:creationId xmlns:a16="http://schemas.microsoft.com/office/drawing/2014/main" id="{D88E9405-22ED-4AE2-9F3B-62669A56520E}"/>
              </a:ext>
            </a:extLst>
          </p:cNvPr>
          <p:cNvSpPr/>
          <p:nvPr/>
        </p:nvSpPr>
        <p:spPr bwMode="auto">
          <a:xfrm>
            <a:off x="2314114" y="417250"/>
            <a:ext cx="7759083" cy="5592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b="1">
              <a:latin typeface="Arial" charset="0"/>
            </a:endParaRPr>
          </a:p>
        </p:txBody>
      </p:sp>
      <p:pic>
        <p:nvPicPr>
          <p:cNvPr id="14" name="Picture 13" descr="Image result for artificial intelligence png">
            <a:extLst>
              <a:ext uri="{FF2B5EF4-FFF2-40B4-BE49-F238E27FC236}">
                <a16:creationId xmlns:a16="http://schemas.microsoft.com/office/drawing/2014/main" id="{1BCD5C28-372C-446C-805B-2B5285208378}"/>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0579" y="4961777"/>
            <a:ext cx="2166151" cy="1183323"/>
          </a:xfrm>
          <a:prstGeom prst="rect">
            <a:avLst/>
          </a:prstGeom>
          <a:noFill/>
          <a:ln>
            <a:noFill/>
          </a:ln>
        </p:spPr>
      </p:pic>
      <p:sp>
        <p:nvSpPr>
          <p:cNvPr id="8" name="Rectangle 7">
            <a:extLst>
              <a:ext uri="{FF2B5EF4-FFF2-40B4-BE49-F238E27FC236}">
                <a16:creationId xmlns:a16="http://schemas.microsoft.com/office/drawing/2014/main" id="{DB4612C4-920E-4AC1-8CA7-C269BC918989}"/>
              </a:ext>
            </a:extLst>
          </p:cNvPr>
          <p:cNvSpPr/>
          <p:nvPr/>
        </p:nvSpPr>
        <p:spPr>
          <a:xfrm>
            <a:off x="3295392" y="3268122"/>
            <a:ext cx="5601212" cy="1569660"/>
          </a:xfrm>
          <a:prstGeom prst="rect">
            <a:avLst/>
          </a:prstGeom>
          <a:noFill/>
        </p:spPr>
        <p:txBody>
          <a:bodyPr wrap="none" lIns="91440" tIns="45720" rIns="91440" bIns="45720">
            <a:spAutoFit/>
          </a:bodyPr>
          <a:lstStyle/>
          <a:p>
            <a:pPr algn="ctr"/>
            <a:r>
              <a:rPr lang="en-US" altLang="zh-CN" sz="4800" b="1" dirty="0">
                <a:ln w="22225">
                  <a:solidFill>
                    <a:schemeClr val="accent2"/>
                  </a:solidFill>
                  <a:prstDash val="solid"/>
                </a:ln>
                <a:solidFill>
                  <a:srgbClr val="00B050"/>
                </a:solidFill>
                <a:latin typeface="+mj-ea"/>
                <a:ea typeface="+mj-ea"/>
              </a:rPr>
              <a:t>Smart</a:t>
            </a:r>
            <a:r>
              <a:rPr lang="zh-CN" altLang="en-US" sz="4800" b="1" dirty="0">
                <a:ln w="22225">
                  <a:solidFill>
                    <a:schemeClr val="accent2"/>
                  </a:solidFill>
                  <a:prstDash val="solid"/>
                </a:ln>
                <a:solidFill>
                  <a:srgbClr val="00B050"/>
                </a:solidFill>
                <a:latin typeface="+mj-ea"/>
                <a:ea typeface="+mj-ea"/>
              </a:rPr>
              <a:t> </a:t>
            </a:r>
            <a:r>
              <a:rPr lang="en-US" altLang="zh-CN" sz="4800" b="1" dirty="0">
                <a:ln w="22225">
                  <a:solidFill>
                    <a:schemeClr val="accent2"/>
                  </a:solidFill>
                  <a:prstDash val="solid"/>
                </a:ln>
                <a:solidFill>
                  <a:srgbClr val="00B050"/>
                </a:solidFill>
                <a:latin typeface="+mj-ea"/>
                <a:ea typeface="+mj-ea"/>
              </a:rPr>
              <a:t>Manufacturing</a:t>
            </a:r>
          </a:p>
          <a:p>
            <a:pPr algn="ctr"/>
            <a:r>
              <a:rPr lang="zh-CN" altLang="en-US" sz="4800" dirty="0">
                <a:ln w="22225">
                  <a:solidFill>
                    <a:schemeClr val="accent2"/>
                  </a:solidFill>
                  <a:prstDash val="solid"/>
                </a:ln>
                <a:solidFill>
                  <a:srgbClr val="00B050"/>
                </a:solidFill>
              </a:rPr>
              <a:t>智 慧 制 造</a:t>
            </a:r>
            <a:endParaRPr lang="en-US" sz="4800" b="1" dirty="0">
              <a:ln w="22225">
                <a:solidFill>
                  <a:schemeClr val="accent2"/>
                </a:solidFill>
                <a:prstDash val="solid"/>
              </a:ln>
              <a:solidFill>
                <a:srgbClr val="00B050"/>
              </a:solidFill>
            </a:endParaRPr>
          </a:p>
        </p:txBody>
      </p:sp>
    </p:spTree>
    <p:extLst>
      <p:ext uri="{BB962C8B-B14F-4D97-AF65-F5344CB8AC3E}">
        <p14:creationId xmlns:p14="http://schemas.microsoft.com/office/powerpoint/2010/main" val="364492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204B-3F69-9E2E-575F-B70972CA9FCF}"/>
              </a:ext>
            </a:extLst>
          </p:cNvPr>
          <p:cNvSpPr>
            <a:spLocks noGrp="1"/>
          </p:cNvSpPr>
          <p:nvPr>
            <p:ph type="ctrTitle"/>
          </p:nvPr>
        </p:nvSpPr>
        <p:spPr>
          <a:xfrm>
            <a:off x="1802296" y="322125"/>
            <a:ext cx="9144000" cy="855524"/>
          </a:xfrm>
        </p:spPr>
        <p:txBody>
          <a:bodyPr>
            <a:normAutofit/>
          </a:bodyPr>
          <a:lstStyle/>
          <a:p>
            <a:r>
              <a:rPr lang="en-US" sz="4800" dirty="0"/>
              <a:t>Predictive Maintenance Menus</a:t>
            </a:r>
          </a:p>
        </p:txBody>
      </p:sp>
      <p:sp>
        <p:nvSpPr>
          <p:cNvPr id="3" name="Subtitle 2">
            <a:extLst>
              <a:ext uri="{FF2B5EF4-FFF2-40B4-BE49-F238E27FC236}">
                <a16:creationId xmlns:a16="http://schemas.microsoft.com/office/drawing/2014/main" id="{EA38DD31-197D-D128-5321-61C28FE88BD9}"/>
              </a:ext>
            </a:extLst>
          </p:cNvPr>
          <p:cNvSpPr>
            <a:spLocks noGrp="1"/>
          </p:cNvSpPr>
          <p:nvPr>
            <p:ph type="subTitle" idx="1"/>
          </p:nvPr>
        </p:nvSpPr>
        <p:spPr>
          <a:xfrm>
            <a:off x="1802296" y="3685210"/>
            <a:ext cx="9144000" cy="930205"/>
          </a:xfrm>
        </p:spPr>
        <p:txBody>
          <a:bodyPr>
            <a:normAutofit fontScale="70000" lnSpcReduction="20000"/>
          </a:bodyPr>
          <a:lstStyle/>
          <a:p>
            <a:r>
              <a:rPr lang="en-US" dirty="0"/>
              <a:t>Menu </a:t>
            </a:r>
            <a:r>
              <a:rPr lang="en-US" altLang="zh-CN" dirty="0"/>
              <a:t>B</a:t>
            </a:r>
            <a:r>
              <a:rPr lang="en-US" dirty="0"/>
              <a:t> – a</a:t>
            </a:r>
          </a:p>
          <a:p>
            <a:r>
              <a:rPr lang="en-US" altLang="zh-CN" sz="2400" baseline="0" dirty="0">
                <a:effectLst/>
                <a:latin typeface="+mn-lt"/>
                <a:ea typeface="+mn-ea"/>
                <a:cs typeface="+mn-cs"/>
              </a:rPr>
              <a:t>Data Loading, Sampling Strategies and Scope Definition </a:t>
            </a:r>
          </a:p>
          <a:p>
            <a:r>
              <a:rPr lang="zh-CN" altLang="en-US" sz="2400" baseline="0" dirty="0">
                <a:effectLst/>
                <a:latin typeface="+mn-lt"/>
                <a:ea typeface="+mn-ea"/>
                <a:cs typeface="+mn-cs"/>
              </a:rPr>
              <a:t>上载数据，取样策略，估算数据需求</a:t>
            </a:r>
            <a:r>
              <a:rPr lang="en-US" altLang="zh-CN" sz="2400" baseline="0" dirty="0">
                <a:effectLst/>
                <a:latin typeface="+mn-lt"/>
                <a:ea typeface="+mn-ea"/>
                <a:cs typeface="+mn-cs"/>
              </a:rPr>
              <a:t> </a:t>
            </a:r>
            <a:endParaRPr lang="en-US" dirty="0"/>
          </a:p>
        </p:txBody>
      </p:sp>
      <p:sp>
        <p:nvSpPr>
          <p:cNvPr id="4" name="Rectangle 3">
            <a:extLst>
              <a:ext uri="{FF2B5EF4-FFF2-40B4-BE49-F238E27FC236}">
                <a16:creationId xmlns:a16="http://schemas.microsoft.com/office/drawing/2014/main" id="{3B578D0A-AFE7-6715-C534-ED7DE253D2C0}"/>
              </a:ext>
            </a:extLst>
          </p:cNvPr>
          <p:cNvSpPr/>
          <p:nvPr/>
        </p:nvSpPr>
        <p:spPr>
          <a:xfrm>
            <a:off x="0" y="1997007"/>
            <a:ext cx="12192000" cy="14319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000" dirty="0"/>
              <a:t>Preprocessing</a:t>
            </a:r>
            <a:endParaRPr lang="en-US" altLang="zh-CN" sz="4000" baseline="0" dirty="0"/>
          </a:p>
          <a:p>
            <a:pPr algn="ctr"/>
            <a:r>
              <a:rPr lang="zh-CN" altLang="en-US" sz="4000" dirty="0"/>
              <a:t>预处理</a:t>
            </a:r>
            <a:endParaRPr lang="en-US" sz="4000" dirty="0"/>
          </a:p>
        </p:txBody>
      </p:sp>
      <p:sp>
        <p:nvSpPr>
          <p:cNvPr id="6" name="TextBox 5">
            <a:extLst>
              <a:ext uri="{FF2B5EF4-FFF2-40B4-BE49-F238E27FC236}">
                <a16:creationId xmlns:a16="http://schemas.microsoft.com/office/drawing/2014/main" id="{6E476671-6AF9-F365-5E47-699AF04D2902}"/>
              </a:ext>
            </a:extLst>
          </p:cNvPr>
          <p:cNvSpPr txBox="1"/>
          <p:nvPr/>
        </p:nvSpPr>
        <p:spPr>
          <a:xfrm>
            <a:off x="9491871" y="0"/>
            <a:ext cx="2700130" cy="461665"/>
          </a:xfrm>
          <a:prstGeom prst="rect">
            <a:avLst/>
          </a:prstGeom>
          <a:solidFill>
            <a:srgbClr val="0070C0"/>
          </a:solidFill>
        </p:spPr>
        <p:txBody>
          <a:bodyPr wrap="square">
            <a:spAutoFit/>
          </a:bodyPr>
          <a:lstStyle/>
          <a:p>
            <a:r>
              <a:rPr lang="en-US" sz="2400" b="1" dirty="0">
                <a:solidFill>
                  <a:schemeClr val="bg1">
                    <a:lumMod val="95000"/>
                  </a:schemeClr>
                </a:solidFill>
              </a:rPr>
              <a:t>Menu/</a:t>
            </a:r>
            <a:r>
              <a:rPr lang="zh-CN" altLang="en-US" sz="2400" b="1" dirty="0">
                <a:solidFill>
                  <a:schemeClr val="bg1">
                    <a:lumMod val="95000"/>
                  </a:schemeClr>
                </a:solidFill>
              </a:rPr>
              <a:t>菜单</a:t>
            </a:r>
            <a:r>
              <a:rPr lang="en-US" sz="2400" b="1" dirty="0">
                <a:solidFill>
                  <a:schemeClr val="bg1">
                    <a:lumMod val="95000"/>
                  </a:schemeClr>
                </a:solidFill>
              </a:rPr>
              <a:t> </a:t>
            </a:r>
            <a:r>
              <a:rPr lang="en-US" altLang="zh-CN" sz="2400" b="1" dirty="0">
                <a:solidFill>
                  <a:schemeClr val="bg1">
                    <a:lumMod val="95000"/>
                  </a:schemeClr>
                </a:solidFill>
              </a:rPr>
              <a:t>B</a:t>
            </a:r>
            <a:r>
              <a:rPr lang="en-US" sz="2400" b="1" dirty="0">
                <a:solidFill>
                  <a:schemeClr val="bg1">
                    <a:lumMod val="95000"/>
                  </a:schemeClr>
                </a:solidFill>
              </a:rPr>
              <a:t> – a</a:t>
            </a:r>
          </a:p>
        </p:txBody>
      </p:sp>
    </p:spTree>
    <p:extLst>
      <p:ext uri="{BB962C8B-B14F-4D97-AF65-F5344CB8AC3E}">
        <p14:creationId xmlns:p14="http://schemas.microsoft.com/office/powerpoint/2010/main" val="248889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53AD205-9842-A655-8271-9A206171AFB4}"/>
              </a:ext>
            </a:extLst>
          </p:cNvPr>
          <p:cNvSpPr txBox="1"/>
          <p:nvPr/>
        </p:nvSpPr>
        <p:spPr>
          <a:xfrm>
            <a:off x="-36710" y="54266"/>
            <a:ext cx="12228710" cy="584775"/>
          </a:xfrm>
          <a:prstGeom prst="rect">
            <a:avLst/>
          </a:prstGeom>
          <a:noFill/>
        </p:spPr>
        <p:txBody>
          <a:bodyPr wrap="square">
            <a:spAutoFit/>
          </a:bodyPr>
          <a:lstStyle/>
          <a:p>
            <a:r>
              <a:rPr lang="en-US" altLang="zh-CN" sz="3200" baseline="0" dirty="0">
                <a:effectLst/>
                <a:latin typeface="+mn-lt"/>
                <a:ea typeface="+mn-ea"/>
                <a:cs typeface="+mn-cs"/>
              </a:rPr>
              <a:t>Data Loading</a:t>
            </a:r>
            <a:r>
              <a:rPr lang="en-US" sz="3200" dirty="0"/>
              <a:t>/ </a:t>
            </a:r>
            <a:r>
              <a:rPr lang="zh-CN" altLang="en-US" sz="3200" dirty="0"/>
              <a:t>上载数据</a:t>
            </a:r>
            <a:r>
              <a:rPr lang="en-US" altLang="zh-CN" sz="3200" baseline="0" dirty="0">
                <a:effectLst/>
                <a:latin typeface="+mn-lt"/>
                <a:ea typeface="+mn-ea"/>
                <a:cs typeface="+mn-cs"/>
              </a:rPr>
              <a:t>– Ref: A Separate Deck/ </a:t>
            </a:r>
            <a:r>
              <a:rPr lang="zh-CN" altLang="en-US" sz="3200" baseline="0" dirty="0">
                <a:effectLst/>
                <a:latin typeface="+mn-lt"/>
                <a:ea typeface="+mn-ea"/>
                <a:cs typeface="+mn-cs"/>
              </a:rPr>
              <a:t>参照 </a:t>
            </a:r>
            <a:r>
              <a:rPr lang="en-US" altLang="zh-CN" sz="3200" baseline="0" dirty="0">
                <a:effectLst/>
                <a:latin typeface="+mn-lt"/>
                <a:ea typeface="+mn-ea"/>
                <a:cs typeface="+mn-cs"/>
              </a:rPr>
              <a:t>Data Loading </a:t>
            </a:r>
            <a:r>
              <a:rPr lang="zh-CN" altLang="en-US" sz="3200" baseline="0" dirty="0">
                <a:effectLst/>
                <a:latin typeface="+mn-lt"/>
                <a:ea typeface="+mn-ea"/>
                <a:cs typeface="+mn-cs"/>
              </a:rPr>
              <a:t>文稿</a:t>
            </a:r>
            <a:endParaRPr lang="en-US" sz="3200" dirty="0"/>
          </a:p>
        </p:txBody>
      </p:sp>
      <p:sp>
        <p:nvSpPr>
          <p:cNvPr id="12" name="TextBox 11">
            <a:extLst>
              <a:ext uri="{FF2B5EF4-FFF2-40B4-BE49-F238E27FC236}">
                <a16:creationId xmlns:a16="http://schemas.microsoft.com/office/drawing/2014/main" id="{49BFFAA0-7024-BC4D-367B-C3E82B696613}"/>
              </a:ext>
            </a:extLst>
          </p:cNvPr>
          <p:cNvSpPr txBox="1"/>
          <p:nvPr/>
        </p:nvSpPr>
        <p:spPr>
          <a:xfrm>
            <a:off x="1" y="4733474"/>
            <a:ext cx="12192000" cy="861774"/>
          </a:xfrm>
          <a:prstGeom prst="rect">
            <a:avLst/>
          </a:prstGeom>
          <a:noFill/>
        </p:spPr>
        <p:txBody>
          <a:bodyPr wrap="square">
            <a:spAutoFit/>
          </a:bodyPr>
          <a:lstStyle/>
          <a:p>
            <a:r>
              <a:rPr lang="en-US" sz="1600" b="1" i="0" dirty="0">
                <a:solidFill>
                  <a:srgbClr val="202124"/>
                </a:solidFill>
                <a:effectLst/>
                <a:latin typeface="Roboto" panose="02000000000000000000" pitchFamily="2" charset="0"/>
              </a:rPr>
              <a:t>Two main categories: batch and streaming.  </a:t>
            </a:r>
            <a:endParaRPr lang="en-US" sz="1600" b="1" dirty="0">
              <a:solidFill>
                <a:srgbClr val="202124"/>
              </a:solidFill>
              <a:latin typeface="Roboto" panose="02000000000000000000" pitchFamily="2" charset="0"/>
            </a:endParaRPr>
          </a:p>
          <a:p>
            <a:r>
              <a:rPr lang="zh-CN" altLang="en-US" sz="1600" b="1" i="0" dirty="0">
                <a:solidFill>
                  <a:srgbClr val="202124"/>
                </a:solidFill>
                <a:effectLst/>
                <a:latin typeface="Roboto" panose="02000000000000000000" pitchFamily="2" charset="0"/>
              </a:rPr>
              <a:t>两大类：批处理</a:t>
            </a:r>
            <a:r>
              <a:rPr lang="en-US" altLang="zh-CN" sz="1600" b="1" i="0" dirty="0">
                <a:solidFill>
                  <a:srgbClr val="202124"/>
                </a:solidFill>
                <a:effectLst/>
                <a:latin typeface="Roboto" panose="02000000000000000000" pitchFamily="2" charset="0"/>
              </a:rPr>
              <a:t>/</a:t>
            </a:r>
            <a:r>
              <a:rPr lang="zh-CN" altLang="en-US" sz="1600" b="1" i="0" dirty="0">
                <a:solidFill>
                  <a:srgbClr val="202124"/>
                </a:solidFill>
                <a:effectLst/>
                <a:latin typeface="Roboto" panose="02000000000000000000" pitchFamily="2" charset="0"/>
              </a:rPr>
              <a:t>数据流</a:t>
            </a:r>
            <a:endParaRPr lang="en-US" altLang="zh-CN" sz="1600" b="0" i="0" dirty="0">
              <a:solidFill>
                <a:srgbClr val="202124"/>
              </a:solidFill>
              <a:effectLst/>
              <a:latin typeface="Roboto" panose="02000000000000000000" pitchFamily="2" charset="0"/>
            </a:endParaRPr>
          </a:p>
          <a:p>
            <a:pPr algn="l">
              <a:buFont typeface="Arial" panose="020B0604020202020204" pitchFamily="34" charset="0"/>
              <a:buChar char="•"/>
            </a:pPr>
            <a:endParaRPr lang="en-US" sz="1600" b="0" i="0" dirty="0">
              <a:solidFill>
                <a:srgbClr val="202124"/>
              </a:solidFill>
              <a:effectLst/>
              <a:latin typeface="Roboto" panose="02000000000000000000" pitchFamily="2" charset="0"/>
            </a:endParaRPr>
          </a:p>
        </p:txBody>
      </p:sp>
      <p:pic>
        <p:nvPicPr>
          <p:cNvPr id="3" name="Picture 2">
            <a:extLst>
              <a:ext uri="{FF2B5EF4-FFF2-40B4-BE49-F238E27FC236}">
                <a16:creationId xmlns:a16="http://schemas.microsoft.com/office/drawing/2014/main" id="{0A7B01C3-1E0A-EBA2-3E72-7F75D7232091}"/>
              </a:ext>
            </a:extLst>
          </p:cNvPr>
          <p:cNvPicPr>
            <a:picLocks noChangeAspect="1"/>
          </p:cNvPicPr>
          <p:nvPr/>
        </p:nvPicPr>
        <p:blipFill>
          <a:blip r:embed="rId2"/>
          <a:stretch>
            <a:fillRect/>
          </a:stretch>
        </p:blipFill>
        <p:spPr>
          <a:xfrm>
            <a:off x="1082421" y="1016903"/>
            <a:ext cx="4620270" cy="2896004"/>
          </a:xfrm>
          <a:prstGeom prst="rect">
            <a:avLst/>
          </a:prstGeom>
        </p:spPr>
      </p:pic>
      <p:pic>
        <p:nvPicPr>
          <p:cNvPr id="5" name="Picture 4">
            <a:extLst>
              <a:ext uri="{FF2B5EF4-FFF2-40B4-BE49-F238E27FC236}">
                <a16:creationId xmlns:a16="http://schemas.microsoft.com/office/drawing/2014/main" id="{3F5B7829-5240-2ED3-55E3-BAA2381004F9}"/>
              </a:ext>
            </a:extLst>
          </p:cNvPr>
          <p:cNvPicPr>
            <a:picLocks noChangeAspect="1"/>
          </p:cNvPicPr>
          <p:nvPr/>
        </p:nvPicPr>
        <p:blipFill>
          <a:blip r:embed="rId3"/>
          <a:stretch>
            <a:fillRect/>
          </a:stretch>
        </p:blipFill>
        <p:spPr>
          <a:xfrm>
            <a:off x="6489311" y="597525"/>
            <a:ext cx="4496427" cy="3181794"/>
          </a:xfrm>
          <a:prstGeom prst="rect">
            <a:avLst/>
          </a:prstGeom>
        </p:spPr>
      </p:pic>
    </p:spTree>
    <p:extLst>
      <p:ext uri="{BB962C8B-B14F-4D97-AF65-F5344CB8AC3E}">
        <p14:creationId xmlns:p14="http://schemas.microsoft.com/office/powerpoint/2010/main" val="376989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53AD205-9842-A655-8271-9A206171AFB4}"/>
              </a:ext>
            </a:extLst>
          </p:cNvPr>
          <p:cNvSpPr txBox="1"/>
          <p:nvPr/>
        </p:nvSpPr>
        <p:spPr>
          <a:xfrm>
            <a:off x="-36710" y="54266"/>
            <a:ext cx="12228710" cy="584775"/>
          </a:xfrm>
          <a:prstGeom prst="rect">
            <a:avLst/>
          </a:prstGeom>
          <a:noFill/>
        </p:spPr>
        <p:txBody>
          <a:bodyPr wrap="square">
            <a:spAutoFit/>
          </a:bodyPr>
          <a:lstStyle/>
          <a:p>
            <a:r>
              <a:rPr lang="en-US" sz="3200" baseline="0" dirty="0">
                <a:effectLst/>
                <a:latin typeface="+mn-lt"/>
                <a:ea typeface="+mn-ea"/>
                <a:cs typeface="+mn-cs"/>
              </a:rPr>
              <a:t>Sampling Strategies</a:t>
            </a:r>
            <a:r>
              <a:rPr lang="en-US" sz="3200" dirty="0"/>
              <a:t> / </a:t>
            </a:r>
            <a:r>
              <a:rPr lang="zh-CN" altLang="en-US" sz="3200" dirty="0"/>
              <a:t>取样策略</a:t>
            </a:r>
            <a:endParaRPr lang="en-US" sz="3200" dirty="0"/>
          </a:p>
        </p:txBody>
      </p:sp>
      <p:sp>
        <p:nvSpPr>
          <p:cNvPr id="12" name="TextBox 11">
            <a:extLst>
              <a:ext uri="{FF2B5EF4-FFF2-40B4-BE49-F238E27FC236}">
                <a16:creationId xmlns:a16="http://schemas.microsoft.com/office/drawing/2014/main" id="{49BFFAA0-7024-BC4D-367B-C3E82B696613}"/>
              </a:ext>
            </a:extLst>
          </p:cNvPr>
          <p:cNvSpPr txBox="1"/>
          <p:nvPr/>
        </p:nvSpPr>
        <p:spPr>
          <a:xfrm>
            <a:off x="427382" y="1851128"/>
            <a:ext cx="6192078" cy="3046988"/>
          </a:xfrm>
          <a:prstGeom prst="rect">
            <a:avLst/>
          </a:prstGeom>
          <a:noFill/>
        </p:spPr>
        <p:txBody>
          <a:bodyPr wrap="square">
            <a:spAutoFit/>
          </a:bodyPr>
          <a:lstStyle/>
          <a:p>
            <a:pPr algn="l"/>
            <a:r>
              <a:rPr lang="en-US" sz="3200" b="1" i="0" dirty="0">
                <a:solidFill>
                  <a:srgbClr val="202124"/>
                </a:solidFill>
                <a:effectLst/>
                <a:latin typeface="Roboto" panose="02000000000000000000" pitchFamily="2" charset="0"/>
              </a:rPr>
              <a:t>Five Basic Sampling Methods</a:t>
            </a:r>
            <a:endParaRPr lang="en-US" sz="3200" b="0" i="0" dirty="0">
              <a:solidFill>
                <a:srgbClr val="202124"/>
              </a:solidFill>
              <a:effectLst/>
              <a:latin typeface="Roboto" panose="02000000000000000000" pitchFamily="2" charset="0"/>
            </a:endParaRPr>
          </a:p>
          <a:p>
            <a:pPr algn="l">
              <a:buFont typeface="Arial" panose="020B0604020202020204" pitchFamily="34" charset="0"/>
              <a:buChar char="•"/>
            </a:pPr>
            <a:r>
              <a:rPr lang="en-US" sz="3200" b="0" i="0" dirty="0">
                <a:solidFill>
                  <a:srgbClr val="202124"/>
                </a:solidFill>
                <a:effectLst/>
                <a:latin typeface="Roboto" panose="02000000000000000000" pitchFamily="2" charset="0"/>
              </a:rPr>
              <a:t>Simple Random.</a:t>
            </a:r>
          </a:p>
          <a:p>
            <a:pPr algn="l">
              <a:buFont typeface="Arial" panose="020B0604020202020204" pitchFamily="34" charset="0"/>
              <a:buChar char="•"/>
            </a:pPr>
            <a:r>
              <a:rPr lang="en-US" sz="3200" b="0" i="0" dirty="0">
                <a:solidFill>
                  <a:srgbClr val="202124"/>
                </a:solidFill>
                <a:effectLst/>
                <a:latin typeface="Roboto" panose="02000000000000000000" pitchFamily="2" charset="0"/>
              </a:rPr>
              <a:t>Convenience.</a:t>
            </a:r>
          </a:p>
          <a:p>
            <a:pPr algn="l">
              <a:buFont typeface="Arial" panose="020B0604020202020204" pitchFamily="34" charset="0"/>
              <a:buChar char="•"/>
            </a:pPr>
            <a:r>
              <a:rPr lang="en-US" sz="3200" b="0" i="0" dirty="0">
                <a:solidFill>
                  <a:srgbClr val="202124"/>
                </a:solidFill>
                <a:effectLst/>
                <a:latin typeface="Roboto" panose="02000000000000000000" pitchFamily="2" charset="0"/>
              </a:rPr>
              <a:t>Systematic.</a:t>
            </a:r>
          </a:p>
          <a:p>
            <a:pPr algn="l">
              <a:buFont typeface="Arial" panose="020B0604020202020204" pitchFamily="34" charset="0"/>
              <a:buChar char="•"/>
            </a:pPr>
            <a:r>
              <a:rPr lang="en-US" sz="3200" b="0" i="0" dirty="0">
                <a:solidFill>
                  <a:srgbClr val="202124"/>
                </a:solidFill>
                <a:effectLst/>
                <a:latin typeface="Roboto" panose="02000000000000000000" pitchFamily="2" charset="0"/>
              </a:rPr>
              <a:t>Cluster.</a:t>
            </a:r>
          </a:p>
          <a:p>
            <a:pPr algn="l">
              <a:buFont typeface="Arial" panose="020B0604020202020204" pitchFamily="34" charset="0"/>
              <a:buChar char="•"/>
            </a:pPr>
            <a:r>
              <a:rPr lang="en-US" sz="3200" b="0" i="0" dirty="0">
                <a:solidFill>
                  <a:srgbClr val="202124"/>
                </a:solidFill>
                <a:effectLst/>
                <a:latin typeface="Roboto" panose="02000000000000000000" pitchFamily="2" charset="0"/>
              </a:rPr>
              <a:t>Stratified.</a:t>
            </a:r>
          </a:p>
        </p:txBody>
      </p:sp>
      <p:sp>
        <p:nvSpPr>
          <p:cNvPr id="16" name="TextBox 15">
            <a:extLst>
              <a:ext uri="{FF2B5EF4-FFF2-40B4-BE49-F238E27FC236}">
                <a16:creationId xmlns:a16="http://schemas.microsoft.com/office/drawing/2014/main" id="{52B241F2-A8D6-3753-2B15-9D7EF49FC553}"/>
              </a:ext>
            </a:extLst>
          </p:cNvPr>
          <p:cNvSpPr txBox="1"/>
          <p:nvPr/>
        </p:nvSpPr>
        <p:spPr>
          <a:xfrm>
            <a:off x="6924260" y="2090172"/>
            <a:ext cx="5267740" cy="2677656"/>
          </a:xfrm>
          <a:prstGeom prst="rect">
            <a:avLst/>
          </a:prstGeom>
          <a:noFill/>
        </p:spPr>
        <p:txBody>
          <a:bodyPr wrap="square">
            <a:spAutoFit/>
          </a:bodyPr>
          <a:lstStyle/>
          <a:p>
            <a:r>
              <a:rPr lang="en-US" sz="2800" dirty="0" err="1"/>
              <a:t>五种基本抽样方法</a:t>
            </a:r>
            <a:r>
              <a:rPr lang="zh-CN" altLang="en-US" sz="2800" dirty="0"/>
              <a:t>：</a:t>
            </a:r>
            <a:endParaRPr lang="en-US" sz="2800" dirty="0"/>
          </a:p>
          <a:p>
            <a:pPr marL="457200" indent="-457200">
              <a:buFont typeface="Arial" panose="020B0604020202020204" pitchFamily="34" charset="0"/>
              <a:buChar char="•"/>
            </a:pPr>
            <a:r>
              <a:rPr lang="en-US" sz="2800" dirty="0" err="1"/>
              <a:t>简单随机</a:t>
            </a:r>
            <a:r>
              <a:rPr lang="zh-CN" altLang="en-US" sz="2800" dirty="0"/>
              <a:t>取样</a:t>
            </a:r>
            <a:endParaRPr lang="en-US" sz="2800" dirty="0"/>
          </a:p>
          <a:p>
            <a:pPr marL="457200" indent="-457200">
              <a:buFont typeface="Arial" panose="020B0604020202020204" pitchFamily="34" charset="0"/>
              <a:buChar char="•"/>
            </a:pPr>
            <a:r>
              <a:rPr lang="zh-CN" altLang="en-US" sz="2800" dirty="0"/>
              <a:t>简单采样</a:t>
            </a:r>
            <a:endParaRPr lang="en-US" sz="2800" dirty="0"/>
          </a:p>
          <a:p>
            <a:pPr marL="457200" indent="-457200">
              <a:buFont typeface="Arial" panose="020B0604020202020204" pitchFamily="34" charset="0"/>
              <a:buChar char="•"/>
            </a:pPr>
            <a:r>
              <a:rPr lang="zh-CN" altLang="en-US" sz="2800" dirty="0"/>
              <a:t>系统抽样 </a:t>
            </a:r>
            <a:endParaRPr lang="en-US" altLang="zh-CN" sz="2800" dirty="0"/>
          </a:p>
          <a:p>
            <a:pPr marL="457200" indent="-457200">
              <a:buFont typeface="Arial" panose="020B0604020202020204" pitchFamily="34" charset="0"/>
              <a:buChar char="•"/>
            </a:pPr>
            <a:r>
              <a:rPr lang="zh-CN" altLang="en-US" sz="2800" dirty="0"/>
              <a:t>整群抽样 </a:t>
            </a:r>
            <a:endParaRPr lang="en-US" sz="2800" dirty="0"/>
          </a:p>
          <a:p>
            <a:pPr marL="457200" indent="-457200">
              <a:buFont typeface="Arial" panose="020B0604020202020204" pitchFamily="34" charset="0"/>
              <a:buChar char="•"/>
            </a:pPr>
            <a:r>
              <a:rPr lang="zh-CN" altLang="en-US" sz="2800" dirty="0"/>
              <a:t>分层抽样</a:t>
            </a:r>
            <a:endParaRPr lang="en-US" sz="2800" dirty="0"/>
          </a:p>
        </p:txBody>
      </p:sp>
    </p:spTree>
    <p:extLst>
      <p:ext uri="{BB962C8B-B14F-4D97-AF65-F5344CB8AC3E}">
        <p14:creationId xmlns:p14="http://schemas.microsoft.com/office/powerpoint/2010/main" val="211565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9BFFAA0-7024-BC4D-367B-C3E82B696613}"/>
              </a:ext>
            </a:extLst>
          </p:cNvPr>
          <p:cNvSpPr txBox="1"/>
          <p:nvPr/>
        </p:nvSpPr>
        <p:spPr>
          <a:xfrm>
            <a:off x="427382" y="1851128"/>
            <a:ext cx="6192078" cy="1569660"/>
          </a:xfrm>
          <a:prstGeom prst="rect">
            <a:avLst/>
          </a:prstGeom>
          <a:noFill/>
        </p:spPr>
        <p:txBody>
          <a:bodyPr wrap="square">
            <a:spAutoFit/>
          </a:bodyPr>
          <a:lstStyle/>
          <a:p>
            <a:pPr algn="l"/>
            <a:r>
              <a:rPr lang="en-US" sz="2400" b="1" dirty="0">
                <a:solidFill>
                  <a:srgbClr val="202124"/>
                </a:solidFill>
                <a:latin typeface="Roboto" panose="02000000000000000000" pitchFamily="2" charset="0"/>
              </a:rPr>
              <a:t>Data Volume, Processing Cost, Storage Cost, Infrastructure requirements, on-premise or cloud decision/or hybrid decision. </a:t>
            </a:r>
            <a:endParaRPr lang="en-US" sz="2400" b="0" i="0" dirty="0">
              <a:solidFill>
                <a:srgbClr val="202124"/>
              </a:solidFill>
              <a:effectLst/>
              <a:latin typeface="Roboto" panose="02000000000000000000" pitchFamily="2" charset="0"/>
            </a:endParaRPr>
          </a:p>
        </p:txBody>
      </p:sp>
      <p:sp>
        <p:nvSpPr>
          <p:cNvPr id="16" name="TextBox 15">
            <a:extLst>
              <a:ext uri="{FF2B5EF4-FFF2-40B4-BE49-F238E27FC236}">
                <a16:creationId xmlns:a16="http://schemas.microsoft.com/office/drawing/2014/main" id="{52B241F2-A8D6-3753-2B15-9D7EF49FC553}"/>
              </a:ext>
            </a:extLst>
          </p:cNvPr>
          <p:cNvSpPr txBox="1"/>
          <p:nvPr/>
        </p:nvSpPr>
        <p:spPr>
          <a:xfrm>
            <a:off x="6619460" y="2090172"/>
            <a:ext cx="5267740" cy="707886"/>
          </a:xfrm>
          <a:prstGeom prst="rect">
            <a:avLst/>
          </a:prstGeom>
          <a:noFill/>
        </p:spPr>
        <p:txBody>
          <a:bodyPr wrap="square">
            <a:spAutoFit/>
          </a:bodyPr>
          <a:lstStyle/>
          <a:p>
            <a:r>
              <a:rPr lang="zh-CN" altLang="en-US" sz="2000" dirty="0"/>
              <a:t>数据量、处理成本、存储成本、基础设施要求、本地或云决策</a:t>
            </a:r>
            <a:r>
              <a:rPr lang="en-US" altLang="zh-CN" sz="2000" dirty="0"/>
              <a:t>/</a:t>
            </a:r>
            <a:r>
              <a:rPr lang="zh-CN" altLang="en-US" sz="2000" dirty="0"/>
              <a:t>或混合决策。</a:t>
            </a:r>
            <a:endParaRPr lang="en-US" sz="2000" dirty="0"/>
          </a:p>
        </p:txBody>
      </p:sp>
      <p:sp>
        <p:nvSpPr>
          <p:cNvPr id="2" name="TextBox 1">
            <a:extLst>
              <a:ext uri="{FF2B5EF4-FFF2-40B4-BE49-F238E27FC236}">
                <a16:creationId xmlns:a16="http://schemas.microsoft.com/office/drawing/2014/main" id="{F05347DF-7AB8-E7A8-E2D0-F202D9AEBDF1}"/>
              </a:ext>
            </a:extLst>
          </p:cNvPr>
          <p:cNvSpPr txBox="1"/>
          <p:nvPr/>
        </p:nvSpPr>
        <p:spPr>
          <a:xfrm>
            <a:off x="-36710" y="54266"/>
            <a:ext cx="12228710" cy="584775"/>
          </a:xfrm>
          <a:prstGeom prst="rect">
            <a:avLst/>
          </a:prstGeom>
          <a:noFill/>
        </p:spPr>
        <p:txBody>
          <a:bodyPr wrap="square">
            <a:spAutoFit/>
          </a:bodyPr>
          <a:lstStyle/>
          <a:p>
            <a:r>
              <a:rPr lang="en-US" altLang="zh-CN" sz="3200" baseline="0" dirty="0">
                <a:effectLst/>
                <a:latin typeface="+mn-lt"/>
                <a:ea typeface="+mn-ea"/>
                <a:cs typeface="+mn-cs"/>
              </a:rPr>
              <a:t>Scope Definition</a:t>
            </a:r>
            <a:r>
              <a:rPr lang="en-US" sz="3200" dirty="0"/>
              <a:t>/ </a:t>
            </a:r>
            <a:r>
              <a:rPr lang="zh-CN" altLang="en-US" sz="3200" dirty="0"/>
              <a:t>估算数据需求</a:t>
            </a:r>
            <a:endParaRPr lang="en-US" sz="3200" dirty="0"/>
          </a:p>
        </p:txBody>
      </p:sp>
      <p:pic>
        <p:nvPicPr>
          <p:cNvPr id="5" name="Picture 4">
            <a:extLst>
              <a:ext uri="{FF2B5EF4-FFF2-40B4-BE49-F238E27FC236}">
                <a16:creationId xmlns:a16="http://schemas.microsoft.com/office/drawing/2014/main" id="{747FE048-CF48-990A-A93B-C3E165A4FA85}"/>
              </a:ext>
            </a:extLst>
          </p:cNvPr>
          <p:cNvPicPr>
            <a:picLocks noChangeAspect="1"/>
          </p:cNvPicPr>
          <p:nvPr/>
        </p:nvPicPr>
        <p:blipFill>
          <a:blip r:embed="rId2"/>
          <a:stretch>
            <a:fillRect/>
          </a:stretch>
        </p:blipFill>
        <p:spPr>
          <a:xfrm>
            <a:off x="1712617" y="3420788"/>
            <a:ext cx="9164329" cy="3172268"/>
          </a:xfrm>
          <a:prstGeom prst="rect">
            <a:avLst/>
          </a:prstGeom>
        </p:spPr>
      </p:pic>
    </p:spTree>
    <p:extLst>
      <p:ext uri="{BB962C8B-B14F-4D97-AF65-F5344CB8AC3E}">
        <p14:creationId xmlns:p14="http://schemas.microsoft.com/office/powerpoint/2010/main" val="393328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204B-3F69-9E2E-575F-B70972CA9FCF}"/>
              </a:ext>
            </a:extLst>
          </p:cNvPr>
          <p:cNvSpPr>
            <a:spLocks noGrp="1"/>
          </p:cNvSpPr>
          <p:nvPr>
            <p:ph type="ctrTitle"/>
          </p:nvPr>
        </p:nvSpPr>
        <p:spPr>
          <a:xfrm>
            <a:off x="1802296" y="322125"/>
            <a:ext cx="9144000" cy="855524"/>
          </a:xfrm>
        </p:spPr>
        <p:txBody>
          <a:bodyPr>
            <a:normAutofit/>
          </a:bodyPr>
          <a:lstStyle/>
          <a:p>
            <a:r>
              <a:rPr lang="en-US" sz="4800" dirty="0"/>
              <a:t>Predictive Maintenance Menus</a:t>
            </a:r>
          </a:p>
        </p:txBody>
      </p:sp>
      <p:sp>
        <p:nvSpPr>
          <p:cNvPr id="3" name="Subtitle 2">
            <a:extLst>
              <a:ext uri="{FF2B5EF4-FFF2-40B4-BE49-F238E27FC236}">
                <a16:creationId xmlns:a16="http://schemas.microsoft.com/office/drawing/2014/main" id="{EA38DD31-197D-D128-5321-61C28FE88BD9}"/>
              </a:ext>
            </a:extLst>
          </p:cNvPr>
          <p:cNvSpPr>
            <a:spLocks noGrp="1"/>
          </p:cNvSpPr>
          <p:nvPr>
            <p:ph type="subTitle" idx="1"/>
          </p:nvPr>
        </p:nvSpPr>
        <p:spPr>
          <a:xfrm>
            <a:off x="1802296" y="3685210"/>
            <a:ext cx="9144000" cy="930205"/>
          </a:xfrm>
        </p:spPr>
        <p:txBody>
          <a:bodyPr>
            <a:normAutofit/>
          </a:bodyPr>
          <a:lstStyle/>
          <a:p>
            <a:r>
              <a:rPr lang="en-US" dirty="0"/>
              <a:t>Menu </a:t>
            </a:r>
            <a:r>
              <a:rPr lang="en-US" altLang="zh-CN" dirty="0"/>
              <a:t>B</a:t>
            </a:r>
            <a:r>
              <a:rPr lang="en-US" dirty="0"/>
              <a:t> – </a:t>
            </a:r>
            <a:r>
              <a:rPr lang="en-US" altLang="zh-CN" dirty="0"/>
              <a:t>b</a:t>
            </a:r>
            <a:endParaRPr lang="en-US" dirty="0"/>
          </a:p>
          <a:p>
            <a:r>
              <a:rPr lang="en-US" sz="2400" baseline="0" dirty="0">
                <a:effectLst/>
                <a:latin typeface="+mn-lt"/>
                <a:ea typeface="+mn-ea"/>
                <a:cs typeface="+mn-cs"/>
              </a:rPr>
              <a:t>EDA / </a:t>
            </a:r>
            <a:r>
              <a:rPr lang="zh-CN" altLang="en-US" sz="2400" baseline="0" dirty="0">
                <a:effectLst/>
                <a:latin typeface="+mn-lt"/>
                <a:ea typeface="+mn-ea"/>
                <a:cs typeface="+mn-cs"/>
              </a:rPr>
              <a:t>探索性数据分析</a:t>
            </a:r>
            <a:endParaRPr lang="en-US" dirty="0">
              <a:effectLst/>
            </a:endParaRPr>
          </a:p>
        </p:txBody>
      </p:sp>
      <p:sp>
        <p:nvSpPr>
          <p:cNvPr id="4" name="Rectangle 3">
            <a:extLst>
              <a:ext uri="{FF2B5EF4-FFF2-40B4-BE49-F238E27FC236}">
                <a16:creationId xmlns:a16="http://schemas.microsoft.com/office/drawing/2014/main" id="{3B578D0A-AFE7-6715-C534-ED7DE253D2C0}"/>
              </a:ext>
            </a:extLst>
          </p:cNvPr>
          <p:cNvSpPr/>
          <p:nvPr/>
        </p:nvSpPr>
        <p:spPr>
          <a:xfrm>
            <a:off x="0" y="1997007"/>
            <a:ext cx="12192000" cy="14319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000" dirty="0"/>
              <a:t>Preprocessing</a:t>
            </a:r>
            <a:endParaRPr lang="en-US" altLang="zh-CN" sz="4000" baseline="0" dirty="0"/>
          </a:p>
          <a:p>
            <a:pPr algn="ctr"/>
            <a:r>
              <a:rPr lang="zh-CN" altLang="en-US" sz="4000" dirty="0"/>
              <a:t>预处理</a:t>
            </a:r>
            <a:endParaRPr lang="en-US" sz="4000" dirty="0"/>
          </a:p>
        </p:txBody>
      </p:sp>
      <p:sp>
        <p:nvSpPr>
          <p:cNvPr id="6" name="TextBox 5">
            <a:extLst>
              <a:ext uri="{FF2B5EF4-FFF2-40B4-BE49-F238E27FC236}">
                <a16:creationId xmlns:a16="http://schemas.microsoft.com/office/drawing/2014/main" id="{6E476671-6AF9-F365-5E47-699AF04D2902}"/>
              </a:ext>
            </a:extLst>
          </p:cNvPr>
          <p:cNvSpPr txBox="1"/>
          <p:nvPr/>
        </p:nvSpPr>
        <p:spPr>
          <a:xfrm>
            <a:off x="9491871" y="0"/>
            <a:ext cx="2700130" cy="461665"/>
          </a:xfrm>
          <a:prstGeom prst="rect">
            <a:avLst/>
          </a:prstGeom>
          <a:solidFill>
            <a:srgbClr val="FF0000"/>
          </a:solidFill>
        </p:spPr>
        <p:txBody>
          <a:bodyPr wrap="square">
            <a:spAutoFit/>
          </a:bodyPr>
          <a:lstStyle/>
          <a:p>
            <a:r>
              <a:rPr lang="en-US" sz="2400" b="1" dirty="0">
                <a:solidFill>
                  <a:schemeClr val="bg1">
                    <a:lumMod val="95000"/>
                  </a:schemeClr>
                </a:solidFill>
              </a:rPr>
              <a:t>Menu/</a:t>
            </a:r>
            <a:r>
              <a:rPr lang="zh-CN" altLang="en-US" sz="2400" b="1" dirty="0">
                <a:solidFill>
                  <a:schemeClr val="bg1">
                    <a:lumMod val="95000"/>
                  </a:schemeClr>
                </a:solidFill>
              </a:rPr>
              <a:t>菜单</a:t>
            </a:r>
            <a:r>
              <a:rPr lang="en-US" sz="2400" b="1" dirty="0">
                <a:solidFill>
                  <a:schemeClr val="bg1">
                    <a:lumMod val="95000"/>
                  </a:schemeClr>
                </a:solidFill>
              </a:rPr>
              <a:t> </a:t>
            </a:r>
            <a:r>
              <a:rPr lang="en-US" altLang="zh-CN" sz="2400" b="1" dirty="0">
                <a:solidFill>
                  <a:schemeClr val="bg1">
                    <a:lumMod val="95000"/>
                  </a:schemeClr>
                </a:solidFill>
              </a:rPr>
              <a:t>B</a:t>
            </a:r>
            <a:r>
              <a:rPr lang="en-US" sz="2400" b="1" dirty="0">
                <a:solidFill>
                  <a:schemeClr val="bg1">
                    <a:lumMod val="95000"/>
                  </a:schemeClr>
                </a:solidFill>
              </a:rPr>
              <a:t> – </a:t>
            </a:r>
            <a:r>
              <a:rPr lang="en-US" altLang="zh-CN" sz="2400" b="1" dirty="0">
                <a:solidFill>
                  <a:schemeClr val="bg1">
                    <a:lumMod val="95000"/>
                  </a:schemeClr>
                </a:solidFill>
              </a:rPr>
              <a:t>b</a:t>
            </a:r>
            <a:endParaRPr lang="en-US" sz="2400" b="1" dirty="0">
              <a:solidFill>
                <a:schemeClr val="bg1">
                  <a:lumMod val="95000"/>
                </a:schemeClr>
              </a:solidFill>
            </a:endParaRPr>
          </a:p>
        </p:txBody>
      </p:sp>
    </p:spTree>
    <p:extLst>
      <p:ext uri="{BB962C8B-B14F-4D97-AF65-F5344CB8AC3E}">
        <p14:creationId xmlns:p14="http://schemas.microsoft.com/office/powerpoint/2010/main" val="401675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53AD205-9842-A655-8271-9A206171AFB4}"/>
              </a:ext>
            </a:extLst>
          </p:cNvPr>
          <p:cNvSpPr txBox="1"/>
          <p:nvPr/>
        </p:nvSpPr>
        <p:spPr>
          <a:xfrm>
            <a:off x="-36710" y="54266"/>
            <a:ext cx="12228710" cy="584775"/>
          </a:xfrm>
          <a:prstGeom prst="rect">
            <a:avLst/>
          </a:prstGeom>
          <a:noFill/>
        </p:spPr>
        <p:txBody>
          <a:bodyPr wrap="square">
            <a:spAutoFit/>
          </a:bodyPr>
          <a:lstStyle/>
          <a:p>
            <a:r>
              <a:rPr lang="en-US" sz="3200" baseline="0" dirty="0">
                <a:effectLst/>
                <a:latin typeface="+mn-lt"/>
                <a:ea typeface="+mn-ea"/>
                <a:cs typeface="+mn-cs"/>
              </a:rPr>
              <a:t>EDA</a:t>
            </a:r>
            <a:r>
              <a:rPr lang="en-US" sz="3200" dirty="0"/>
              <a:t>/</a:t>
            </a:r>
            <a:r>
              <a:rPr lang="zh-CN" altLang="en-US" sz="3200" baseline="0" dirty="0">
                <a:effectLst/>
                <a:latin typeface="+mn-lt"/>
                <a:ea typeface="+mn-ea"/>
                <a:cs typeface="+mn-cs"/>
              </a:rPr>
              <a:t>探索性数据分析 </a:t>
            </a:r>
            <a:r>
              <a:rPr lang="en-US" altLang="zh-CN" sz="3200" baseline="0" dirty="0">
                <a:effectLst/>
                <a:latin typeface="+mn-lt"/>
                <a:ea typeface="+mn-ea"/>
                <a:cs typeface="+mn-cs"/>
              </a:rPr>
              <a:t>– Ref: A Separate Deck/ </a:t>
            </a:r>
            <a:r>
              <a:rPr lang="zh-CN" altLang="en-US" sz="3200" baseline="0" dirty="0">
                <a:effectLst/>
                <a:latin typeface="+mn-lt"/>
                <a:ea typeface="+mn-ea"/>
                <a:cs typeface="+mn-cs"/>
              </a:rPr>
              <a:t>参照 </a:t>
            </a:r>
            <a:r>
              <a:rPr lang="en-US" altLang="zh-CN" sz="3200" baseline="0" dirty="0">
                <a:effectLst/>
                <a:latin typeface="+mn-lt"/>
                <a:ea typeface="+mn-ea"/>
                <a:cs typeface="+mn-cs"/>
              </a:rPr>
              <a:t>EDA </a:t>
            </a:r>
            <a:r>
              <a:rPr lang="zh-CN" altLang="en-US" sz="3200" baseline="0" dirty="0">
                <a:effectLst/>
                <a:latin typeface="+mn-lt"/>
                <a:ea typeface="+mn-ea"/>
                <a:cs typeface="+mn-cs"/>
              </a:rPr>
              <a:t>文稿</a:t>
            </a:r>
            <a:endParaRPr lang="en-US" sz="3200" dirty="0"/>
          </a:p>
        </p:txBody>
      </p:sp>
      <p:sp>
        <p:nvSpPr>
          <p:cNvPr id="12" name="TextBox 11">
            <a:extLst>
              <a:ext uri="{FF2B5EF4-FFF2-40B4-BE49-F238E27FC236}">
                <a16:creationId xmlns:a16="http://schemas.microsoft.com/office/drawing/2014/main" id="{49BFFAA0-7024-BC4D-367B-C3E82B696613}"/>
              </a:ext>
            </a:extLst>
          </p:cNvPr>
          <p:cNvSpPr txBox="1"/>
          <p:nvPr/>
        </p:nvSpPr>
        <p:spPr>
          <a:xfrm>
            <a:off x="188842" y="1135511"/>
            <a:ext cx="6192078" cy="3785652"/>
          </a:xfrm>
          <a:prstGeom prst="rect">
            <a:avLst/>
          </a:prstGeom>
          <a:noFill/>
        </p:spPr>
        <p:txBody>
          <a:bodyPr wrap="square">
            <a:spAutoFit/>
          </a:bodyPr>
          <a:lstStyle/>
          <a:p>
            <a:pPr algn="l"/>
            <a:r>
              <a:rPr lang="en-US" sz="1600" b="0" i="0" dirty="0">
                <a:solidFill>
                  <a:srgbClr val="222222"/>
                </a:solidFill>
                <a:effectLst/>
                <a:latin typeface="Poppins" panose="00000500000000000000" pitchFamily="2" charset="0"/>
              </a:rPr>
              <a:t>Exploratory Data Analysis (EDA) is the crucial process of using summary statistics and graphical representations to perform preliminary investigations on data in order to uncover patterns, detect anomalies, test hypotheses, and verify assumptions.</a:t>
            </a:r>
          </a:p>
          <a:p>
            <a:pPr algn="l"/>
            <a:endParaRPr lang="en-US" sz="1600" dirty="0">
              <a:solidFill>
                <a:srgbClr val="222222"/>
              </a:solidFill>
              <a:latin typeface="Poppins" panose="00000500000000000000" pitchFamily="2" charset="0"/>
            </a:endParaRPr>
          </a:p>
          <a:p>
            <a:pPr algn="l"/>
            <a:r>
              <a:rPr lang="en-US" sz="1600" b="0" i="0" dirty="0">
                <a:solidFill>
                  <a:srgbClr val="222222"/>
                </a:solidFill>
                <a:effectLst/>
                <a:latin typeface="Poppins" panose="00000500000000000000" pitchFamily="2" charset="0"/>
              </a:rPr>
              <a:t>In simple words, EDA is a data exploration technique to understand the various aspects of the data. EDA is often used to see what data may disclose outside of formal modelling and to learn more about the variables in a data collection and how they interact. It could also help us figure out if the statistical procedures we are considering for data analysis are appropriate. Before modelling the data, it gives insight into all of the data and the numerous interactions between the data elements.</a:t>
            </a:r>
            <a:endParaRPr lang="en-US" sz="1600" b="0" i="0" dirty="0">
              <a:solidFill>
                <a:srgbClr val="202124"/>
              </a:solidFill>
              <a:effectLst/>
              <a:latin typeface="Roboto" panose="02000000000000000000" pitchFamily="2" charset="0"/>
            </a:endParaRPr>
          </a:p>
        </p:txBody>
      </p:sp>
      <p:sp>
        <p:nvSpPr>
          <p:cNvPr id="16" name="TextBox 15">
            <a:extLst>
              <a:ext uri="{FF2B5EF4-FFF2-40B4-BE49-F238E27FC236}">
                <a16:creationId xmlns:a16="http://schemas.microsoft.com/office/drawing/2014/main" id="{52B241F2-A8D6-3753-2B15-9D7EF49FC553}"/>
              </a:ext>
            </a:extLst>
          </p:cNvPr>
          <p:cNvSpPr txBox="1"/>
          <p:nvPr/>
        </p:nvSpPr>
        <p:spPr>
          <a:xfrm>
            <a:off x="6526695" y="1135511"/>
            <a:ext cx="5267740" cy="2800767"/>
          </a:xfrm>
          <a:prstGeom prst="rect">
            <a:avLst/>
          </a:prstGeom>
          <a:noFill/>
        </p:spPr>
        <p:txBody>
          <a:bodyPr wrap="square">
            <a:spAutoFit/>
          </a:bodyPr>
          <a:lstStyle/>
          <a:p>
            <a:r>
              <a:rPr lang="zh-CN" altLang="en-US" sz="1600" dirty="0"/>
              <a:t>探索性数据分析 </a:t>
            </a:r>
            <a:r>
              <a:rPr lang="en-US" altLang="zh-CN" sz="1600" dirty="0"/>
              <a:t>(EDA) </a:t>
            </a:r>
            <a:r>
              <a:rPr lang="zh-CN" altLang="en-US" sz="1600" dirty="0"/>
              <a:t>是使用汇总统计和图形表示对数据进行初步调查以发现模式、检测异常、检验假设和验证假设的关键过程。</a:t>
            </a:r>
          </a:p>
          <a:p>
            <a:endParaRPr lang="zh-CN" altLang="en-US" sz="1600" dirty="0"/>
          </a:p>
          <a:p>
            <a:r>
              <a:rPr lang="zh-CN" altLang="en-US" sz="1600" dirty="0"/>
              <a:t>简而言之，</a:t>
            </a:r>
            <a:r>
              <a:rPr lang="en-US" altLang="zh-CN" sz="1600" dirty="0"/>
              <a:t>EDA </a:t>
            </a:r>
            <a:r>
              <a:rPr lang="zh-CN" altLang="en-US" sz="1600" dirty="0"/>
              <a:t>是一种数据探索技术，用于理解数据的各个方面。 </a:t>
            </a:r>
            <a:r>
              <a:rPr lang="en-US" altLang="zh-CN" sz="1600" dirty="0"/>
              <a:t>EDA </a:t>
            </a:r>
            <a:r>
              <a:rPr lang="zh-CN" altLang="en-US" sz="1600" dirty="0"/>
              <a:t>通常用于查看在正式建模之外可能会泄露哪些数据，并了解有关数据收集中的变量以及它们如何交互的更多信息。 它还可以帮助我们确定我们正在考虑进行数据分析的统计程序是否合适。 在对数据进行建模之前，它可以深入了解所有数据以及数据元素之间的众多交互。</a:t>
            </a:r>
            <a:endParaRPr lang="en-US" sz="1600" dirty="0"/>
          </a:p>
        </p:txBody>
      </p:sp>
    </p:spTree>
    <p:extLst>
      <p:ext uri="{BB962C8B-B14F-4D97-AF65-F5344CB8AC3E}">
        <p14:creationId xmlns:p14="http://schemas.microsoft.com/office/powerpoint/2010/main" val="36688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204B-3F69-9E2E-575F-B70972CA9FCF}"/>
              </a:ext>
            </a:extLst>
          </p:cNvPr>
          <p:cNvSpPr>
            <a:spLocks noGrp="1"/>
          </p:cNvSpPr>
          <p:nvPr>
            <p:ph type="ctrTitle"/>
          </p:nvPr>
        </p:nvSpPr>
        <p:spPr>
          <a:xfrm>
            <a:off x="1802296" y="322125"/>
            <a:ext cx="9144000" cy="855524"/>
          </a:xfrm>
        </p:spPr>
        <p:txBody>
          <a:bodyPr>
            <a:normAutofit/>
          </a:bodyPr>
          <a:lstStyle/>
          <a:p>
            <a:r>
              <a:rPr lang="en-US" sz="4800" dirty="0"/>
              <a:t>Predictive Maintenance Menus</a:t>
            </a:r>
          </a:p>
        </p:txBody>
      </p:sp>
      <p:sp>
        <p:nvSpPr>
          <p:cNvPr id="3" name="Subtitle 2">
            <a:extLst>
              <a:ext uri="{FF2B5EF4-FFF2-40B4-BE49-F238E27FC236}">
                <a16:creationId xmlns:a16="http://schemas.microsoft.com/office/drawing/2014/main" id="{EA38DD31-197D-D128-5321-61C28FE88BD9}"/>
              </a:ext>
            </a:extLst>
          </p:cNvPr>
          <p:cNvSpPr>
            <a:spLocks noGrp="1"/>
          </p:cNvSpPr>
          <p:nvPr>
            <p:ph type="subTitle" idx="1"/>
          </p:nvPr>
        </p:nvSpPr>
        <p:spPr>
          <a:xfrm>
            <a:off x="1802296" y="3685210"/>
            <a:ext cx="9144000" cy="930205"/>
          </a:xfrm>
        </p:spPr>
        <p:txBody>
          <a:bodyPr>
            <a:normAutofit/>
          </a:bodyPr>
          <a:lstStyle/>
          <a:p>
            <a:r>
              <a:rPr lang="en-US" dirty="0"/>
              <a:t>Menu </a:t>
            </a:r>
            <a:r>
              <a:rPr lang="en-US" altLang="zh-CN" dirty="0"/>
              <a:t>B</a:t>
            </a:r>
            <a:r>
              <a:rPr lang="en-US" dirty="0"/>
              <a:t> – </a:t>
            </a:r>
            <a:r>
              <a:rPr lang="en-US" altLang="zh-CN" dirty="0"/>
              <a:t>c</a:t>
            </a:r>
            <a:endParaRPr lang="en-US" dirty="0"/>
          </a:p>
          <a:p>
            <a:r>
              <a:rPr lang="en-US" sz="2400" baseline="0" dirty="0">
                <a:effectLst/>
                <a:latin typeface="+mn-lt"/>
                <a:ea typeface="+mn-ea"/>
                <a:cs typeface="+mn-cs"/>
              </a:rPr>
              <a:t>Preprocessing and pipeline planning/ </a:t>
            </a:r>
            <a:r>
              <a:rPr lang="zh-CN" altLang="en-US" sz="2400" baseline="0" dirty="0">
                <a:effectLst/>
                <a:latin typeface="+mn-lt"/>
                <a:ea typeface="+mn-ea"/>
                <a:cs typeface="+mn-cs"/>
              </a:rPr>
              <a:t>预处理及流程计划</a:t>
            </a:r>
            <a:endParaRPr lang="en-US" dirty="0">
              <a:effectLst/>
            </a:endParaRPr>
          </a:p>
        </p:txBody>
      </p:sp>
      <p:sp>
        <p:nvSpPr>
          <p:cNvPr id="4" name="Rectangle 3">
            <a:extLst>
              <a:ext uri="{FF2B5EF4-FFF2-40B4-BE49-F238E27FC236}">
                <a16:creationId xmlns:a16="http://schemas.microsoft.com/office/drawing/2014/main" id="{3B578D0A-AFE7-6715-C534-ED7DE253D2C0}"/>
              </a:ext>
            </a:extLst>
          </p:cNvPr>
          <p:cNvSpPr/>
          <p:nvPr/>
        </p:nvSpPr>
        <p:spPr>
          <a:xfrm>
            <a:off x="0" y="1997007"/>
            <a:ext cx="12192000" cy="14319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000" dirty="0"/>
              <a:t>Preprocessing</a:t>
            </a:r>
            <a:endParaRPr lang="en-US" altLang="zh-CN" sz="4000" baseline="0" dirty="0"/>
          </a:p>
          <a:p>
            <a:pPr algn="ctr"/>
            <a:r>
              <a:rPr lang="zh-CN" altLang="en-US" sz="4000" dirty="0"/>
              <a:t>预处理</a:t>
            </a:r>
            <a:endParaRPr lang="en-US" sz="4000" dirty="0"/>
          </a:p>
        </p:txBody>
      </p:sp>
      <p:sp>
        <p:nvSpPr>
          <p:cNvPr id="6" name="TextBox 5">
            <a:extLst>
              <a:ext uri="{FF2B5EF4-FFF2-40B4-BE49-F238E27FC236}">
                <a16:creationId xmlns:a16="http://schemas.microsoft.com/office/drawing/2014/main" id="{6E476671-6AF9-F365-5E47-699AF04D2902}"/>
              </a:ext>
            </a:extLst>
          </p:cNvPr>
          <p:cNvSpPr txBox="1"/>
          <p:nvPr/>
        </p:nvSpPr>
        <p:spPr>
          <a:xfrm>
            <a:off x="9491871" y="0"/>
            <a:ext cx="2700130" cy="461665"/>
          </a:xfrm>
          <a:prstGeom prst="rect">
            <a:avLst/>
          </a:prstGeom>
          <a:solidFill>
            <a:srgbClr val="7030A0"/>
          </a:solidFill>
        </p:spPr>
        <p:txBody>
          <a:bodyPr wrap="square">
            <a:spAutoFit/>
          </a:bodyPr>
          <a:lstStyle/>
          <a:p>
            <a:r>
              <a:rPr lang="en-US" sz="2400" b="1" dirty="0">
                <a:solidFill>
                  <a:schemeClr val="bg1">
                    <a:lumMod val="95000"/>
                  </a:schemeClr>
                </a:solidFill>
              </a:rPr>
              <a:t>Menu/</a:t>
            </a:r>
            <a:r>
              <a:rPr lang="zh-CN" altLang="en-US" sz="2400" b="1" dirty="0">
                <a:solidFill>
                  <a:schemeClr val="bg1">
                    <a:lumMod val="95000"/>
                  </a:schemeClr>
                </a:solidFill>
              </a:rPr>
              <a:t>菜单</a:t>
            </a:r>
            <a:r>
              <a:rPr lang="en-US" sz="2400" b="1" dirty="0">
                <a:solidFill>
                  <a:schemeClr val="bg1">
                    <a:lumMod val="95000"/>
                  </a:schemeClr>
                </a:solidFill>
              </a:rPr>
              <a:t> </a:t>
            </a:r>
            <a:r>
              <a:rPr lang="en-US" altLang="zh-CN" sz="2400" b="1" dirty="0">
                <a:solidFill>
                  <a:schemeClr val="bg1">
                    <a:lumMod val="95000"/>
                  </a:schemeClr>
                </a:solidFill>
              </a:rPr>
              <a:t>B</a:t>
            </a:r>
            <a:r>
              <a:rPr lang="en-US" sz="2400" b="1" dirty="0">
                <a:solidFill>
                  <a:schemeClr val="bg1">
                    <a:lumMod val="95000"/>
                  </a:schemeClr>
                </a:solidFill>
              </a:rPr>
              <a:t> – </a:t>
            </a:r>
            <a:r>
              <a:rPr lang="en-US" altLang="zh-CN" sz="2400" b="1" dirty="0">
                <a:solidFill>
                  <a:schemeClr val="bg1">
                    <a:lumMod val="95000"/>
                  </a:schemeClr>
                </a:solidFill>
              </a:rPr>
              <a:t>c</a:t>
            </a:r>
            <a:endParaRPr lang="en-US" sz="2400" b="1" dirty="0">
              <a:solidFill>
                <a:schemeClr val="bg1">
                  <a:lumMod val="95000"/>
                </a:schemeClr>
              </a:solidFill>
            </a:endParaRPr>
          </a:p>
        </p:txBody>
      </p:sp>
    </p:spTree>
    <p:extLst>
      <p:ext uri="{BB962C8B-B14F-4D97-AF65-F5344CB8AC3E}">
        <p14:creationId xmlns:p14="http://schemas.microsoft.com/office/powerpoint/2010/main" val="150388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53AD205-9842-A655-8271-9A206171AFB4}"/>
              </a:ext>
            </a:extLst>
          </p:cNvPr>
          <p:cNvSpPr txBox="1"/>
          <p:nvPr/>
        </p:nvSpPr>
        <p:spPr>
          <a:xfrm>
            <a:off x="-36710" y="54266"/>
            <a:ext cx="12228710" cy="584775"/>
          </a:xfrm>
          <a:prstGeom prst="rect">
            <a:avLst/>
          </a:prstGeom>
          <a:noFill/>
        </p:spPr>
        <p:txBody>
          <a:bodyPr wrap="square">
            <a:spAutoFit/>
          </a:bodyPr>
          <a:lstStyle/>
          <a:p>
            <a:r>
              <a:rPr lang="en-US" altLang="zh-CN" sz="3200" baseline="0" dirty="0">
                <a:effectLst/>
                <a:latin typeface="+mn-lt"/>
                <a:ea typeface="+mn-ea"/>
                <a:cs typeface="+mn-cs"/>
              </a:rPr>
              <a:t>Data Loading</a:t>
            </a:r>
            <a:r>
              <a:rPr lang="en-US" sz="3200" dirty="0"/>
              <a:t>/ </a:t>
            </a:r>
            <a:r>
              <a:rPr lang="zh-CN" altLang="en-US" sz="3200" dirty="0"/>
              <a:t>上载数据</a:t>
            </a:r>
            <a:endParaRPr lang="en-US" sz="3200" dirty="0"/>
          </a:p>
        </p:txBody>
      </p:sp>
      <p:sp>
        <p:nvSpPr>
          <p:cNvPr id="12" name="TextBox 11">
            <a:extLst>
              <a:ext uri="{FF2B5EF4-FFF2-40B4-BE49-F238E27FC236}">
                <a16:creationId xmlns:a16="http://schemas.microsoft.com/office/drawing/2014/main" id="{49BFFAA0-7024-BC4D-367B-C3E82B696613}"/>
              </a:ext>
            </a:extLst>
          </p:cNvPr>
          <p:cNvSpPr txBox="1"/>
          <p:nvPr/>
        </p:nvSpPr>
        <p:spPr>
          <a:xfrm>
            <a:off x="208721" y="956606"/>
            <a:ext cx="6192078" cy="584775"/>
          </a:xfrm>
          <a:prstGeom prst="rect">
            <a:avLst/>
          </a:prstGeom>
          <a:noFill/>
        </p:spPr>
        <p:txBody>
          <a:bodyPr wrap="square">
            <a:spAutoFit/>
          </a:bodyPr>
          <a:lstStyle/>
          <a:p>
            <a:pPr algn="l"/>
            <a:r>
              <a:rPr lang="en-US" altLang="zh-CN" sz="3200" b="1" i="0" dirty="0">
                <a:solidFill>
                  <a:srgbClr val="202124"/>
                </a:solidFill>
                <a:effectLst/>
                <a:latin typeface="Roboto" panose="02000000000000000000" pitchFamily="2" charset="0"/>
              </a:rPr>
              <a:t>Pipeline planning</a:t>
            </a:r>
            <a:r>
              <a:rPr lang="en-US" altLang="zh-CN" sz="3200" dirty="0">
                <a:solidFill>
                  <a:srgbClr val="202124"/>
                </a:solidFill>
                <a:latin typeface="Roboto" panose="02000000000000000000" pitchFamily="2" charset="0"/>
              </a:rPr>
              <a:t>: </a:t>
            </a:r>
            <a:r>
              <a:rPr lang="zh-CN" altLang="en-US" sz="3200" dirty="0">
                <a:solidFill>
                  <a:srgbClr val="202124"/>
                </a:solidFill>
                <a:latin typeface="Roboto" panose="02000000000000000000" pitchFamily="2" charset="0"/>
              </a:rPr>
              <a:t>流程计划</a:t>
            </a:r>
            <a:endParaRPr lang="en-US" altLang="zh-CN" sz="3200" b="1" i="0" dirty="0">
              <a:solidFill>
                <a:srgbClr val="202124"/>
              </a:solidFill>
              <a:effectLst/>
              <a:latin typeface="Roboto" panose="02000000000000000000" pitchFamily="2" charset="0"/>
            </a:endParaRPr>
          </a:p>
        </p:txBody>
      </p:sp>
      <p:pic>
        <p:nvPicPr>
          <p:cNvPr id="7" name="Picture 6">
            <a:extLst>
              <a:ext uri="{FF2B5EF4-FFF2-40B4-BE49-F238E27FC236}">
                <a16:creationId xmlns:a16="http://schemas.microsoft.com/office/drawing/2014/main" id="{1F9C408C-A480-4FB3-AC84-5A2B8FDD6BC6}"/>
              </a:ext>
            </a:extLst>
          </p:cNvPr>
          <p:cNvPicPr>
            <a:picLocks noChangeAspect="1"/>
          </p:cNvPicPr>
          <p:nvPr/>
        </p:nvPicPr>
        <p:blipFill>
          <a:blip r:embed="rId2"/>
          <a:stretch>
            <a:fillRect/>
          </a:stretch>
        </p:blipFill>
        <p:spPr>
          <a:xfrm>
            <a:off x="2348087" y="2030032"/>
            <a:ext cx="7459116" cy="3991532"/>
          </a:xfrm>
          <a:prstGeom prst="rect">
            <a:avLst/>
          </a:prstGeom>
        </p:spPr>
      </p:pic>
    </p:spTree>
    <p:extLst>
      <p:ext uri="{BB962C8B-B14F-4D97-AF65-F5344CB8AC3E}">
        <p14:creationId xmlns:p14="http://schemas.microsoft.com/office/powerpoint/2010/main" val="195352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630</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DengXian Light</vt:lpstr>
      <vt:lpstr>Arial</vt:lpstr>
      <vt:lpstr>Calibri</vt:lpstr>
      <vt:lpstr>Calibri Light</vt:lpstr>
      <vt:lpstr>Poppins</vt:lpstr>
      <vt:lpstr>Roboto</vt:lpstr>
      <vt:lpstr>Office Theme</vt:lpstr>
      <vt:lpstr>PowerPoint Presentation</vt:lpstr>
      <vt:lpstr>Predictive Maintenance Menus</vt:lpstr>
      <vt:lpstr>PowerPoint Presentation</vt:lpstr>
      <vt:lpstr>PowerPoint Presentation</vt:lpstr>
      <vt:lpstr>PowerPoint Presentation</vt:lpstr>
      <vt:lpstr>Predictive Maintenance Menus</vt:lpstr>
      <vt:lpstr>PowerPoint Presentation</vt:lpstr>
      <vt:lpstr>Predictive Maintenance Menus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Hui Ma</dc:creator>
  <cp:lastModifiedBy>Yong Hui Ma</cp:lastModifiedBy>
  <cp:revision>9</cp:revision>
  <dcterms:created xsi:type="dcterms:W3CDTF">2022-10-01T19:17:45Z</dcterms:created>
  <dcterms:modified xsi:type="dcterms:W3CDTF">2022-10-01T21:25:03Z</dcterms:modified>
</cp:coreProperties>
</file>