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807" r:id="rId2"/>
    <p:sldId id="1801" r:id="rId3"/>
    <p:sldId id="256" r:id="rId4"/>
    <p:sldId id="1805" r:id="rId5"/>
    <p:sldId id="1803" r:id="rId6"/>
    <p:sldId id="1725" r:id="rId7"/>
    <p:sldId id="1760" r:id="rId8"/>
    <p:sldId id="1777" r:id="rId9"/>
    <p:sldId id="1775" r:id="rId10"/>
    <p:sldId id="1797" r:id="rId11"/>
    <p:sldId id="1804" r:id="rId12"/>
    <p:sldId id="1802" r:id="rId13"/>
    <p:sldId id="1806" r:id="rId14"/>
  </p:sldIdLst>
  <p:sldSz cx="9144000" cy="6858000" type="screen4x3"/>
  <p:notesSz cx="6918325" cy="92043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9">
          <p15:clr>
            <a:srgbClr val="A4A3A4"/>
          </p15:clr>
        </p15:guide>
        <p15:guide id="2" pos="217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EE"/>
    <a:srgbClr val="0101FF"/>
    <a:srgbClr val="FF6600"/>
    <a:srgbClr val="FF4F4F"/>
    <a:srgbClr val="00863D"/>
    <a:srgbClr val="F90707"/>
    <a:srgbClr val="FFABAB"/>
    <a:srgbClr val="FF6969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53" autoAdjust="0"/>
  </p:normalViewPr>
  <p:slideViewPr>
    <p:cSldViewPr snapToGrid="0">
      <p:cViewPr varScale="1">
        <p:scale>
          <a:sx n="86" d="100"/>
          <a:sy n="86" d="100"/>
        </p:scale>
        <p:origin x="226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6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634" y="-96"/>
      </p:cViewPr>
      <p:guideLst>
        <p:guide orient="horz" pos="2899"/>
        <p:guide pos="2179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A1AD7908-A009-42AE-84D8-27527C0B81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7D269AF3-80A7-40E9-8634-D4C510B5733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9538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60" name="Rectangle 4">
            <a:extLst>
              <a:ext uri="{FF2B5EF4-FFF2-40B4-BE49-F238E27FC236}">
                <a16:creationId xmlns:a16="http://schemas.microsoft.com/office/drawing/2014/main" id="{6BD68B25-AEF3-43DA-BDA5-AE0AC1FE834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61" name="Rectangle 5">
            <a:extLst>
              <a:ext uri="{FF2B5EF4-FFF2-40B4-BE49-F238E27FC236}">
                <a16:creationId xmlns:a16="http://schemas.microsoft.com/office/drawing/2014/main" id="{4732EFB5-07C5-4A75-8A00-4AC6B984711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9538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8794ABC-7C1A-4678-A8F3-4C14B4B791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9B86E72-DA51-44CE-8490-2A47814A01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988AB94-856A-464C-BD78-0FFFB27029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19538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15A44F9-7382-4EBD-9634-419623A6F08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90563"/>
            <a:ext cx="4602163" cy="3451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ABA6EC83-FCE9-4749-B600-2AD8D6FD2A8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2150" y="4371975"/>
            <a:ext cx="5534025" cy="414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612E6239-EBB1-46BF-9431-2A4C3CB6E21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5F1354F3-E24C-49F9-BB57-4E51340CC6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9538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11B51C8-6CD4-4364-BA4A-B56425E898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2144406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8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3161960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9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2226220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12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708745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13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31466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222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265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212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277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180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609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073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427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42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061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744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>
            <a:extLst>
              <a:ext uri="{FF2B5EF4-FFF2-40B4-BE49-F238E27FC236}">
                <a16:creationId xmlns:a16="http://schemas.microsoft.com/office/drawing/2014/main" id="{0013FC92-7C56-4D40-BEAA-53CF92B3524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4856" y="786448"/>
            <a:ext cx="7634287" cy="0"/>
          </a:xfrm>
          <a:prstGeom prst="line">
            <a:avLst/>
          </a:prstGeom>
          <a:noFill/>
          <a:ln w="44450">
            <a:solidFill>
              <a:srgbClr val="66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23969A55-798E-4777-8634-C6FBEBCB9E9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34349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en-US" sz="1000" b="0" dirty="0"/>
              <a:t>              </a:t>
            </a:r>
            <a:r>
              <a:rPr lang="en-US" altLang="en-US" sz="1200" dirty="0">
                <a:solidFill>
                  <a:schemeClr val="bg1"/>
                </a:solidFill>
              </a:rPr>
              <a:t>American Alliance for International Education (AAFIE)</a:t>
            </a:r>
            <a:r>
              <a:rPr lang="de-DE" altLang="en-US" sz="1200" dirty="0">
                <a:solidFill>
                  <a:schemeClr val="bg1"/>
                </a:solidFill>
              </a:rPr>
              <a:t>      Hi</a:t>
            </a:r>
            <a:r>
              <a:rPr lang="en-US" altLang="en-US" sz="1200" dirty="0" err="1">
                <a:solidFill>
                  <a:schemeClr val="bg1"/>
                </a:solidFill>
              </a:rPr>
              <a:t>gher</a:t>
            </a:r>
            <a:r>
              <a:rPr lang="en-US" altLang="en-US" sz="1200" dirty="0">
                <a:solidFill>
                  <a:schemeClr val="bg1"/>
                </a:solidFill>
              </a:rPr>
              <a:t> Education Division:  </a:t>
            </a:r>
            <a:r>
              <a:rPr lang="de-DE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>
                <a:solidFill>
                  <a:schemeClr val="bg1"/>
                </a:solidFill>
              </a:rPr>
              <a:t>w </a:t>
            </a:r>
            <a:r>
              <a:rPr lang="en-US" altLang="en-US" sz="1200" dirty="0" err="1">
                <a:solidFill>
                  <a:schemeClr val="bg1"/>
                </a:solidFill>
              </a:rPr>
              <a:t>w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</a:rPr>
              <a:t>w</a:t>
            </a:r>
            <a:r>
              <a:rPr lang="en-US" altLang="en-US" sz="1200" dirty="0">
                <a:solidFill>
                  <a:schemeClr val="bg1"/>
                </a:solidFill>
              </a:rPr>
              <a:t> . a a f </a:t>
            </a:r>
            <a:r>
              <a:rPr lang="en-US" altLang="en-US" sz="1200" dirty="0" err="1">
                <a:solidFill>
                  <a:schemeClr val="bg1"/>
                </a:solidFill>
              </a:rPr>
              <a:t>i</a:t>
            </a:r>
            <a:r>
              <a:rPr lang="en-US" altLang="en-US" sz="1200" dirty="0">
                <a:solidFill>
                  <a:schemeClr val="bg1"/>
                </a:solidFill>
              </a:rPr>
              <a:t> e . o r 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Excel_Worksheet4.xlsx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5.xls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6.xlsx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.xlsx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Relationship Id="rId9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712" y="1166842"/>
            <a:ext cx="884291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dirty="0"/>
              <a:t>Good Morning!</a:t>
            </a:r>
          </a:p>
          <a:p>
            <a:r>
              <a:rPr lang="zh-CN" altLang="en-US" sz="1800" dirty="0"/>
              <a:t>老师同学们早上好！</a:t>
            </a:r>
            <a:endParaRPr lang="en-US" altLang="zh-CN" sz="1800" dirty="0"/>
          </a:p>
          <a:p>
            <a:endParaRPr lang="en-US" altLang="en-US" sz="1800" dirty="0"/>
          </a:p>
          <a:p>
            <a:r>
              <a:rPr lang="en-US" altLang="zh-CN" sz="1800" dirty="0"/>
              <a:t>Please follow the following steps to get today’s content</a:t>
            </a:r>
          </a:p>
          <a:p>
            <a:r>
              <a:rPr lang="zh-CN" altLang="en-US" sz="1800" dirty="0"/>
              <a:t>请执行以下命令下载课堂内容：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in git bash (</a:t>
            </a:r>
            <a:r>
              <a:rPr lang="zh-CN" altLang="en-US" sz="1800" dirty="0"/>
              <a:t>用 </a:t>
            </a:r>
            <a:r>
              <a:rPr lang="en-US" altLang="zh-CN" sz="1800" dirty="0" err="1"/>
              <a:t>gitbash</a:t>
            </a:r>
            <a:r>
              <a:rPr lang="en-US" altLang="zh-CN" sz="1800" dirty="0"/>
              <a:t>)</a:t>
            </a:r>
          </a:p>
          <a:p>
            <a:endParaRPr lang="en-US" altLang="zh-CN" sz="1800" dirty="0"/>
          </a:p>
          <a:p>
            <a:r>
              <a:rPr lang="en-US" altLang="zh-CN" sz="1800" dirty="0"/>
              <a:t>cd  /c</a:t>
            </a:r>
          </a:p>
          <a:p>
            <a:r>
              <a:rPr lang="en-US" altLang="zh-CN" sz="1800" dirty="0"/>
              <a:t>cd </a:t>
            </a:r>
            <a:r>
              <a:rPr lang="en-US" altLang="zh-CN" sz="1800" dirty="0" err="1"/>
              <a:t>pdm</a:t>
            </a:r>
            <a:endParaRPr lang="en-US" altLang="zh-CN" sz="1800" dirty="0"/>
          </a:p>
          <a:p>
            <a:r>
              <a:rPr lang="en-US" altLang="zh-CN" sz="1800" dirty="0"/>
              <a:t>git stash   </a:t>
            </a:r>
          </a:p>
          <a:p>
            <a:r>
              <a:rPr lang="en-US" altLang="zh-CN" sz="1800" dirty="0"/>
              <a:t>git pull –a  </a:t>
            </a:r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用</a:t>
            </a:r>
            <a:r>
              <a:rPr lang="en-US" altLang="zh-CN" sz="1800" dirty="0"/>
              <a:t>Kaggle </a:t>
            </a:r>
            <a:r>
              <a:rPr lang="zh-CN" altLang="en-US" sz="1800" dirty="0"/>
              <a:t>的同学：</a:t>
            </a:r>
            <a:endParaRPr lang="en-US" altLang="zh-CN" sz="1800" dirty="0"/>
          </a:p>
          <a:p>
            <a:r>
              <a:rPr lang="en-US" sz="1800" dirty="0"/>
              <a:t>https://www.kaggle.com/code/stemproacademy/notebook179d1aedb9/edit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20324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0A9D2-9B0F-CE65-A9E9-831F782E8464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In-class project introduction </a:t>
            </a:r>
            <a:r>
              <a:rPr lang="zh-CN" altLang="en-US" sz="2800" dirty="0"/>
              <a:t>课堂项目介绍</a:t>
            </a:r>
            <a:endParaRPr lang="en-US" sz="36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B4840-530F-8777-5214-45EA32B6695E}"/>
              </a:ext>
            </a:extLst>
          </p:cNvPr>
          <p:cNvSpPr txBox="1"/>
          <p:nvPr/>
        </p:nvSpPr>
        <p:spPr>
          <a:xfrm>
            <a:off x="390329" y="980360"/>
            <a:ext cx="86018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Datasets / </a:t>
            </a:r>
            <a:r>
              <a:rPr lang="zh-CN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数据包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64B3B-5342-7537-6B7B-8848073B32CB}"/>
              </a:ext>
            </a:extLst>
          </p:cNvPr>
          <p:cNvSpPr txBox="1"/>
          <p:nvPr/>
        </p:nvSpPr>
        <p:spPr>
          <a:xfrm>
            <a:off x="1261586" y="1433644"/>
            <a:ext cx="61125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Meta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data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about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C-MAPSS / C-MAPSS 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元数据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3F1E75D-05F9-70D7-DA06-643D39A873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594322"/>
              </p:ext>
            </p:extLst>
          </p:nvPr>
        </p:nvGraphicFramePr>
        <p:xfrm>
          <a:off x="1052865" y="3905966"/>
          <a:ext cx="7098474" cy="1925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267515" imgH="1971806" progId="Excel.Sheet.12">
                  <p:embed/>
                </p:oleObj>
              </mc:Choice>
              <mc:Fallback>
                <p:oleObj name="Worksheet" r:id="rId2" imgW="7267515" imgH="19718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2865" y="3905966"/>
                        <a:ext cx="7098474" cy="19257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184389F-6BFC-002D-32D3-5987234EB5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216610"/>
              </p:ext>
            </p:extLst>
          </p:nvPr>
        </p:nvGraphicFramePr>
        <p:xfrm>
          <a:off x="1052864" y="1912806"/>
          <a:ext cx="7098474" cy="1793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1353756" imgH="2867010" progId="Excel.Sheet.12">
                  <p:embed/>
                </p:oleObj>
              </mc:Choice>
              <mc:Fallback>
                <p:oleObj name="Worksheet" r:id="rId4" imgW="11353756" imgH="28670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2864" y="1912806"/>
                        <a:ext cx="7098474" cy="1793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924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0A9D2-9B0F-CE65-A9E9-831F782E8464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In-class project introduction </a:t>
            </a:r>
            <a:r>
              <a:rPr lang="zh-CN" altLang="en-US" sz="2800" dirty="0"/>
              <a:t>课堂项目介绍</a:t>
            </a:r>
            <a:endParaRPr lang="en-US" sz="36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B4840-530F-8777-5214-45EA32B6695E}"/>
              </a:ext>
            </a:extLst>
          </p:cNvPr>
          <p:cNvSpPr txBox="1"/>
          <p:nvPr/>
        </p:nvSpPr>
        <p:spPr>
          <a:xfrm>
            <a:off x="390329" y="980360"/>
            <a:ext cx="86018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Datasets / </a:t>
            </a:r>
            <a:r>
              <a:rPr lang="zh-CN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数据包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703F0-BDCC-8697-26AF-3BF6F6F6A1CA}"/>
              </a:ext>
            </a:extLst>
          </p:cNvPr>
          <p:cNvSpPr txBox="1"/>
          <p:nvPr/>
        </p:nvSpPr>
        <p:spPr>
          <a:xfrm>
            <a:off x="256478" y="1628078"/>
            <a:ext cx="857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for classification / </a:t>
            </a:r>
            <a:r>
              <a:rPr lang="zh-CN" altLang="en-US" dirty="0"/>
              <a:t>分类）</a:t>
            </a:r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AF70B8A-7203-3873-26BC-7AAB1AE2A8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545235"/>
              </p:ext>
            </p:extLst>
          </p:nvPr>
        </p:nvGraphicFramePr>
        <p:xfrm>
          <a:off x="925551" y="2257425"/>
          <a:ext cx="7757985" cy="1656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86400" imgH="1171474" progId="Excel.Sheet.12">
                  <p:embed/>
                </p:oleObj>
              </mc:Choice>
              <mc:Fallback>
                <p:oleObj name="Worksheet" r:id="rId2" imgW="5486400" imgH="117147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5551" y="2257425"/>
                        <a:ext cx="7757985" cy="1656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6204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2663825"/>
            <a:ext cx="116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976400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265" y="1098628"/>
            <a:ext cx="8121651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dirty="0"/>
              <a:t>打开 </a:t>
            </a:r>
            <a:r>
              <a:rPr lang="en-US" altLang="zh-CN" sz="1600" dirty="0"/>
              <a:t>git bash </a:t>
            </a:r>
            <a:r>
              <a:rPr lang="zh-CN" altLang="en-US" sz="1600" dirty="0"/>
              <a:t>或 命令提示符：</a:t>
            </a:r>
            <a:endParaRPr lang="en-US" altLang="en-US" sz="1600" dirty="0"/>
          </a:p>
          <a:p>
            <a:endParaRPr lang="zh-CN" altLang="en-US" sz="1600" dirty="0"/>
          </a:p>
          <a:p>
            <a:r>
              <a:rPr lang="zh-CN" altLang="en-US" sz="1600" u="sng" dirty="0"/>
              <a:t>怎么获取上课内容：</a:t>
            </a:r>
          </a:p>
          <a:p>
            <a:r>
              <a:rPr lang="en-US" altLang="zh-CN" sz="1600" dirty="0"/>
              <a:t>cd ..</a:t>
            </a:r>
          </a:p>
          <a:p>
            <a:r>
              <a:rPr lang="en-US" altLang="zh-CN" sz="1600" dirty="0"/>
              <a:t>cd ..</a:t>
            </a:r>
          </a:p>
          <a:p>
            <a:endParaRPr lang="en-US" altLang="zh-CN" sz="1600" dirty="0"/>
          </a:p>
          <a:p>
            <a:r>
              <a:rPr lang="en-US" altLang="zh-CN" sz="1600" dirty="0"/>
              <a:t>cd c:/pdm</a:t>
            </a:r>
          </a:p>
          <a:p>
            <a:r>
              <a:rPr lang="en-US" altLang="zh-CN" sz="1600" dirty="0"/>
              <a:t>git pull </a:t>
            </a:r>
          </a:p>
          <a:p>
            <a:endParaRPr lang="en-US" altLang="zh-CN" sz="1600" dirty="0"/>
          </a:p>
          <a:p>
            <a:r>
              <a:rPr lang="zh-CN" altLang="en-US" sz="1600" u="sng" dirty="0"/>
              <a:t>如果有错： </a:t>
            </a:r>
          </a:p>
          <a:p>
            <a:r>
              <a:rPr lang="en-US" altLang="zh-CN" sz="1600" dirty="0"/>
              <a:t>cd ..</a:t>
            </a:r>
          </a:p>
          <a:p>
            <a:r>
              <a:rPr lang="en-US" altLang="zh-CN" sz="1600" dirty="0"/>
              <a:t>cd ..</a:t>
            </a:r>
          </a:p>
          <a:p>
            <a:r>
              <a:rPr lang="en-US" altLang="zh-CN" sz="1600" dirty="0"/>
              <a:t>cd c:/pdm</a:t>
            </a:r>
          </a:p>
          <a:p>
            <a:r>
              <a:rPr lang="en-US" altLang="zh-CN" sz="1600" dirty="0"/>
              <a:t>git stash</a:t>
            </a:r>
          </a:p>
          <a:p>
            <a:r>
              <a:rPr lang="en-US" altLang="zh-CN" sz="1600" dirty="0"/>
              <a:t>git pull 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之后： 打开命令提示符：</a:t>
            </a:r>
            <a:endParaRPr lang="en-US" altLang="zh-CN" sz="1600" dirty="0"/>
          </a:p>
          <a:p>
            <a:r>
              <a:rPr lang="en-US" altLang="zh-CN" sz="1600" dirty="0"/>
              <a:t>cd c:/pdm</a:t>
            </a:r>
          </a:p>
          <a:p>
            <a:r>
              <a:rPr lang="en-US" altLang="zh-CN" sz="1600" dirty="0" err="1"/>
              <a:t>jupyter</a:t>
            </a:r>
            <a:r>
              <a:rPr lang="en-US" altLang="zh-CN" sz="1600" dirty="0"/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259230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17832-992F-0BF5-CDFF-7AD1C8EFCB7D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39C090D-9DFB-381A-EBEE-9FE1AA0A68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222375"/>
              </p:ext>
            </p:extLst>
          </p:nvPr>
        </p:nvGraphicFramePr>
        <p:xfrm>
          <a:off x="2049189" y="4910650"/>
          <a:ext cx="610552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105557" imgH="1533463" progId="Excel.Sheet.12">
                  <p:embed/>
                </p:oleObj>
              </mc:Choice>
              <mc:Fallback>
                <p:oleObj name="Worksheet" r:id="rId2" imgW="6105557" imgH="1533463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E77DC27-696C-95D7-6A9F-135D28BBA8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49189" y="4910650"/>
                        <a:ext cx="6105525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F47E06C-7525-AA1B-3A94-7E5E80FC67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64804"/>
              </p:ext>
            </p:extLst>
          </p:nvPr>
        </p:nvGraphicFramePr>
        <p:xfrm>
          <a:off x="1938502" y="3333829"/>
          <a:ext cx="61055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105557" imgH="1723915" progId="Excel.Sheet.12">
                  <p:embed/>
                </p:oleObj>
              </mc:Choice>
              <mc:Fallback>
                <p:oleObj name="Worksheet" r:id="rId4" imgW="6105557" imgH="1723915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64460C8-D39A-8A63-71F8-B51B6E394A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8502" y="3333829"/>
                        <a:ext cx="610552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9E11E09-96DC-2FAB-DEDD-F20D17472D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953635"/>
              </p:ext>
            </p:extLst>
          </p:nvPr>
        </p:nvGraphicFramePr>
        <p:xfrm>
          <a:off x="1726510" y="1904359"/>
          <a:ext cx="61055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6105557" imgH="1723915" progId="Excel.Sheet.12">
                  <p:embed/>
                </p:oleObj>
              </mc:Choice>
              <mc:Fallback>
                <p:oleObj name="Worksheet" r:id="rId6" imgW="6105557" imgH="1723915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CCAEDFD-7809-F64D-E3F1-630C5EC233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6510" y="1904359"/>
                        <a:ext cx="610552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rrow: Up 7">
            <a:extLst>
              <a:ext uri="{FF2B5EF4-FFF2-40B4-BE49-F238E27FC236}">
                <a16:creationId xmlns:a16="http://schemas.microsoft.com/office/drawing/2014/main" id="{6D8354F8-9BA1-02D4-874D-F66EB25038F7}"/>
              </a:ext>
            </a:extLst>
          </p:cNvPr>
          <p:cNvSpPr/>
          <p:nvPr/>
        </p:nvSpPr>
        <p:spPr bwMode="auto">
          <a:xfrm>
            <a:off x="1311965" y="857250"/>
            <a:ext cx="755374" cy="4931356"/>
          </a:xfrm>
          <a:prstGeom prst="upArrow">
            <a:avLst/>
          </a:prstGeom>
          <a:solidFill>
            <a:schemeClr val="accent5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Steps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步骤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C064BBD-D74F-7052-D4A6-BC325604A5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182989"/>
              </p:ext>
            </p:extLst>
          </p:nvPr>
        </p:nvGraphicFramePr>
        <p:xfrm>
          <a:off x="1689652" y="920686"/>
          <a:ext cx="61055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6105557" imgH="1152559" progId="Excel.Sheet.12">
                  <p:embed/>
                </p:oleObj>
              </mc:Choice>
              <mc:Fallback>
                <p:oleObj name="Worksheet" r:id="rId8" imgW="6105557" imgH="1152559" progId="Excel.Shee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27C909C0-ED6E-AF02-EDEC-D17B997E5A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9652" y="920686"/>
                        <a:ext cx="6105525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EE1A960-3A55-2986-C0A5-33B593A7B560}"/>
              </a:ext>
            </a:extLst>
          </p:cNvPr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 (AAFIE)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Predictive Maintenance Know-all Menu / AAFIE </a:t>
            </a:r>
            <a:r>
              <a:rPr lang="zh-CN" altLang="en-US" dirty="0">
                <a:solidFill>
                  <a:srgbClr val="00B050"/>
                </a:solidFill>
              </a:rPr>
              <a:t>预测性维护百宝箱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7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E6DD11-A0A4-E9F5-1F2C-28BAAD2D2E9E}"/>
              </a:ext>
            </a:extLst>
          </p:cNvPr>
          <p:cNvSpPr txBox="1"/>
          <p:nvPr/>
        </p:nvSpPr>
        <p:spPr>
          <a:xfrm>
            <a:off x="0" y="111575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0B050"/>
                </a:solidFill>
              </a:rPr>
              <a:t>Curriculum / </a:t>
            </a:r>
            <a:r>
              <a:rPr lang="zh-CN" altLang="en-US" sz="2800" dirty="0">
                <a:solidFill>
                  <a:srgbClr val="00B050"/>
                </a:solidFill>
              </a:rPr>
              <a:t>课程安排</a:t>
            </a:r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8A6E80-ED13-E458-9EF8-2D472D590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68" y="1897482"/>
            <a:ext cx="8352263" cy="357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6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317753"/>
            <a:ext cx="9032488" cy="3521875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10/09/2022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altLang="zh-CN" sz="3000" b="1" dirty="0"/>
              <a:t>Welcome Back!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F599D-4A46-30EB-7FF9-190285EB25B6}"/>
              </a:ext>
            </a:extLst>
          </p:cNvPr>
          <p:cNvSpPr txBox="1"/>
          <p:nvPr/>
        </p:nvSpPr>
        <p:spPr>
          <a:xfrm>
            <a:off x="6668429" y="4638151"/>
            <a:ext cx="24755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dirty="0"/>
              <a:t>第一节：</a:t>
            </a:r>
            <a:r>
              <a:rPr lang="en-US" sz="1500" dirty="0"/>
              <a:t>8:30-9:15</a:t>
            </a:r>
          </a:p>
          <a:p>
            <a:r>
              <a:rPr lang="zh-CN" altLang="en-US" sz="1500" dirty="0"/>
              <a:t>第二节： </a:t>
            </a:r>
            <a:r>
              <a:rPr lang="en-US" sz="1500" dirty="0"/>
              <a:t>9:20-10:05</a:t>
            </a:r>
          </a:p>
          <a:p>
            <a:r>
              <a:rPr lang="zh-CN" altLang="en-US" sz="1500" dirty="0"/>
              <a:t>第三节： </a:t>
            </a:r>
            <a:r>
              <a:rPr lang="en-US" sz="1500" dirty="0"/>
              <a:t>10:15-11:00</a:t>
            </a:r>
          </a:p>
          <a:p>
            <a:r>
              <a:rPr lang="zh-CN" altLang="en-US" sz="1500" dirty="0"/>
              <a:t>第四节： </a:t>
            </a:r>
            <a:r>
              <a:rPr lang="en-US" sz="1500" dirty="0"/>
              <a:t>11:05-11:50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D2185-0182-EE83-3683-2C77442703F1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FAE5-4761-C176-2BB8-F45E5B3EC20F}"/>
              </a:ext>
            </a:extLst>
          </p:cNvPr>
          <p:cNvSpPr txBox="1"/>
          <p:nvPr/>
        </p:nvSpPr>
        <p:spPr>
          <a:xfrm>
            <a:off x="2185639" y="2921169"/>
            <a:ext cx="46612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https://www.kaggle.com/code/stemproacademy/template-pdm-class2022/edit/run/106995541</a:t>
            </a:r>
          </a:p>
        </p:txBody>
      </p:sp>
    </p:spTree>
    <p:extLst>
      <p:ext uri="{BB962C8B-B14F-4D97-AF65-F5344CB8AC3E}">
        <p14:creationId xmlns:p14="http://schemas.microsoft.com/office/powerpoint/2010/main" val="303926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317753"/>
            <a:ext cx="9032488" cy="3521875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For students who use Kaggle / </a:t>
            </a:r>
            <a:r>
              <a:rPr lang="zh-CN" altLang="en-US" sz="3000" b="1" dirty="0"/>
              <a:t>用</a:t>
            </a:r>
            <a:r>
              <a:rPr lang="en-US" altLang="zh-CN" sz="3000" b="1" dirty="0"/>
              <a:t>Kaggle</a:t>
            </a:r>
            <a:r>
              <a:rPr lang="zh-CN" altLang="en-US" sz="3000" b="1" dirty="0"/>
              <a:t>的同学：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altLang="zh-CN" sz="3000" b="1" dirty="0"/>
              <a:t>Link: 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F599D-4A46-30EB-7FF9-190285EB25B6}"/>
              </a:ext>
            </a:extLst>
          </p:cNvPr>
          <p:cNvSpPr txBox="1"/>
          <p:nvPr/>
        </p:nvSpPr>
        <p:spPr>
          <a:xfrm>
            <a:off x="6668429" y="4638151"/>
            <a:ext cx="24755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dirty="0"/>
              <a:t>第一节：</a:t>
            </a:r>
            <a:r>
              <a:rPr lang="en-US" sz="1500" dirty="0"/>
              <a:t>8:30-9:15</a:t>
            </a:r>
          </a:p>
          <a:p>
            <a:r>
              <a:rPr lang="zh-CN" altLang="en-US" sz="1500" dirty="0"/>
              <a:t>第二节： </a:t>
            </a:r>
            <a:r>
              <a:rPr lang="en-US" sz="1500" dirty="0"/>
              <a:t>9:20-10:05</a:t>
            </a:r>
          </a:p>
          <a:p>
            <a:r>
              <a:rPr lang="zh-CN" altLang="en-US" sz="1500" dirty="0"/>
              <a:t>第三节： </a:t>
            </a:r>
            <a:r>
              <a:rPr lang="en-US" sz="1500" dirty="0"/>
              <a:t>10:15-11:00</a:t>
            </a:r>
          </a:p>
          <a:p>
            <a:r>
              <a:rPr lang="zh-CN" altLang="en-US" sz="1500" dirty="0"/>
              <a:t>第四节： </a:t>
            </a:r>
            <a:r>
              <a:rPr lang="en-US" sz="1500" dirty="0"/>
              <a:t>11:05-11:50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D2185-0182-EE83-3683-2C77442703F1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FAE5-4761-C176-2BB8-F45E5B3EC20F}"/>
              </a:ext>
            </a:extLst>
          </p:cNvPr>
          <p:cNvSpPr txBox="1"/>
          <p:nvPr/>
        </p:nvSpPr>
        <p:spPr>
          <a:xfrm>
            <a:off x="1003610" y="2921169"/>
            <a:ext cx="722599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https://www.kaggle.com/code/stemproacademy/notebook179d1aedb9/edit</a:t>
            </a:r>
          </a:p>
        </p:txBody>
      </p:sp>
    </p:spTree>
    <p:extLst>
      <p:ext uri="{BB962C8B-B14F-4D97-AF65-F5344CB8AC3E}">
        <p14:creationId xmlns:p14="http://schemas.microsoft.com/office/powerpoint/2010/main" val="2698362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16276"/>
            <a:ext cx="9032488" cy="3521875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10/09/2022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sz="3000" b="1" dirty="0"/>
              <a:t>Before we start: Any Questions?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F599D-4A46-30EB-7FF9-190285EB25B6}"/>
              </a:ext>
            </a:extLst>
          </p:cNvPr>
          <p:cNvSpPr txBox="1"/>
          <p:nvPr/>
        </p:nvSpPr>
        <p:spPr>
          <a:xfrm>
            <a:off x="6668429" y="4638151"/>
            <a:ext cx="24755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dirty="0"/>
              <a:t>第一节：</a:t>
            </a:r>
            <a:r>
              <a:rPr lang="en-US" sz="1500" dirty="0"/>
              <a:t>8:30-9:15</a:t>
            </a:r>
          </a:p>
          <a:p>
            <a:r>
              <a:rPr lang="zh-CN" altLang="en-US" sz="1500" dirty="0"/>
              <a:t>第二节： </a:t>
            </a:r>
            <a:r>
              <a:rPr lang="en-US" sz="1500" dirty="0"/>
              <a:t>9:20-10:05</a:t>
            </a:r>
          </a:p>
          <a:p>
            <a:r>
              <a:rPr lang="zh-CN" altLang="en-US" sz="1500" dirty="0"/>
              <a:t>第三节： </a:t>
            </a:r>
            <a:r>
              <a:rPr lang="en-US" sz="1500" dirty="0"/>
              <a:t>10:15-11:00</a:t>
            </a:r>
          </a:p>
          <a:p>
            <a:r>
              <a:rPr lang="zh-CN" altLang="en-US" sz="1500" dirty="0"/>
              <a:t>第四节： </a:t>
            </a:r>
            <a:r>
              <a:rPr lang="en-US" sz="1500" dirty="0"/>
              <a:t>11:05-11:50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4BEB2-D216-6235-C71A-7F1D428D4ACD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120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57251"/>
            <a:ext cx="9143999" cy="3982378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10/02/2022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Today/</a:t>
            </a:r>
            <a:r>
              <a:rPr lang="zh-CN" altLang="en-US" sz="2000" b="1" dirty="0"/>
              <a:t>今天：</a:t>
            </a:r>
            <a:br>
              <a:rPr lang="en-US" altLang="zh-CN" sz="2000" b="1" dirty="0"/>
            </a:br>
            <a:r>
              <a:rPr lang="en-US" altLang="zh-CN" sz="2000" b="1" dirty="0"/>
              <a:t>1). Review </a:t>
            </a:r>
            <a:r>
              <a:rPr lang="en-US" altLang="zh-CN" sz="2000" b="1" dirty="0" err="1"/>
              <a:t>Menu_A_a</a:t>
            </a:r>
            <a:r>
              <a:rPr lang="en-US" altLang="zh-CN" sz="2000" b="1" dirty="0"/>
              <a:t> </a:t>
            </a:r>
            <a:br>
              <a:rPr lang="en-US" altLang="zh-CN" sz="2000" b="1" dirty="0"/>
            </a:br>
            <a:r>
              <a:rPr lang="en-US" altLang="zh-CN" sz="2000" b="1" dirty="0"/>
              <a:t>2). Engineering / Use our own Library / </a:t>
            </a:r>
            <a:r>
              <a:rPr lang="zh-CN" altLang="en-US" sz="2000" b="1" dirty="0"/>
              <a:t>用自己的工具库！</a:t>
            </a:r>
            <a:br>
              <a:rPr lang="en-US" altLang="zh-CN" sz="2000" b="1" dirty="0"/>
            </a:br>
            <a:r>
              <a:rPr lang="en-US" altLang="zh-CN" sz="2000" b="1" dirty="0"/>
              <a:t>3). </a:t>
            </a:r>
            <a:r>
              <a:rPr lang="en-US" altLang="zh-CN" sz="2000" b="1" dirty="0" err="1"/>
              <a:t>Menu_B_b</a:t>
            </a:r>
            <a:r>
              <a:rPr lang="zh-CN" altLang="en-US" sz="2000" b="1" dirty="0"/>
              <a:t>： </a:t>
            </a:r>
            <a:r>
              <a:rPr lang="en-US" altLang="zh-CN" sz="2000" b="1" dirty="0"/>
              <a:t>EDA / </a:t>
            </a:r>
            <a:r>
              <a:rPr lang="zh-CN" altLang="en-US" sz="2000" b="1" dirty="0"/>
              <a:t>数据探索分析</a:t>
            </a:r>
            <a:br>
              <a:rPr lang="en-US" altLang="zh-CN" sz="2000" b="1" dirty="0"/>
            </a:br>
            <a:r>
              <a:rPr lang="en-US" altLang="zh-CN" sz="2000" b="1" dirty="0"/>
              <a:t>4). Kaggle Version / Kaggle </a:t>
            </a:r>
            <a:r>
              <a:rPr lang="zh-CN" altLang="en-US" sz="2000" b="1" dirty="0"/>
              <a:t>类似流程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F599D-4A46-30EB-7FF9-190285EB25B6}"/>
              </a:ext>
            </a:extLst>
          </p:cNvPr>
          <p:cNvSpPr txBox="1"/>
          <p:nvPr/>
        </p:nvSpPr>
        <p:spPr>
          <a:xfrm>
            <a:off x="6668428" y="5273770"/>
            <a:ext cx="24755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dirty="0"/>
              <a:t>第一节：</a:t>
            </a:r>
            <a:r>
              <a:rPr lang="en-US" sz="1500" dirty="0"/>
              <a:t>8:30-9:15</a:t>
            </a:r>
          </a:p>
          <a:p>
            <a:r>
              <a:rPr lang="zh-CN" altLang="en-US" sz="1500" dirty="0"/>
              <a:t>第二节： </a:t>
            </a:r>
            <a:r>
              <a:rPr lang="en-US" sz="1500" dirty="0"/>
              <a:t>9:20-10:05</a:t>
            </a:r>
          </a:p>
          <a:p>
            <a:r>
              <a:rPr lang="zh-CN" altLang="en-US" sz="1500" dirty="0"/>
              <a:t>第三节： </a:t>
            </a:r>
            <a:r>
              <a:rPr lang="en-US" sz="1500" dirty="0"/>
              <a:t>10:15-11:00</a:t>
            </a:r>
          </a:p>
          <a:p>
            <a:r>
              <a:rPr lang="zh-CN" altLang="en-US" sz="1500" dirty="0"/>
              <a:t>第四节： </a:t>
            </a:r>
            <a:r>
              <a:rPr lang="en-US" sz="1500" dirty="0"/>
              <a:t>11:05-11:50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17C82-AC0C-1246-7BC5-03F1FF02BDBE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047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C83E1-2D59-AEB1-B857-08F68F057438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General ML  ML/AI Project Full Cycle </a:t>
            </a:r>
            <a:r>
              <a:rPr lang="zh-CN" altLang="en-US" sz="2800" dirty="0"/>
              <a:t>流程</a:t>
            </a:r>
            <a:endParaRPr lang="en-US" sz="36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BDC86-DB68-148E-72EA-565B19545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4454"/>
            <a:ext cx="8842917" cy="40960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F05147-4FE2-24A6-AF3A-2D0C918BF8A5}"/>
              </a:ext>
            </a:extLst>
          </p:cNvPr>
          <p:cNvSpPr txBox="1"/>
          <p:nvPr/>
        </p:nvSpPr>
        <p:spPr>
          <a:xfrm>
            <a:off x="211874" y="1199423"/>
            <a:ext cx="4616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Full cycle / </a:t>
            </a:r>
            <a:r>
              <a:rPr lang="zh-CN" altLang="en-US" sz="2000" dirty="0"/>
              <a:t>流程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97679-AEED-9440-2870-2EE03A3BD350}"/>
              </a:ext>
            </a:extLst>
          </p:cNvPr>
          <p:cNvSpPr txBox="1"/>
          <p:nvPr/>
        </p:nvSpPr>
        <p:spPr>
          <a:xfrm>
            <a:off x="541020" y="1877544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积累收集数据</a:t>
            </a:r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6E2B88-29BB-3713-05B3-4C16EBCF887B}"/>
              </a:ext>
            </a:extLst>
          </p:cNvPr>
          <p:cNvSpPr txBox="1"/>
          <p:nvPr/>
        </p:nvSpPr>
        <p:spPr>
          <a:xfrm>
            <a:off x="1935480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数据分析及预处理</a:t>
            </a:r>
            <a:endParaRPr 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08A87-45CC-E090-891E-90F820709103}"/>
              </a:ext>
            </a:extLst>
          </p:cNvPr>
          <p:cNvSpPr txBox="1"/>
          <p:nvPr/>
        </p:nvSpPr>
        <p:spPr>
          <a:xfrm>
            <a:off x="3360420" y="1856632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建模</a:t>
            </a:r>
            <a:endParaRPr 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A4327B-1CE9-3EF0-FC72-261A29CBEB1B}"/>
              </a:ext>
            </a:extLst>
          </p:cNvPr>
          <p:cNvSpPr txBox="1"/>
          <p:nvPr/>
        </p:nvSpPr>
        <p:spPr>
          <a:xfrm>
            <a:off x="4828478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模型评估</a:t>
            </a:r>
            <a:endParaRPr 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17AD9-2DE4-F580-6B0D-8295CA24F205}"/>
              </a:ext>
            </a:extLst>
          </p:cNvPr>
          <p:cNvSpPr txBox="1"/>
          <p:nvPr/>
        </p:nvSpPr>
        <p:spPr>
          <a:xfrm>
            <a:off x="6101668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付诸实施</a:t>
            </a:r>
            <a:endParaRPr 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36872-35B1-5F1F-9487-1B4D4833E356}"/>
              </a:ext>
            </a:extLst>
          </p:cNvPr>
          <p:cNvSpPr txBox="1"/>
          <p:nvPr/>
        </p:nvSpPr>
        <p:spPr>
          <a:xfrm>
            <a:off x="7580506" y="1856632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模型更新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43317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C83E1-2D59-AEB1-B857-08F68F057438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PdM</a:t>
            </a:r>
            <a:r>
              <a:rPr lang="en-US" altLang="zh-CN" sz="2800" dirty="0"/>
              <a:t> ML focus / </a:t>
            </a:r>
            <a:r>
              <a:rPr lang="zh-CN" altLang="en-US" sz="2800" dirty="0"/>
              <a:t>三大预测性维护智能模型</a:t>
            </a:r>
            <a:endParaRPr lang="en-US" sz="3600" dirty="0">
              <a:latin typeface="+mn-l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7B7BD0-6200-B660-A5B1-1E960DFAE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37" y="1248447"/>
            <a:ext cx="3801005" cy="40105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798EC34-6035-C3E3-456E-9B8EBDE44106}"/>
              </a:ext>
            </a:extLst>
          </p:cNvPr>
          <p:cNvSpPr txBox="1"/>
          <p:nvPr/>
        </p:nvSpPr>
        <p:spPr>
          <a:xfrm>
            <a:off x="4921318" y="1562100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回归模型</a:t>
            </a:r>
            <a:endParaRPr lang="en-US" altLang="zh-CN" dirty="0"/>
          </a:p>
          <a:p>
            <a:r>
              <a:rPr lang="en-US" altLang="zh-CN" b="0" dirty="0"/>
              <a:t>RUL - </a:t>
            </a:r>
            <a:r>
              <a:rPr lang="zh-CN" altLang="en-US" b="0" dirty="0"/>
              <a:t>剩余使用寿命</a:t>
            </a:r>
            <a:r>
              <a:rPr lang="en-US" altLang="zh-CN" b="0" dirty="0"/>
              <a:t> </a:t>
            </a:r>
            <a:endParaRPr lang="en-US" b="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18134F-3D64-66F8-1B1F-F8CF4AE66403}"/>
              </a:ext>
            </a:extLst>
          </p:cNvPr>
          <p:cNvSpPr txBox="1"/>
          <p:nvPr/>
        </p:nvSpPr>
        <p:spPr>
          <a:xfrm>
            <a:off x="4921318" y="2996209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分类模型</a:t>
            </a:r>
            <a:endParaRPr lang="en-US" altLang="zh-CN" dirty="0"/>
          </a:p>
          <a:p>
            <a:r>
              <a:rPr lang="zh-CN" altLang="en-US" b="0" dirty="0"/>
              <a:t>预测预定时间内的故障率</a:t>
            </a:r>
            <a:endParaRPr lang="en-US" b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5F0408-5B5A-389F-0BCF-B75F5CA6831C}"/>
              </a:ext>
            </a:extLst>
          </p:cNvPr>
          <p:cNvSpPr txBox="1"/>
          <p:nvPr/>
        </p:nvSpPr>
        <p:spPr>
          <a:xfrm>
            <a:off x="4989898" y="4299229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异常行为检测</a:t>
            </a:r>
            <a:endParaRPr lang="en-US" altLang="zh-CN" dirty="0"/>
          </a:p>
          <a:p>
            <a:r>
              <a:rPr lang="zh-CN" altLang="en-US" b="0" dirty="0"/>
              <a:t>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0652207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10985</TotalTime>
  <Words>562</Words>
  <Application>Microsoft Office PowerPoint</Application>
  <PresentationFormat>On-screen Show (4:3)</PresentationFormat>
  <Paragraphs>103</Paragraphs>
  <Slides>13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Roboto</vt:lpstr>
      <vt:lpstr>Default Design</vt:lpstr>
      <vt:lpstr>Worksheet</vt:lpstr>
      <vt:lpstr>PowerPoint Presentation</vt:lpstr>
      <vt:lpstr>PowerPoint Presentation</vt:lpstr>
      <vt:lpstr>PowerPoint Presentation</vt:lpstr>
      <vt:lpstr>10/09/2022  Welcome Back!</vt:lpstr>
      <vt:lpstr>For students who use Kaggle / 用Kaggle的同学：  Link: </vt:lpstr>
      <vt:lpstr>10/09/2022  Before we start: Any Questions?</vt:lpstr>
      <vt:lpstr>10/02/2022  Today/今天： 1). Review Menu_A_a  2). Engineering / Use our own Library / 用自己的工具库！ 3). Menu_B_b： EDA / 数据探索分析 4). Kaggle Version / Kaggle 类似流程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Yong Hui Ma</cp:lastModifiedBy>
  <cp:revision>364</cp:revision>
  <dcterms:created xsi:type="dcterms:W3CDTF">2016-09-01T17:48:01Z</dcterms:created>
  <dcterms:modified xsi:type="dcterms:W3CDTF">2022-10-09T00:20:52Z</dcterms:modified>
</cp:coreProperties>
</file>