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807" r:id="rId2"/>
    <p:sldId id="1801" r:id="rId3"/>
    <p:sldId id="256" r:id="rId4"/>
    <p:sldId id="1805" r:id="rId5"/>
    <p:sldId id="1803" r:id="rId6"/>
    <p:sldId id="1725" r:id="rId7"/>
    <p:sldId id="1760" r:id="rId8"/>
    <p:sldId id="1777" r:id="rId9"/>
    <p:sldId id="1775" r:id="rId10"/>
    <p:sldId id="1797" r:id="rId11"/>
    <p:sldId id="1804" r:id="rId12"/>
    <p:sldId id="1802" r:id="rId13"/>
    <p:sldId id="1806" r:id="rId14"/>
  </p:sldIdLst>
  <p:sldSz cx="9144000" cy="6858000" type="screen4x3"/>
  <p:notesSz cx="6918325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101FF"/>
    <a:srgbClr val="FF6600"/>
    <a:srgbClr val="FF4F4F"/>
    <a:srgbClr val="00863D"/>
    <a:srgbClr val="F90707"/>
    <a:srgbClr val="FFABAB"/>
    <a:srgbClr val="FF696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3" autoAdjust="0"/>
  </p:normalViewPr>
  <p:slideViewPr>
    <p:cSldViewPr snapToGrid="0">
      <p:cViewPr varScale="1">
        <p:scale>
          <a:sx n="86" d="100"/>
          <a:sy n="86" d="100"/>
        </p:scale>
        <p:origin x="22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34" y="-96"/>
      </p:cViewPr>
      <p:guideLst>
        <p:guide orient="horz" pos="2899"/>
        <p:guide pos="217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1AD7908-A009-42AE-84D8-27527C0B8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269AF3-80A7-40E9-8634-D4C510B573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BD68B25-AEF3-43DA-BDA5-AE0AC1FE83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32EFB5-07C5-4A75-8A00-4AC6B9847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794ABC-7C1A-4678-A8F3-4C14B4B79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B86E72-DA51-44CE-8490-2A47814A0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88AB94-856A-464C-BD78-0FFFB2702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5A44F9-7382-4EBD-9634-419623A6F0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0563"/>
            <a:ext cx="4602163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A6EC83-FCE9-4749-B600-2AD8D6FD2A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71975"/>
            <a:ext cx="5534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12E6239-EBB1-46BF-9431-2A4C3CB6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1354F3-E24C-49F9-BB57-4E51340C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1B51C8-6CD4-4364-BA4A-B56425E8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1444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6196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9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22622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0874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13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466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0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6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0013FC92-7C56-4D40-BEAA-53CF92B352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4856" y="786448"/>
            <a:ext cx="7634287" cy="0"/>
          </a:xfrm>
          <a:prstGeom prst="line">
            <a:avLst/>
          </a:prstGeom>
          <a:noFill/>
          <a:ln w="4445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23969A55-798E-4777-8634-C6FBEBCB9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434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b="0" dirty="0"/>
              <a:t>              </a:t>
            </a:r>
            <a:r>
              <a:rPr lang="en-US" altLang="en-US" sz="1200" dirty="0">
                <a:solidFill>
                  <a:schemeClr val="bg1"/>
                </a:solidFill>
              </a:rPr>
              <a:t>American Alliance for International Education (AAFIE)</a:t>
            </a:r>
            <a:r>
              <a:rPr lang="de-DE" altLang="en-US" sz="1200" dirty="0">
                <a:solidFill>
                  <a:schemeClr val="bg1"/>
                </a:solidFill>
              </a:rPr>
              <a:t>      Hi</a:t>
            </a:r>
            <a:r>
              <a:rPr lang="en-US" altLang="en-US" sz="1200" dirty="0" err="1">
                <a:solidFill>
                  <a:schemeClr val="bg1"/>
                </a:solidFill>
              </a:rPr>
              <a:t>gher</a:t>
            </a:r>
            <a:r>
              <a:rPr lang="en-US" altLang="en-US" sz="1200" dirty="0">
                <a:solidFill>
                  <a:schemeClr val="bg1"/>
                </a:solidFill>
              </a:rPr>
              <a:t> Education Division:  </a:t>
            </a:r>
            <a:r>
              <a:rPr lang="de-DE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w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. a a f </a:t>
            </a:r>
            <a:r>
              <a:rPr lang="en-US" altLang="en-US" sz="1200" dirty="0" err="1">
                <a:solidFill>
                  <a:schemeClr val="bg1"/>
                </a:solidFill>
              </a:rPr>
              <a:t>i</a:t>
            </a:r>
            <a:r>
              <a:rPr lang="en-US" altLang="en-US" sz="1200" dirty="0">
                <a:solidFill>
                  <a:schemeClr val="bg1"/>
                </a:solidFill>
              </a:rPr>
              <a:t> e . o r 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5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2" y="1166842"/>
            <a:ext cx="884291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/>
              <a:t>Good Morning!</a:t>
            </a:r>
          </a:p>
          <a:p>
            <a:r>
              <a:rPr lang="zh-CN" altLang="en-US" sz="1800" dirty="0"/>
              <a:t>老师同学们早上好！</a:t>
            </a:r>
            <a:endParaRPr lang="en-US" altLang="zh-CN" sz="1800" dirty="0"/>
          </a:p>
          <a:p>
            <a:endParaRPr lang="en-US" altLang="en-US" sz="1800" dirty="0"/>
          </a:p>
          <a:p>
            <a:r>
              <a:rPr lang="en-US" altLang="zh-CN" sz="1800" dirty="0"/>
              <a:t>Please follow the following steps to get today’s content</a:t>
            </a:r>
          </a:p>
          <a:p>
            <a:r>
              <a:rPr lang="zh-CN" altLang="en-US" sz="1800" dirty="0"/>
              <a:t>请执行以下命令下载课堂内容：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in git bash (</a:t>
            </a:r>
            <a:r>
              <a:rPr lang="zh-CN" altLang="en-US" sz="1800" dirty="0"/>
              <a:t>用 </a:t>
            </a:r>
            <a:r>
              <a:rPr lang="en-US" altLang="zh-CN" sz="1800" dirty="0" err="1"/>
              <a:t>gitbash</a:t>
            </a:r>
            <a:r>
              <a:rPr lang="en-US" altLang="zh-CN" sz="1800" dirty="0"/>
              <a:t>)</a:t>
            </a:r>
          </a:p>
          <a:p>
            <a:endParaRPr lang="en-US" altLang="zh-CN" sz="1800" dirty="0"/>
          </a:p>
          <a:p>
            <a:r>
              <a:rPr lang="en-US" altLang="zh-CN" sz="1800" dirty="0"/>
              <a:t>cd  /c</a:t>
            </a:r>
          </a:p>
          <a:p>
            <a:r>
              <a:rPr lang="en-US" altLang="zh-CN" sz="1800" dirty="0"/>
              <a:t>cd </a:t>
            </a:r>
            <a:r>
              <a:rPr lang="en-US" altLang="zh-CN" sz="1800" dirty="0" err="1"/>
              <a:t>pdm</a:t>
            </a:r>
            <a:endParaRPr lang="en-US" altLang="zh-CN" sz="1800" dirty="0"/>
          </a:p>
          <a:p>
            <a:r>
              <a:rPr lang="en-US" altLang="zh-CN" sz="1800" dirty="0"/>
              <a:t>git stash   </a:t>
            </a:r>
          </a:p>
          <a:p>
            <a:r>
              <a:rPr lang="en-US" altLang="zh-CN" sz="1800" dirty="0"/>
              <a:t>git pull –a  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用</a:t>
            </a:r>
            <a:r>
              <a:rPr lang="en-US" altLang="zh-CN" sz="1800" dirty="0"/>
              <a:t>Kaggle </a:t>
            </a:r>
            <a:r>
              <a:rPr lang="zh-CN" altLang="en-US" sz="1800" dirty="0"/>
              <a:t>的同学：</a:t>
            </a:r>
            <a:endParaRPr lang="en-US" altLang="zh-CN" sz="1800" dirty="0"/>
          </a:p>
          <a:p>
            <a:r>
              <a:rPr lang="en-US" sz="1800" dirty="0"/>
              <a:t>https://www.kaggle.com/code/stemproacademy/notebook179d1aedb9/edit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032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64B3B-5342-7537-6B7B-8848073B32CB}"/>
              </a:ext>
            </a:extLst>
          </p:cNvPr>
          <p:cNvSpPr txBox="1"/>
          <p:nvPr/>
        </p:nvSpPr>
        <p:spPr>
          <a:xfrm>
            <a:off x="1261586" y="1433644"/>
            <a:ext cx="6112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Meta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data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about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C-MAPSS / C-MAPSS 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元数据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F1E75D-05F9-70D7-DA06-643D39A8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594322"/>
              </p:ext>
            </p:extLst>
          </p:nvPr>
        </p:nvGraphicFramePr>
        <p:xfrm>
          <a:off x="1052865" y="3905966"/>
          <a:ext cx="7098474" cy="192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67515" imgH="1971806" progId="Excel.Sheet.12">
                  <p:embed/>
                </p:oleObj>
              </mc:Choice>
              <mc:Fallback>
                <p:oleObj name="Worksheet" r:id="rId2" imgW="7267515" imgH="19718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2865" y="3905966"/>
                        <a:ext cx="7098474" cy="192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184389F-6BFC-002D-32D3-5987234EB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16610"/>
              </p:ext>
            </p:extLst>
          </p:nvPr>
        </p:nvGraphicFramePr>
        <p:xfrm>
          <a:off x="1052864" y="1912806"/>
          <a:ext cx="7098474" cy="179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353756" imgH="2867010" progId="Excel.Sheet.12">
                  <p:embed/>
                </p:oleObj>
              </mc:Choice>
              <mc:Fallback>
                <p:oleObj name="Worksheet" r:id="rId4" imgW="11353756" imgH="2867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864" y="1912806"/>
                        <a:ext cx="7098474" cy="1793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2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703F0-BDCC-8697-26AF-3BF6F6F6A1CA}"/>
              </a:ext>
            </a:extLst>
          </p:cNvPr>
          <p:cNvSpPr txBox="1"/>
          <p:nvPr/>
        </p:nvSpPr>
        <p:spPr>
          <a:xfrm>
            <a:off x="256478" y="1628078"/>
            <a:ext cx="857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for classification / </a:t>
            </a:r>
            <a:r>
              <a:rPr lang="zh-CN" altLang="en-US" dirty="0"/>
              <a:t>分类）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F70B8A-7203-3873-26BC-7AAB1AE2A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45235"/>
              </p:ext>
            </p:extLst>
          </p:nvPr>
        </p:nvGraphicFramePr>
        <p:xfrm>
          <a:off x="925551" y="2257425"/>
          <a:ext cx="7757985" cy="165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86400" imgH="1171474" progId="Excel.Sheet.12">
                  <p:embed/>
                </p:oleObj>
              </mc:Choice>
              <mc:Fallback>
                <p:oleObj name="Worksheet" r:id="rId2" imgW="5486400" imgH="11714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551" y="2257425"/>
                        <a:ext cx="7757985" cy="1656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20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663825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7640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65" y="1098628"/>
            <a:ext cx="8121651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/>
              <a:t>打开 </a:t>
            </a:r>
            <a:r>
              <a:rPr lang="en-US" altLang="zh-CN" sz="1600" dirty="0"/>
              <a:t>git bash </a:t>
            </a:r>
            <a:r>
              <a:rPr lang="zh-CN" altLang="en-US" sz="1600" dirty="0"/>
              <a:t>或 命令提示符：</a:t>
            </a:r>
            <a:endParaRPr lang="en-US" altLang="en-US" sz="1600" dirty="0"/>
          </a:p>
          <a:p>
            <a:endParaRPr lang="zh-CN" altLang="en-US" sz="1600" dirty="0"/>
          </a:p>
          <a:p>
            <a:r>
              <a:rPr lang="zh-CN" altLang="en-US" sz="1600" u="sng" dirty="0"/>
              <a:t>怎么获取上课内容：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r>
              <a:rPr lang="zh-CN" altLang="en-US" sz="1600" u="sng" dirty="0"/>
              <a:t>如果有错： 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stash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之后： 打开命令提示符：</a:t>
            </a:r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 err="1"/>
              <a:t>jupyter</a:t>
            </a:r>
            <a:r>
              <a:rPr lang="en-US" altLang="zh-CN" sz="1600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25923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17832-992F-0BF5-CDFF-7AD1C8EFCB7D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9C090D-9DFB-381A-EBEE-9FE1AA0A6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22375"/>
              </p:ext>
            </p:extLst>
          </p:nvPr>
        </p:nvGraphicFramePr>
        <p:xfrm>
          <a:off x="2049189" y="4910650"/>
          <a:ext cx="6105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05557" imgH="1533463" progId="Excel.Sheet.12">
                  <p:embed/>
                </p:oleObj>
              </mc:Choice>
              <mc:Fallback>
                <p:oleObj name="Worksheet" r:id="rId2" imgW="6105557" imgH="153346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E77DC27-696C-95D7-6A9F-135D28BBA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189" y="4910650"/>
                        <a:ext cx="6105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F47E06C-7525-AA1B-3A94-7E5E80FC6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4804"/>
              </p:ext>
            </p:extLst>
          </p:nvPr>
        </p:nvGraphicFramePr>
        <p:xfrm>
          <a:off x="1938502" y="333382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557" imgH="1723915" progId="Excel.Sheet.12">
                  <p:embed/>
                </p:oleObj>
              </mc:Choice>
              <mc:Fallback>
                <p:oleObj name="Worksheet" r:id="rId4" imgW="6105557" imgH="172391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4460C8-D39A-8A63-71F8-B51B6E394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8502" y="333382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E11E09-96DC-2FAB-DEDD-F20D17472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53635"/>
              </p:ext>
            </p:extLst>
          </p:nvPr>
        </p:nvGraphicFramePr>
        <p:xfrm>
          <a:off x="1726510" y="190435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05557" imgH="1723915" progId="Excel.Sheet.12">
                  <p:embed/>
                </p:oleObj>
              </mc:Choice>
              <mc:Fallback>
                <p:oleObj name="Worksheet" r:id="rId6" imgW="6105557" imgH="172391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CCAEDFD-7809-F64D-E3F1-630C5EC233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6510" y="190435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6D8354F8-9BA1-02D4-874D-F66EB25038F7}"/>
              </a:ext>
            </a:extLst>
          </p:cNvPr>
          <p:cNvSpPr/>
          <p:nvPr/>
        </p:nvSpPr>
        <p:spPr bwMode="auto">
          <a:xfrm>
            <a:off x="1311965" y="857250"/>
            <a:ext cx="755374" cy="4931356"/>
          </a:xfrm>
          <a:prstGeom prst="upArrow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步骤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064BBD-D74F-7052-D4A6-BC325604A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82989"/>
              </p:ext>
            </p:extLst>
          </p:nvPr>
        </p:nvGraphicFramePr>
        <p:xfrm>
          <a:off x="1689652" y="920686"/>
          <a:ext cx="6105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05557" imgH="1152559" progId="Excel.Sheet.12">
                  <p:embed/>
                </p:oleObj>
              </mc:Choice>
              <mc:Fallback>
                <p:oleObj name="Worksheet" r:id="rId8" imgW="6105557" imgH="1152559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7C909C0-ED6E-AF02-EDEC-D17B997E5A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652" y="920686"/>
                        <a:ext cx="61055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EE1A960-3A55-2986-C0A5-33B593A7B560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 (AAFIE)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Predictive Maintenance Know-all Menu / AAFIE </a:t>
            </a:r>
            <a:r>
              <a:rPr lang="zh-CN" altLang="en-US" dirty="0">
                <a:solidFill>
                  <a:srgbClr val="00B050"/>
                </a:solidFill>
              </a:rPr>
              <a:t>预测性维护百宝箱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6DD11-A0A4-E9F5-1F2C-28BAAD2D2E9E}"/>
              </a:ext>
            </a:extLst>
          </p:cNvPr>
          <p:cNvSpPr txBox="1"/>
          <p:nvPr/>
        </p:nvSpPr>
        <p:spPr>
          <a:xfrm>
            <a:off x="0" y="111575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50"/>
                </a:solidFill>
              </a:rPr>
              <a:t>Curriculum / </a:t>
            </a:r>
            <a:r>
              <a:rPr lang="zh-CN" altLang="en-US" sz="2800" dirty="0">
                <a:solidFill>
                  <a:srgbClr val="00B050"/>
                </a:solidFill>
              </a:rPr>
              <a:t>课程安排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74150-CE1F-EA7E-BCC7-75AC76403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971"/>
            <a:ext cx="9144000" cy="39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3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10/16/2022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Welcome Back!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9" y="4638151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2185639" y="2921169"/>
            <a:ext cx="46612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https://www.kaggle.com/code/stemproacademy/template-pdm-class2022/edit/run/106995541</a:t>
            </a:r>
          </a:p>
        </p:txBody>
      </p:sp>
    </p:spTree>
    <p:extLst>
      <p:ext uri="{BB962C8B-B14F-4D97-AF65-F5344CB8AC3E}">
        <p14:creationId xmlns:p14="http://schemas.microsoft.com/office/powerpoint/2010/main" val="303926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3"/>
            <a:ext cx="9032488" cy="2619079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For students who use Kaggle / </a:t>
            </a:r>
            <a:r>
              <a:rPr lang="zh-CN" altLang="en-US" sz="3000" b="1" dirty="0"/>
              <a:t>用</a:t>
            </a:r>
            <a:r>
              <a:rPr lang="en-US" altLang="zh-CN" sz="3000" b="1" dirty="0"/>
              <a:t>Kaggle</a:t>
            </a:r>
            <a:r>
              <a:rPr lang="zh-CN" altLang="en-US" sz="3000" b="1" dirty="0"/>
              <a:t>的同学：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Link: 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9" y="4638151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1003610" y="2921169"/>
            <a:ext cx="72259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上节课：</a:t>
            </a:r>
            <a:r>
              <a:rPr lang="en-US" dirty="0"/>
              <a:t> https://www.kaggle.com/code/stemproacademy/notebook179d1aedb9/edit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8682C-FFA5-8A0B-C63A-69DB64DEDD84}"/>
              </a:ext>
            </a:extLst>
          </p:cNvPr>
          <p:cNvSpPr txBox="1"/>
          <p:nvPr/>
        </p:nvSpPr>
        <p:spPr>
          <a:xfrm>
            <a:off x="1126273" y="4034442"/>
            <a:ext cx="72259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这节课：</a:t>
            </a:r>
            <a:r>
              <a:rPr lang="en-US" dirty="0"/>
              <a:t>https://www.kaggle.com/code/stemproacademy/notebook2b8a470f91/edit</a:t>
            </a:r>
          </a:p>
        </p:txBody>
      </p:sp>
    </p:spTree>
    <p:extLst>
      <p:ext uri="{BB962C8B-B14F-4D97-AF65-F5344CB8AC3E}">
        <p14:creationId xmlns:p14="http://schemas.microsoft.com/office/powerpoint/2010/main" val="269836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6276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10/16/2022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000" b="1" dirty="0"/>
              <a:t>Before we start: Any Questions?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9" y="4638151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4BEB2-D216-6235-C71A-7F1D428D4ACD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20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1"/>
            <a:ext cx="9143999" cy="3982378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10/16/2022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Today/</a:t>
            </a:r>
            <a:r>
              <a:rPr lang="zh-CN" altLang="en-US" sz="2000" b="1" dirty="0"/>
              <a:t>今天：</a:t>
            </a:r>
            <a:br>
              <a:rPr lang="en-US" altLang="zh-CN" sz="2000" b="1" dirty="0"/>
            </a:br>
            <a:r>
              <a:rPr lang="en-US" altLang="zh-CN" sz="2000" b="1" dirty="0"/>
              <a:t>1). Pretest Review/Check </a:t>
            </a:r>
            <a:r>
              <a:rPr lang="zh-CN" altLang="en-US" sz="2000" b="1" dirty="0"/>
              <a:t>课前测试情况调查</a:t>
            </a:r>
            <a:br>
              <a:rPr lang="en-US" altLang="zh-CN" sz="2000" b="1" dirty="0"/>
            </a:br>
            <a:br>
              <a:rPr lang="en-US" altLang="zh-CN" sz="2000" b="1" dirty="0"/>
            </a:br>
            <a:r>
              <a:rPr lang="en-US" altLang="zh-CN" sz="2000" b="1" dirty="0"/>
              <a:t>2). Engineering / Use our own Library / </a:t>
            </a:r>
            <a:r>
              <a:rPr lang="zh-CN" altLang="en-US" sz="2000" b="1" dirty="0"/>
              <a:t>用自己的工具库！</a:t>
            </a:r>
            <a:br>
              <a:rPr lang="en-US" altLang="zh-CN" sz="2000" b="1" dirty="0"/>
            </a:br>
            <a:r>
              <a:rPr lang="en-US" altLang="zh-CN" sz="2000" b="1" dirty="0"/>
              <a:t>3). </a:t>
            </a:r>
            <a:r>
              <a:rPr lang="en-US" altLang="zh-CN" sz="2000" b="1" dirty="0" err="1"/>
              <a:t>Menu_B_b</a:t>
            </a:r>
            <a:r>
              <a:rPr lang="zh-CN" altLang="en-US" sz="2000" b="1" dirty="0"/>
              <a:t>： </a:t>
            </a:r>
            <a:r>
              <a:rPr lang="en-US" altLang="zh-CN" sz="2000" b="1" dirty="0"/>
              <a:t>EDA / </a:t>
            </a:r>
            <a:r>
              <a:rPr lang="zh-CN" altLang="en-US" sz="2000" b="1" dirty="0"/>
              <a:t>数据探索分析</a:t>
            </a:r>
            <a:br>
              <a:rPr lang="en-US" altLang="zh-CN" sz="2000" b="1" dirty="0"/>
            </a:br>
            <a:r>
              <a:rPr lang="en-US" altLang="zh-CN" sz="2000" b="1" dirty="0"/>
              <a:t>4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Feature Engineering Part A / </a:t>
            </a:r>
            <a:r>
              <a:rPr lang="zh-CN" altLang="en-US" sz="2000" b="1" dirty="0"/>
              <a:t>特征工程 </a:t>
            </a:r>
            <a:r>
              <a:rPr lang="en-US" altLang="zh-CN" sz="2000" b="1" dirty="0"/>
              <a:t>A</a:t>
            </a:r>
            <a:br>
              <a:rPr lang="en-US" altLang="zh-CN" sz="2000" b="1" dirty="0"/>
            </a:br>
            <a:r>
              <a:rPr lang="en-US" altLang="zh-CN" sz="2000" b="1" dirty="0"/>
              <a:t>4). Kaggle Version / Kaggle </a:t>
            </a:r>
            <a:r>
              <a:rPr lang="zh-CN" altLang="en-US" sz="2000" b="1" dirty="0"/>
              <a:t>类似流程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8" y="5273770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7C82-AC0C-1246-7BC5-03F1FF02BDBE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4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General ML  ML/AI Project Full Cycle </a:t>
            </a:r>
            <a:r>
              <a:rPr lang="zh-CN" altLang="en-US" sz="2800" dirty="0"/>
              <a:t>流程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BDC86-DB68-148E-72EA-565B195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454"/>
            <a:ext cx="8842917" cy="409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05147-4FE2-24A6-AF3A-2D0C918BF8A5}"/>
              </a:ext>
            </a:extLst>
          </p:cNvPr>
          <p:cNvSpPr txBox="1"/>
          <p:nvPr/>
        </p:nvSpPr>
        <p:spPr>
          <a:xfrm>
            <a:off x="211874" y="1199423"/>
            <a:ext cx="461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Full cycle / </a:t>
            </a:r>
            <a:r>
              <a:rPr lang="zh-CN" altLang="en-US" sz="2000" dirty="0"/>
              <a:t>流程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679-AEED-9440-2870-2EE03A3BD350}"/>
              </a:ext>
            </a:extLst>
          </p:cNvPr>
          <p:cNvSpPr txBox="1"/>
          <p:nvPr/>
        </p:nvSpPr>
        <p:spPr>
          <a:xfrm>
            <a:off x="541020" y="1877544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积累收集数据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E2B88-29BB-3713-05B3-4C16EBCF887B}"/>
              </a:ext>
            </a:extLst>
          </p:cNvPr>
          <p:cNvSpPr txBox="1"/>
          <p:nvPr/>
        </p:nvSpPr>
        <p:spPr>
          <a:xfrm>
            <a:off x="1935480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数据分析及预处理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08A87-45CC-E090-891E-90F820709103}"/>
              </a:ext>
            </a:extLst>
          </p:cNvPr>
          <p:cNvSpPr txBox="1"/>
          <p:nvPr/>
        </p:nvSpPr>
        <p:spPr>
          <a:xfrm>
            <a:off x="3360420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建模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4327B-1CE9-3EF0-FC72-261A29CBEB1B}"/>
              </a:ext>
            </a:extLst>
          </p:cNvPr>
          <p:cNvSpPr txBox="1"/>
          <p:nvPr/>
        </p:nvSpPr>
        <p:spPr>
          <a:xfrm>
            <a:off x="482847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模型评估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7AD9-2DE4-F580-6B0D-8295CA24F205}"/>
              </a:ext>
            </a:extLst>
          </p:cNvPr>
          <p:cNvSpPr txBox="1"/>
          <p:nvPr/>
        </p:nvSpPr>
        <p:spPr>
          <a:xfrm>
            <a:off x="610166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付诸实施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36872-35B1-5F1F-9487-1B4D4833E356}"/>
              </a:ext>
            </a:extLst>
          </p:cNvPr>
          <p:cNvSpPr txBox="1"/>
          <p:nvPr/>
        </p:nvSpPr>
        <p:spPr>
          <a:xfrm>
            <a:off x="7580506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模型更新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331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PdM</a:t>
            </a:r>
            <a:r>
              <a:rPr lang="en-US" altLang="zh-CN" sz="2800" dirty="0"/>
              <a:t> ML focus / </a:t>
            </a:r>
            <a:r>
              <a:rPr lang="zh-CN" altLang="en-US" sz="2800" dirty="0"/>
              <a:t>三大预测性维护智能模型</a:t>
            </a:r>
            <a:endParaRPr lang="en-US" sz="3600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7B7BD0-6200-B660-A5B1-1E960DFA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7" y="1248447"/>
            <a:ext cx="3801005" cy="40105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98EC34-6035-C3E3-456E-9B8EBDE44106}"/>
              </a:ext>
            </a:extLst>
          </p:cNvPr>
          <p:cNvSpPr txBox="1"/>
          <p:nvPr/>
        </p:nvSpPr>
        <p:spPr>
          <a:xfrm>
            <a:off x="4921318" y="1562100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</a:t>
            </a:r>
            <a:endParaRPr lang="en-US" altLang="zh-CN" dirty="0"/>
          </a:p>
          <a:p>
            <a:r>
              <a:rPr lang="en-US" altLang="zh-CN" b="0" dirty="0"/>
              <a:t>RUL - </a:t>
            </a:r>
            <a:r>
              <a:rPr lang="zh-CN" altLang="en-US" b="0" dirty="0"/>
              <a:t>剩余使用寿命</a:t>
            </a:r>
            <a:r>
              <a:rPr lang="en-US" altLang="zh-CN" b="0" dirty="0"/>
              <a:t> </a:t>
            </a:r>
            <a:endParaRPr lang="en-US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8134F-3D64-66F8-1B1F-F8CF4AE66403}"/>
              </a:ext>
            </a:extLst>
          </p:cNvPr>
          <p:cNvSpPr txBox="1"/>
          <p:nvPr/>
        </p:nvSpPr>
        <p:spPr>
          <a:xfrm>
            <a:off x="4921318" y="299620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分类模型</a:t>
            </a:r>
            <a:endParaRPr lang="en-US" altLang="zh-CN" dirty="0"/>
          </a:p>
          <a:p>
            <a:r>
              <a:rPr lang="zh-CN" altLang="en-US" b="0" dirty="0"/>
              <a:t>预测预定时间内的故障率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F0408-5B5A-389F-0BCF-B75F5CA6831C}"/>
              </a:ext>
            </a:extLst>
          </p:cNvPr>
          <p:cNvSpPr txBox="1"/>
          <p:nvPr/>
        </p:nvSpPr>
        <p:spPr>
          <a:xfrm>
            <a:off x="4989898" y="429922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异常行为检测</a:t>
            </a:r>
            <a:endParaRPr lang="en-US" altLang="zh-CN" dirty="0"/>
          </a:p>
          <a:p>
            <a:r>
              <a:rPr lang="zh-CN" altLang="en-US" b="0" dirty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65220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10993</TotalTime>
  <Words>604</Words>
  <Application>Microsoft Office PowerPoint</Application>
  <PresentationFormat>On-screen Show (4:3)</PresentationFormat>
  <Paragraphs>104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Roboto</vt:lpstr>
      <vt:lpstr>Default Design</vt:lpstr>
      <vt:lpstr>Worksheet</vt:lpstr>
      <vt:lpstr>PowerPoint Presentation</vt:lpstr>
      <vt:lpstr>PowerPoint Presentation</vt:lpstr>
      <vt:lpstr>PowerPoint Presentation</vt:lpstr>
      <vt:lpstr>10/16/2022  Welcome Back!</vt:lpstr>
      <vt:lpstr>For students who use Kaggle / 用Kaggle的同学：  Link: </vt:lpstr>
      <vt:lpstr>10/16/2022  Before we start: Any Questions?</vt:lpstr>
      <vt:lpstr>10/16/2022  Today/今天： 1). Pretest Review/Check 课前测试情况调查  2). Engineering / Use our own Library / 用自己的工具库！ 3). Menu_B_b： EDA / 数据探索分析 4）Feature Engineering Part A / 特征工程 A 4). Kaggle Version / Kaggle 类似流程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 Hui Ma</cp:lastModifiedBy>
  <cp:revision>366</cp:revision>
  <dcterms:created xsi:type="dcterms:W3CDTF">2016-09-01T17:48:01Z</dcterms:created>
  <dcterms:modified xsi:type="dcterms:W3CDTF">2022-10-16T00:15:45Z</dcterms:modified>
</cp:coreProperties>
</file>