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1725" r:id="rId3"/>
    <p:sldId id="1754" r:id="rId4"/>
    <p:sldId id="1755" r:id="rId5"/>
    <p:sldId id="1756" r:id="rId6"/>
    <p:sldId id="1757" r:id="rId7"/>
    <p:sldId id="1734" r:id="rId8"/>
    <p:sldId id="1735" r:id="rId9"/>
    <p:sldId id="1726" r:id="rId10"/>
    <p:sldId id="1727" r:id="rId11"/>
    <p:sldId id="1737" r:id="rId12"/>
    <p:sldId id="1739" r:id="rId13"/>
    <p:sldId id="1740" r:id="rId14"/>
    <p:sldId id="1743" r:id="rId15"/>
    <p:sldId id="1742" r:id="rId16"/>
    <p:sldId id="1744" r:id="rId17"/>
    <p:sldId id="1745" r:id="rId18"/>
    <p:sldId id="1741" r:id="rId19"/>
    <p:sldId id="1747" r:id="rId20"/>
    <p:sldId id="1746" r:id="rId21"/>
    <p:sldId id="1748" r:id="rId22"/>
    <p:sldId id="1749" r:id="rId23"/>
    <p:sldId id="1750" r:id="rId24"/>
    <p:sldId id="1751" r:id="rId25"/>
    <p:sldId id="1752" r:id="rId26"/>
    <p:sldId id="1753" r:id="rId27"/>
    <p:sldId id="906" r:id="rId28"/>
  </p:sldIdLst>
  <p:sldSz cx="9144000" cy="6858000" type="screen4x3"/>
  <p:notesSz cx="6918325" cy="9204325"/>
  <p:defaultTextStyle>
    <a:defPPr>
      <a:defRPr lang="en-US"/>
    </a:defPPr>
    <a:lvl1pPr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5pPr>
    <a:lvl6pPr marL="2286000" algn="l" defTabSz="914400" rtl="0" eaLnBrk="1" latinLnBrk="0" hangingPunct="1">
      <a:defRPr sz="2000" b="1" kern="1200">
        <a:solidFill>
          <a:schemeClr val="tx1"/>
        </a:solidFill>
        <a:latin typeface="Arial" panose="020B0604020202020204" pitchFamily="34" charset="0"/>
        <a:ea typeface="+mn-ea"/>
        <a:cs typeface="+mn-cs"/>
      </a:defRPr>
    </a:lvl6pPr>
    <a:lvl7pPr marL="2743200" algn="l" defTabSz="914400" rtl="0" eaLnBrk="1" latinLnBrk="0" hangingPunct="1">
      <a:defRPr sz="2000" b="1" kern="1200">
        <a:solidFill>
          <a:schemeClr val="tx1"/>
        </a:solidFill>
        <a:latin typeface="Arial" panose="020B0604020202020204" pitchFamily="34" charset="0"/>
        <a:ea typeface="+mn-ea"/>
        <a:cs typeface="+mn-cs"/>
      </a:defRPr>
    </a:lvl7pPr>
    <a:lvl8pPr marL="3200400" algn="l" defTabSz="914400" rtl="0" eaLnBrk="1" latinLnBrk="0" hangingPunct="1">
      <a:defRPr sz="2000" b="1" kern="1200">
        <a:solidFill>
          <a:schemeClr val="tx1"/>
        </a:solidFill>
        <a:latin typeface="Arial" panose="020B0604020202020204" pitchFamily="34" charset="0"/>
        <a:ea typeface="+mn-ea"/>
        <a:cs typeface="+mn-cs"/>
      </a:defRPr>
    </a:lvl8pPr>
    <a:lvl9pPr marL="3657600" algn="l" defTabSz="914400" rtl="0" eaLnBrk="1" latinLnBrk="0" hangingPunct="1">
      <a:defRPr sz="20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9">
          <p15:clr>
            <a:srgbClr val="A4A3A4"/>
          </p15:clr>
        </p15:guide>
        <p15:guide id="2" pos="217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EE"/>
    <a:srgbClr val="0101FF"/>
    <a:srgbClr val="FF6600"/>
    <a:srgbClr val="FF4F4F"/>
    <a:srgbClr val="00863D"/>
    <a:srgbClr val="F90707"/>
    <a:srgbClr val="FFABAB"/>
    <a:srgbClr val="FF6969"/>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55" autoAdjust="0"/>
    <p:restoredTop sz="90000" autoAdjust="0"/>
  </p:normalViewPr>
  <p:slideViewPr>
    <p:cSldViewPr snapToGrid="0">
      <p:cViewPr varScale="1">
        <p:scale>
          <a:sx n="86" d="100"/>
          <a:sy n="86" d="100"/>
        </p:scale>
        <p:origin x="2406" y="90"/>
      </p:cViewPr>
      <p:guideLst>
        <p:guide orient="horz" pos="2160"/>
        <p:guide pos="2880"/>
      </p:guideLst>
    </p:cSldViewPr>
  </p:slideViewPr>
  <p:outlineViewPr>
    <p:cViewPr>
      <p:scale>
        <a:sx n="33" d="100"/>
        <a:sy n="33" d="100"/>
      </p:scale>
      <p:origin x="0" y="-4066"/>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55" d="100"/>
          <a:sy n="55" d="100"/>
        </p:scale>
        <p:origin x="-2634" y="-96"/>
      </p:cViewPr>
      <p:guideLst>
        <p:guide orient="horz" pos="2899"/>
        <p:guide pos="2179"/>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A1AD7908-A009-42AE-84D8-27527C0B8113}"/>
              </a:ext>
            </a:extLst>
          </p:cNvPr>
          <p:cNvSpPr>
            <a:spLocks noGrp="1" noChangeArrowheads="1"/>
          </p:cNvSpPr>
          <p:nvPr>
            <p:ph type="hdr" sz="quarter"/>
          </p:nvPr>
        </p:nvSpPr>
        <p:spPr bwMode="auto">
          <a:xfrm>
            <a:off x="0" y="0"/>
            <a:ext cx="2997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ltLang="en-US"/>
          </a:p>
        </p:txBody>
      </p:sp>
      <p:sp>
        <p:nvSpPr>
          <p:cNvPr id="147459" name="Rectangle 3">
            <a:extLst>
              <a:ext uri="{FF2B5EF4-FFF2-40B4-BE49-F238E27FC236}">
                <a16:creationId xmlns:a16="http://schemas.microsoft.com/office/drawing/2014/main" id="{7D269AF3-80A7-40E9-8634-D4C510B57334}"/>
              </a:ext>
            </a:extLst>
          </p:cNvPr>
          <p:cNvSpPr>
            <a:spLocks noGrp="1" noChangeArrowheads="1"/>
          </p:cNvSpPr>
          <p:nvPr>
            <p:ph type="dt" sz="quarter" idx="1"/>
          </p:nvPr>
        </p:nvSpPr>
        <p:spPr bwMode="auto">
          <a:xfrm>
            <a:off x="3919538" y="0"/>
            <a:ext cx="2997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ltLang="en-US"/>
          </a:p>
        </p:txBody>
      </p:sp>
      <p:sp>
        <p:nvSpPr>
          <p:cNvPr id="147460" name="Rectangle 4">
            <a:extLst>
              <a:ext uri="{FF2B5EF4-FFF2-40B4-BE49-F238E27FC236}">
                <a16:creationId xmlns:a16="http://schemas.microsoft.com/office/drawing/2014/main" id="{6BD68B25-AEF3-43DA-BDA5-AE0AC1FE8346}"/>
              </a:ext>
            </a:extLst>
          </p:cNvPr>
          <p:cNvSpPr>
            <a:spLocks noGrp="1" noChangeArrowheads="1"/>
          </p:cNvSpPr>
          <p:nvPr>
            <p:ph type="ftr" sz="quarter" idx="2"/>
          </p:nvPr>
        </p:nvSpPr>
        <p:spPr bwMode="auto">
          <a:xfrm>
            <a:off x="0" y="8742363"/>
            <a:ext cx="2997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ltLang="en-US"/>
          </a:p>
        </p:txBody>
      </p:sp>
      <p:sp>
        <p:nvSpPr>
          <p:cNvPr id="147461" name="Rectangle 5">
            <a:extLst>
              <a:ext uri="{FF2B5EF4-FFF2-40B4-BE49-F238E27FC236}">
                <a16:creationId xmlns:a16="http://schemas.microsoft.com/office/drawing/2014/main" id="{4732EFB5-07C5-4A75-8A00-4AC6B984711D}"/>
              </a:ext>
            </a:extLst>
          </p:cNvPr>
          <p:cNvSpPr>
            <a:spLocks noGrp="1" noChangeArrowheads="1"/>
          </p:cNvSpPr>
          <p:nvPr>
            <p:ph type="sldNum" sz="quarter" idx="3"/>
          </p:nvPr>
        </p:nvSpPr>
        <p:spPr bwMode="auto">
          <a:xfrm>
            <a:off x="3919538" y="8742363"/>
            <a:ext cx="2997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rial" panose="020B0604020202020204" pitchFamily="34" charset="0"/>
              </a:defRPr>
            </a:lvl1pPr>
          </a:lstStyle>
          <a:p>
            <a:pPr>
              <a:defRPr/>
            </a:pPr>
            <a:fld id="{F8794ABC-7C1A-4678-A8F3-4C14B4B791F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9B86E72-DA51-44CE-8490-2A47814A0185}"/>
              </a:ext>
            </a:extLst>
          </p:cNvPr>
          <p:cNvSpPr>
            <a:spLocks noGrp="1" noChangeArrowheads="1"/>
          </p:cNvSpPr>
          <p:nvPr>
            <p:ph type="hdr" sz="quarter"/>
          </p:nvPr>
        </p:nvSpPr>
        <p:spPr bwMode="auto">
          <a:xfrm>
            <a:off x="0" y="0"/>
            <a:ext cx="2997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26" tIns="46063" rIns="92126" bIns="46063" numCol="1" anchor="t" anchorCtr="0" compatLnSpc="1">
            <a:prstTxWarp prst="textNoShape">
              <a:avLst/>
            </a:prstTxWarp>
          </a:bodyPr>
          <a:lstStyle>
            <a:lvl1pPr defTabSz="920750" eaLnBrk="1" hangingPunct="1">
              <a:defRPr sz="1200" b="0">
                <a:latin typeface="Arial" charset="0"/>
              </a:defRPr>
            </a:lvl1pPr>
          </a:lstStyle>
          <a:p>
            <a:pPr>
              <a:defRPr/>
            </a:pPr>
            <a:endParaRPr lang="en-US" altLang="en-US"/>
          </a:p>
        </p:txBody>
      </p:sp>
      <p:sp>
        <p:nvSpPr>
          <p:cNvPr id="34819" name="Rectangle 3">
            <a:extLst>
              <a:ext uri="{FF2B5EF4-FFF2-40B4-BE49-F238E27FC236}">
                <a16:creationId xmlns:a16="http://schemas.microsoft.com/office/drawing/2014/main" id="{8988AB94-856A-464C-BD78-0FFFB2702987}"/>
              </a:ext>
            </a:extLst>
          </p:cNvPr>
          <p:cNvSpPr>
            <a:spLocks noGrp="1" noChangeArrowheads="1"/>
          </p:cNvSpPr>
          <p:nvPr>
            <p:ph type="dt" idx="1"/>
          </p:nvPr>
        </p:nvSpPr>
        <p:spPr bwMode="auto">
          <a:xfrm>
            <a:off x="3919538" y="0"/>
            <a:ext cx="2997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26" tIns="46063" rIns="92126" bIns="46063" numCol="1" anchor="t" anchorCtr="0" compatLnSpc="1">
            <a:prstTxWarp prst="textNoShape">
              <a:avLst/>
            </a:prstTxWarp>
          </a:bodyPr>
          <a:lstStyle>
            <a:lvl1pPr algn="r" defTabSz="920750" eaLnBrk="1" hangingPunct="1">
              <a:defRPr sz="1200" b="0">
                <a:latin typeface="Arial" charset="0"/>
              </a:defRPr>
            </a:lvl1pPr>
          </a:lstStyle>
          <a:p>
            <a:pPr>
              <a:defRPr/>
            </a:pPr>
            <a:endParaRPr lang="en-US" altLang="en-US"/>
          </a:p>
        </p:txBody>
      </p:sp>
      <p:sp>
        <p:nvSpPr>
          <p:cNvPr id="2052" name="Rectangle 4">
            <a:extLst>
              <a:ext uri="{FF2B5EF4-FFF2-40B4-BE49-F238E27FC236}">
                <a16:creationId xmlns:a16="http://schemas.microsoft.com/office/drawing/2014/main" id="{015A44F9-7382-4EBD-9634-419623A6F087}"/>
              </a:ext>
            </a:extLst>
          </p:cNvPr>
          <p:cNvSpPr>
            <a:spLocks noGrp="1" noRot="1" noChangeAspect="1" noChangeArrowheads="1" noTextEdit="1"/>
          </p:cNvSpPr>
          <p:nvPr>
            <p:ph type="sldImg" idx="2"/>
          </p:nvPr>
        </p:nvSpPr>
        <p:spPr bwMode="auto">
          <a:xfrm>
            <a:off x="1158875" y="690563"/>
            <a:ext cx="4602163" cy="34512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34821" name="Rectangle 5">
            <a:extLst>
              <a:ext uri="{FF2B5EF4-FFF2-40B4-BE49-F238E27FC236}">
                <a16:creationId xmlns:a16="http://schemas.microsoft.com/office/drawing/2014/main" id="{ABA6EC83-FCE9-4749-B600-2AD8D6FD2A86}"/>
              </a:ext>
            </a:extLst>
          </p:cNvPr>
          <p:cNvSpPr>
            <a:spLocks noGrp="1" noChangeArrowheads="1"/>
          </p:cNvSpPr>
          <p:nvPr>
            <p:ph type="body" sz="quarter" idx="3"/>
          </p:nvPr>
        </p:nvSpPr>
        <p:spPr bwMode="auto">
          <a:xfrm>
            <a:off x="692150" y="4371975"/>
            <a:ext cx="5534025" cy="414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26" tIns="46063" rIns="92126" bIns="46063"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4822" name="Rectangle 6">
            <a:extLst>
              <a:ext uri="{FF2B5EF4-FFF2-40B4-BE49-F238E27FC236}">
                <a16:creationId xmlns:a16="http://schemas.microsoft.com/office/drawing/2014/main" id="{612E6239-EBB1-46BF-9431-2A4C3CB6E21A}"/>
              </a:ext>
            </a:extLst>
          </p:cNvPr>
          <p:cNvSpPr>
            <a:spLocks noGrp="1" noChangeArrowheads="1"/>
          </p:cNvSpPr>
          <p:nvPr>
            <p:ph type="ftr" sz="quarter" idx="4"/>
          </p:nvPr>
        </p:nvSpPr>
        <p:spPr bwMode="auto">
          <a:xfrm>
            <a:off x="0" y="8742363"/>
            <a:ext cx="2997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26" tIns="46063" rIns="92126" bIns="46063" numCol="1" anchor="b" anchorCtr="0" compatLnSpc="1">
            <a:prstTxWarp prst="textNoShape">
              <a:avLst/>
            </a:prstTxWarp>
          </a:bodyPr>
          <a:lstStyle>
            <a:lvl1pPr defTabSz="920750" eaLnBrk="1" hangingPunct="1">
              <a:defRPr sz="1200" b="0">
                <a:latin typeface="Arial" charset="0"/>
              </a:defRPr>
            </a:lvl1pPr>
          </a:lstStyle>
          <a:p>
            <a:pPr>
              <a:defRPr/>
            </a:pPr>
            <a:endParaRPr lang="en-US" altLang="en-US"/>
          </a:p>
        </p:txBody>
      </p:sp>
      <p:sp>
        <p:nvSpPr>
          <p:cNvPr id="34823" name="Rectangle 7">
            <a:extLst>
              <a:ext uri="{FF2B5EF4-FFF2-40B4-BE49-F238E27FC236}">
                <a16:creationId xmlns:a16="http://schemas.microsoft.com/office/drawing/2014/main" id="{5F1354F3-E24C-49F9-BB57-4E51340CC631}"/>
              </a:ext>
            </a:extLst>
          </p:cNvPr>
          <p:cNvSpPr>
            <a:spLocks noGrp="1" noChangeArrowheads="1"/>
          </p:cNvSpPr>
          <p:nvPr>
            <p:ph type="sldNum" sz="quarter" idx="5"/>
          </p:nvPr>
        </p:nvSpPr>
        <p:spPr bwMode="auto">
          <a:xfrm>
            <a:off x="3919538" y="8742363"/>
            <a:ext cx="2997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26" tIns="46063" rIns="92126" bIns="46063" numCol="1" anchor="b" anchorCtr="0" compatLnSpc="1">
            <a:prstTxWarp prst="textNoShape">
              <a:avLst/>
            </a:prstTxWarp>
          </a:bodyPr>
          <a:lstStyle>
            <a:lvl1pPr algn="r" defTabSz="920750" eaLnBrk="1" hangingPunct="1">
              <a:defRPr sz="1200" b="0">
                <a:latin typeface="Arial" panose="020B0604020202020204" pitchFamily="34" charset="0"/>
              </a:defRPr>
            </a:lvl1pPr>
          </a:lstStyle>
          <a:p>
            <a:pPr>
              <a:defRPr/>
            </a:pPr>
            <a:fld id="{111B51C8-6CD4-4364-BA4A-B56425E898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A9E893DF-A47F-4D58-AE48-443164D96B04}"/>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4C269B97-F3AD-4E3C-BFCD-9C7401D9E02D}"/>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62468" name="Slide Number Placeholder 3">
            <a:extLst>
              <a:ext uri="{FF2B5EF4-FFF2-40B4-BE49-F238E27FC236}">
                <a16:creationId xmlns:a16="http://schemas.microsoft.com/office/drawing/2014/main" id="{7025833E-DAE3-4046-A26D-FA7F5CDEDDE0}"/>
              </a:ext>
            </a:extLst>
          </p:cNvPr>
          <p:cNvSpPr>
            <a:spLocks noGrp="1"/>
          </p:cNvSpPr>
          <p:nvPr>
            <p:ph type="sldNum" sz="quarter" idx="5"/>
          </p:nvPr>
        </p:nvSpPr>
        <p:spPr>
          <a:noFill/>
        </p:spPr>
        <p:txBody>
          <a:bodyPr/>
          <a:lstStyle>
            <a:lvl1pPr defTabSz="920750">
              <a:defRPr sz="2000" b="1">
                <a:solidFill>
                  <a:schemeClr val="tx1"/>
                </a:solidFill>
                <a:latin typeface="Arial" panose="020B0604020202020204" pitchFamily="34" charset="0"/>
              </a:defRPr>
            </a:lvl1pPr>
            <a:lvl2pPr marL="742950" indent="-285750" defTabSz="920750">
              <a:defRPr sz="2000" b="1">
                <a:solidFill>
                  <a:schemeClr val="tx1"/>
                </a:solidFill>
                <a:latin typeface="Arial" panose="020B0604020202020204" pitchFamily="34" charset="0"/>
              </a:defRPr>
            </a:lvl2pPr>
            <a:lvl3pPr marL="1143000" indent="-228600" defTabSz="920750">
              <a:defRPr sz="2000" b="1">
                <a:solidFill>
                  <a:schemeClr val="tx1"/>
                </a:solidFill>
                <a:latin typeface="Arial" panose="020B0604020202020204" pitchFamily="34" charset="0"/>
              </a:defRPr>
            </a:lvl3pPr>
            <a:lvl4pPr marL="1600200" indent="-228600" defTabSz="920750">
              <a:defRPr sz="2000" b="1">
                <a:solidFill>
                  <a:schemeClr val="tx1"/>
                </a:solidFill>
                <a:latin typeface="Arial" panose="020B0604020202020204" pitchFamily="34" charset="0"/>
              </a:defRPr>
            </a:lvl4pPr>
            <a:lvl5pPr marL="2057400" indent="-228600" defTabSz="920750">
              <a:defRPr sz="2000" b="1">
                <a:solidFill>
                  <a:schemeClr val="tx1"/>
                </a:solidFill>
                <a:latin typeface="Arial" panose="020B0604020202020204" pitchFamily="34" charset="0"/>
              </a:defRPr>
            </a:lvl5pPr>
            <a:lvl6pPr marL="2514600" indent="-228600" defTabSz="92075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92075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92075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920750" eaLnBrk="0" fontAlgn="base" hangingPunct="0">
              <a:spcBef>
                <a:spcPct val="0"/>
              </a:spcBef>
              <a:spcAft>
                <a:spcPct val="0"/>
              </a:spcAft>
              <a:defRPr sz="2000" b="1">
                <a:solidFill>
                  <a:schemeClr val="tx1"/>
                </a:solidFill>
                <a:latin typeface="Arial" panose="020B0604020202020204" pitchFamily="34" charset="0"/>
              </a:defRPr>
            </a:lvl9pPr>
          </a:lstStyle>
          <a:p>
            <a:fld id="{BC692357-ED53-4B4C-AA76-0BACF0897969}" type="slidenum">
              <a:rPr lang="en-US" altLang="en-US" sz="1200" b="0" smtClean="0"/>
              <a:pPr/>
              <a:t>3</a:t>
            </a:fld>
            <a:endParaRPr lang="en-US" altLang="en-US" sz="1200" b="0"/>
          </a:p>
        </p:txBody>
      </p:sp>
    </p:spTree>
    <p:extLst>
      <p:ext uri="{BB962C8B-B14F-4D97-AF65-F5344CB8AC3E}">
        <p14:creationId xmlns:p14="http://schemas.microsoft.com/office/powerpoint/2010/main" val="9497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A9E893DF-A47F-4D58-AE48-443164D96B04}"/>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4C269B97-F3AD-4E3C-BFCD-9C7401D9E02D}"/>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62468" name="Slide Number Placeholder 3">
            <a:extLst>
              <a:ext uri="{FF2B5EF4-FFF2-40B4-BE49-F238E27FC236}">
                <a16:creationId xmlns:a16="http://schemas.microsoft.com/office/drawing/2014/main" id="{7025833E-DAE3-4046-A26D-FA7F5CDEDDE0}"/>
              </a:ext>
            </a:extLst>
          </p:cNvPr>
          <p:cNvSpPr>
            <a:spLocks noGrp="1"/>
          </p:cNvSpPr>
          <p:nvPr>
            <p:ph type="sldNum" sz="quarter" idx="5"/>
          </p:nvPr>
        </p:nvSpPr>
        <p:spPr>
          <a:noFill/>
        </p:spPr>
        <p:txBody>
          <a:bodyPr/>
          <a:lstStyle>
            <a:lvl1pPr defTabSz="920750">
              <a:defRPr sz="2000" b="1">
                <a:solidFill>
                  <a:schemeClr val="tx1"/>
                </a:solidFill>
                <a:latin typeface="Arial" panose="020B0604020202020204" pitchFamily="34" charset="0"/>
              </a:defRPr>
            </a:lvl1pPr>
            <a:lvl2pPr marL="742950" indent="-285750" defTabSz="920750">
              <a:defRPr sz="2000" b="1">
                <a:solidFill>
                  <a:schemeClr val="tx1"/>
                </a:solidFill>
                <a:latin typeface="Arial" panose="020B0604020202020204" pitchFamily="34" charset="0"/>
              </a:defRPr>
            </a:lvl2pPr>
            <a:lvl3pPr marL="1143000" indent="-228600" defTabSz="920750">
              <a:defRPr sz="2000" b="1">
                <a:solidFill>
                  <a:schemeClr val="tx1"/>
                </a:solidFill>
                <a:latin typeface="Arial" panose="020B0604020202020204" pitchFamily="34" charset="0"/>
              </a:defRPr>
            </a:lvl3pPr>
            <a:lvl4pPr marL="1600200" indent="-228600" defTabSz="920750">
              <a:defRPr sz="2000" b="1">
                <a:solidFill>
                  <a:schemeClr val="tx1"/>
                </a:solidFill>
                <a:latin typeface="Arial" panose="020B0604020202020204" pitchFamily="34" charset="0"/>
              </a:defRPr>
            </a:lvl4pPr>
            <a:lvl5pPr marL="2057400" indent="-228600" defTabSz="920750">
              <a:defRPr sz="2000" b="1">
                <a:solidFill>
                  <a:schemeClr val="tx1"/>
                </a:solidFill>
                <a:latin typeface="Arial" panose="020B0604020202020204" pitchFamily="34" charset="0"/>
              </a:defRPr>
            </a:lvl5pPr>
            <a:lvl6pPr marL="2514600" indent="-228600" defTabSz="92075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92075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92075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920750" eaLnBrk="0" fontAlgn="base" hangingPunct="0">
              <a:spcBef>
                <a:spcPct val="0"/>
              </a:spcBef>
              <a:spcAft>
                <a:spcPct val="0"/>
              </a:spcAft>
              <a:defRPr sz="2000" b="1">
                <a:solidFill>
                  <a:schemeClr val="tx1"/>
                </a:solidFill>
                <a:latin typeface="Arial" panose="020B0604020202020204" pitchFamily="34" charset="0"/>
              </a:defRPr>
            </a:lvl9pPr>
          </a:lstStyle>
          <a:p>
            <a:fld id="{BC692357-ED53-4B4C-AA76-0BACF0897969}" type="slidenum">
              <a:rPr lang="en-US" altLang="en-US" sz="1200" b="0" smtClean="0"/>
              <a:pPr/>
              <a:t>4</a:t>
            </a:fld>
            <a:endParaRPr lang="en-US" altLang="en-US" sz="1200" b="0"/>
          </a:p>
        </p:txBody>
      </p:sp>
    </p:spTree>
    <p:extLst>
      <p:ext uri="{BB962C8B-B14F-4D97-AF65-F5344CB8AC3E}">
        <p14:creationId xmlns:p14="http://schemas.microsoft.com/office/powerpoint/2010/main" val="1714358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A9E893DF-A47F-4D58-AE48-443164D96B04}"/>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4C269B97-F3AD-4E3C-BFCD-9C7401D9E02D}"/>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62468" name="Slide Number Placeholder 3">
            <a:extLst>
              <a:ext uri="{FF2B5EF4-FFF2-40B4-BE49-F238E27FC236}">
                <a16:creationId xmlns:a16="http://schemas.microsoft.com/office/drawing/2014/main" id="{7025833E-DAE3-4046-A26D-FA7F5CDEDDE0}"/>
              </a:ext>
            </a:extLst>
          </p:cNvPr>
          <p:cNvSpPr>
            <a:spLocks noGrp="1"/>
          </p:cNvSpPr>
          <p:nvPr>
            <p:ph type="sldNum" sz="quarter" idx="5"/>
          </p:nvPr>
        </p:nvSpPr>
        <p:spPr>
          <a:noFill/>
        </p:spPr>
        <p:txBody>
          <a:bodyPr/>
          <a:lstStyle>
            <a:lvl1pPr defTabSz="920750">
              <a:defRPr sz="2000" b="1">
                <a:solidFill>
                  <a:schemeClr val="tx1"/>
                </a:solidFill>
                <a:latin typeface="Arial" panose="020B0604020202020204" pitchFamily="34" charset="0"/>
              </a:defRPr>
            </a:lvl1pPr>
            <a:lvl2pPr marL="742950" indent="-285750" defTabSz="920750">
              <a:defRPr sz="2000" b="1">
                <a:solidFill>
                  <a:schemeClr val="tx1"/>
                </a:solidFill>
                <a:latin typeface="Arial" panose="020B0604020202020204" pitchFamily="34" charset="0"/>
              </a:defRPr>
            </a:lvl2pPr>
            <a:lvl3pPr marL="1143000" indent="-228600" defTabSz="920750">
              <a:defRPr sz="2000" b="1">
                <a:solidFill>
                  <a:schemeClr val="tx1"/>
                </a:solidFill>
                <a:latin typeface="Arial" panose="020B0604020202020204" pitchFamily="34" charset="0"/>
              </a:defRPr>
            </a:lvl3pPr>
            <a:lvl4pPr marL="1600200" indent="-228600" defTabSz="920750">
              <a:defRPr sz="2000" b="1">
                <a:solidFill>
                  <a:schemeClr val="tx1"/>
                </a:solidFill>
                <a:latin typeface="Arial" panose="020B0604020202020204" pitchFamily="34" charset="0"/>
              </a:defRPr>
            </a:lvl4pPr>
            <a:lvl5pPr marL="2057400" indent="-228600" defTabSz="920750">
              <a:defRPr sz="2000" b="1">
                <a:solidFill>
                  <a:schemeClr val="tx1"/>
                </a:solidFill>
                <a:latin typeface="Arial" panose="020B0604020202020204" pitchFamily="34" charset="0"/>
              </a:defRPr>
            </a:lvl5pPr>
            <a:lvl6pPr marL="2514600" indent="-228600" defTabSz="92075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92075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92075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920750" eaLnBrk="0" fontAlgn="base" hangingPunct="0">
              <a:spcBef>
                <a:spcPct val="0"/>
              </a:spcBef>
              <a:spcAft>
                <a:spcPct val="0"/>
              </a:spcAft>
              <a:defRPr sz="2000" b="1">
                <a:solidFill>
                  <a:schemeClr val="tx1"/>
                </a:solidFill>
                <a:latin typeface="Arial" panose="020B0604020202020204" pitchFamily="34" charset="0"/>
              </a:defRPr>
            </a:lvl9pPr>
          </a:lstStyle>
          <a:p>
            <a:fld id="{BC692357-ED53-4B4C-AA76-0BACF0897969}" type="slidenum">
              <a:rPr lang="en-US" altLang="en-US" sz="1200" b="0" smtClean="0"/>
              <a:pPr/>
              <a:t>5</a:t>
            </a:fld>
            <a:endParaRPr lang="en-US" altLang="en-US" sz="1200" b="0"/>
          </a:p>
        </p:txBody>
      </p:sp>
    </p:spTree>
    <p:extLst>
      <p:ext uri="{BB962C8B-B14F-4D97-AF65-F5344CB8AC3E}">
        <p14:creationId xmlns:p14="http://schemas.microsoft.com/office/powerpoint/2010/main" val="529271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A9E893DF-A47F-4D58-AE48-443164D96B04}"/>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4C269B97-F3AD-4E3C-BFCD-9C7401D9E02D}"/>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62468" name="Slide Number Placeholder 3">
            <a:extLst>
              <a:ext uri="{FF2B5EF4-FFF2-40B4-BE49-F238E27FC236}">
                <a16:creationId xmlns:a16="http://schemas.microsoft.com/office/drawing/2014/main" id="{7025833E-DAE3-4046-A26D-FA7F5CDEDDE0}"/>
              </a:ext>
            </a:extLst>
          </p:cNvPr>
          <p:cNvSpPr>
            <a:spLocks noGrp="1"/>
          </p:cNvSpPr>
          <p:nvPr>
            <p:ph type="sldNum" sz="quarter" idx="5"/>
          </p:nvPr>
        </p:nvSpPr>
        <p:spPr>
          <a:noFill/>
        </p:spPr>
        <p:txBody>
          <a:bodyPr/>
          <a:lstStyle>
            <a:lvl1pPr defTabSz="920750">
              <a:defRPr sz="2000" b="1">
                <a:solidFill>
                  <a:schemeClr val="tx1"/>
                </a:solidFill>
                <a:latin typeface="Arial" panose="020B0604020202020204" pitchFamily="34" charset="0"/>
              </a:defRPr>
            </a:lvl1pPr>
            <a:lvl2pPr marL="742950" indent="-285750" defTabSz="920750">
              <a:defRPr sz="2000" b="1">
                <a:solidFill>
                  <a:schemeClr val="tx1"/>
                </a:solidFill>
                <a:latin typeface="Arial" panose="020B0604020202020204" pitchFamily="34" charset="0"/>
              </a:defRPr>
            </a:lvl2pPr>
            <a:lvl3pPr marL="1143000" indent="-228600" defTabSz="920750">
              <a:defRPr sz="2000" b="1">
                <a:solidFill>
                  <a:schemeClr val="tx1"/>
                </a:solidFill>
                <a:latin typeface="Arial" panose="020B0604020202020204" pitchFamily="34" charset="0"/>
              </a:defRPr>
            </a:lvl3pPr>
            <a:lvl4pPr marL="1600200" indent="-228600" defTabSz="920750">
              <a:defRPr sz="2000" b="1">
                <a:solidFill>
                  <a:schemeClr val="tx1"/>
                </a:solidFill>
                <a:latin typeface="Arial" panose="020B0604020202020204" pitchFamily="34" charset="0"/>
              </a:defRPr>
            </a:lvl4pPr>
            <a:lvl5pPr marL="2057400" indent="-228600" defTabSz="920750">
              <a:defRPr sz="2000" b="1">
                <a:solidFill>
                  <a:schemeClr val="tx1"/>
                </a:solidFill>
                <a:latin typeface="Arial" panose="020B0604020202020204" pitchFamily="34" charset="0"/>
              </a:defRPr>
            </a:lvl5pPr>
            <a:lvl6pPr marL="2514600" indent="-228600" defTabSz="92075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92075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92075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920750" eaLnBrk="0" fontAlgn="base" hangingPunct="0">
              <a:spcBef>
                <a:spcPct val="0"/>
              </a:spcBef>
              <a:spcAft>
                <a:spcPct val="0"/>
              </a:spcAft>
              <a:defRPr sz="2000" b="1">
                <a:solidFill>
                  <a:schemeClr val="tx1"/>
                </a:solidFill>
                <a:latin typeface="Arial" panose="020B0604020202020204" pitchFamily="34" charset="0"/>
              </a:defRPr>
            </a:lvl9pPr>
          </a:lstStyle>
          <a:p>
            <a:fld id="{BC692357-ED53-4B4C-AA76-0BACF0897969}" type="slidenum">
              <a:rPr lang="en-US" altLang="en-US" sz="1200" b="0" smtClean="0"/>
              <a:pPr/>
              <a:t>6</a:t>
            </a:fld>
            <a:endParaRPr lang="en-US" altLang="en-US" sz="1200" b="0"/>
          </a:p>
        </p:txBody>
      </p:sp>
    </p:spTree>
    <p:extLst>
      <p:ext uri="{BB962C8B-B14F-4D97-AF65-F5344CB8AC3E}">
        <p14:creationId xmlns:p14="http://schemas.microsoft.com/office/powerpoint/2010/main" val="4088468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11B51C8-6CD4-4364-BA4A-B56425E898D1}" type="slidenum">
              <a:rPr lang="en-US" altLang="en-US" smtClean="0"/>
              <a:pPr>
                <a:defRPr/>
              </a:pPr>
              <a:t>10</a:t>
            </a:fld>
            <a:endParaRPr lang="en-US" altLang="en-US"/>
          </a:p>
        </p:txBody>
      </p:sp>
    </p:spTree>
    <p:extLst>
      <p:ext uri="{BB962C8B-B14F-4D97-AF65-F5344CB8AC3E}">
        <p14:creationId xmlns:p14="http://schemas.microsoft.com/office/powerpoint/2010/main" val="709462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A9E893DF-A47F-4D58-AE48-443164D96B04}"/>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4C269B97-F3AD-4E3C-BFCD-9C7401D9E02D}"/>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62468" name="Slide Number Placeholder 3">
            <a:extLst>
              <a:ext uri="{FF2B5EF4-FFF2-40B4-BE49-F238E27FC236}">
                <a16:creationId xmlns:a16="http://schemas.microsoft.com/office/drawing/2014/main" id="{7025833E-DAE3-4046-A26D-FA7F5CDEDDE0}"/>
              </a:ext>
            </a:extLst>
          </p:cNvPr>
          <p:cNvSpPr>
            <a:spLocks noGrp="1"/>
          </p:cNvSpPr>
          <p:nvPr>
            <p:ph type="sldNum" sz="quarter" idx="5"/>
          </p:nvPr>
        </p:nvSpPr>
        <p:spPr>
          <a:noFill/>
        </p:spPr>
        <p:txBody>
          <a:bodyPr/>
          <a:lstStyle>
            <a:lvl1pPr defTabSz="920750">
              <a:defRPr sz="2000" b="1">
                <a:solidFill>
                  <a:schemeClr val="tx1"/>
                </a:solidFill>
                <a:latin typeface="Arial" panose="020B0604020202020204" pitchFamily="34" charset="0"/>
              </a:defRPr>
            </a:lvl1pPr>
            <a:lvl2pPr marL="742950" indent="-285750" defTabSz="920750">
              <a:defRPr sz="2000" b="1">
                <a:solidFill>
                  <a:schemeClr val="tx1"/>
                </a:solidFill>
                <a:latin typeface="Arial" panose="020B0604020202020204" pitchFamily="34" charset="0"/>
              </a:defRPr>
            </a:lvl2pPr>
            <a:lvl3pPr marL="1143000" indent="-228600" defTabSz="920750">
              <a:defRPr sz="2000" b="1">
                <a:solidFill>
                  <a:schemeClr val="tx1"/>
                </a:solidFill>
                <a:latin typeface="Arial" panose="020B0604020202020204" pitchFamily="34" charset="0"/>
              </a:defRPr>
            </a:lvl3pPr>
            <a:lvl4pPr marL="1600200" indent="-228600" defTabSz="920750">
              <a:defRPr sz="2000" b="1">
                <a:solidFill>
                  <a:schemeClr val="tx1"/>
                </a:solidFill>
                <a:latin typeface="Arial" panose="020B0604020202020204" pitchFamily="34" charset="0"/>
              </a:defRPr>
            </a:lvl4pPr>
            <a:lvl5pPr marL="2057400" indent="-228600" defTabSz="920750">
              <a:defRPr sz="2000" b="1">
                <a:solidFill>
                  <a:schemeClr val="tx1"/>
                </a:solidFill>
                <a:latin typeface="Arial" panose="020B0604020202020204" pitchFamily="34" charset="0"/>
              </a:defRPr>
            </a:lvl5pPr>
            <a:lvl6pPr marL="2514600" indent="-228600" defTabSz="92075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92075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92075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920750" eaLnBrk="0" fontAlgn="base" hangingPunct="0">
              <a:spcBef>
                <a:spcPct val="0"/>
              </a:spcBef>
              <a:spcAft>
                <a:spcPct val="0"/>
              </a:spcAft>
              <a:defRPr sz="2000" b="1">
                <a:solidFill>
                  <a:schemeClr val="tx1"/>
                </a:solidFill>
                <a:latin typeface="Arial" panose="020B0604020202020204" pitchFamily="34" charset="0"/>
              </a:defRPr>
            </a:lvl9pPr>
          </a:lstStyle>
          <a:p>
            <a:fld id="{BC692357-ED53-4B4C-AA76-0BACF0897969}" type="slidenum">
              <a:rPr lang="en-US" altLang="en-US" sz="1200" b="0" smtClean="0"/>
              <a:pPr/>
              <a:t>27</a:t>
            </a:fld>
            <a:endParaRPr lang="en-US" altLang="en-US" sz="12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732228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265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2129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2776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71800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096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073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91427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42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061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37449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7">
            <a:extLst>
              <a:ext uri="{FF2B5EF4-FFF2-40B4-BE49-F238E27FC236}">
                <a16:creationId xmlns:a16="http://schemas.microsoft.com/office/drawing/2014/main" id="{0013FC92-7C56-4D40-BEAA-53CF92B35243}"/>
              </a:ext>
            </a:extLst>
          </p:cNvPr>
          <p:cNvSpPr>
            <a:spLocks noChangeShapeType="1"/>
          </p:cNvSpPr>
          <p:nvPr userDrawn="1"/>
        </p:nvSpPr>
        <p:spPr bwMode="auto">
          <a:xfrm>
            <a:off x="754856" y="786448"/>
            <a:ext cx="7634287" cy="0"/>
          </a:xfrm>
          <a:prstGeom prst="line">
            <a:avLst/>
          </a:prstGeom>
          <a:noFill/>
          <a:ln w="4445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027" name="Rectangle 8">
            <a:extLst>
              <a:ext uri="{FF2B5EF4-FFF2-40B4-BE49-F238E27FC236}">
                <a16:creationId xmlns:a16="http://schemas.microsoft.com/office/drawing/2014/main" id="{23969A55-798E-4777-8634-C6FBEBCB9E91}"/>
              </a:ext>
            </a:extLst>
          </p:cNvPr>
          <p:cNvSpPr>
            <a:spLocks noChangeArrowheads="1"/>
          </p:cNvSpPr>
          <p:nvPr userDrawn="1"/>
        </p:nvSpPr>
        <p:spPr bwMode="auto">
          <a:xfrm>
            <a:off x="0" y="6400800"/>
            <a:ext cx="9144000" cy="457200"/>
          </a:xfrm>
          <a:prstGeom prst="rect">
            <a:avLst/>
          </a:prstGeom>
          <a:solidFill>
            <a:srgbClr val="34349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eaLnBrk="1" hangingPunct="1">
              <a:defRPr/>
            </a:pPr>
            <a:r>
              <a:rPr lang="de-DE" altLang="en-US" sz="1000" b="0" dirty="0"/>
              <a:t>              </a:t>
            </a:r>
            <a:r>
              <a:rPr lang="en-US" altLang="en-US" sz="1200" dirty="0">
                <a:solidFill>
                  <a:schemeClr val="bg1"/>
                </a:solidFill>
              </a:rPr>
              <a:t>American Alliance for International Education (AAFIE)</a:t>
            </a:r>
            <a:r>
              <a:rPr lang="de-DE" altLang="en-US" sz="1200" dirty="0">
                <a:solidFill>
                  <a:schemeClr val="bg1"/>
                </a:solidFill>
              </a:rPr>
              <a:t>      Hi</a:t>
            </a:r>
            <a:r>
              <a:rPr lang="en-US" altLang="en-US" sz="1200" dirty="0" err="1">
                <a:solidFill>
                  <a:schemeClr val="bg1"/>
                </a:solidFill>
              </a:rPr>
              <a:t>gher</a:t>
            </a:r>
            <a:r>
              <a:rPr lang="en-US" altLang="en-US" sz="1200" dirty="0">
                <a:solidFill>
                  <a:schemeClr val="bg1"/>
                </a:solidFill>
              </a:rPr>
              <a:t> Education Division:  </a:t>
            </a:r>
            <a:r>
              <a:rPr lang="de-DE" altLang="en-US" sz="1200" dirty="0">
                <a:solidFill>
                  <a:schemeClr val="bg1"/>
                </a:solidFill>
              </a:rPr>
              <a:t> </a:t>
            </a:r>
            <a:r>
              <a:rPr lang="en-US" altLang="en-US" sz="1200" dirty="0">
                <a:solidFill>
                  <a:schemeClr val="bg1"/>
                </a:solidFill>
              </a:rPr>
              <a:t>w </a:t>
            </a:r>
            <a:r>
              <a:rPr lang="en-US" altLang="en-US" sz="1200" dirty="0" err="1">
                <a:solidFill>
                  <a:schemeClr val="bg1"/>
                </a:solidFill>
              </a:rPr>
              <a:t>w</a:t>
            </a:r>
            <a:r>
              <a:rPr lang="en-US" altLang="en-US" sz="1200" dirty="0">
                <a:solidFill>
                  <a:schemeClr val="bg1"/>
                </a:solidFill>
              </a:rPr>
              <a:t> </a:t>
            </a:r>
            <a:r>
              <a:rPr lang="en-US" altLang="en-US" sz="1200" dirty="0" err="1">
                <a:solidFill>
                  <a:schemeClr val="bg1"/>
                </a:solidFill>
              </a:rPr>
              <a:t>w</a:t>
            </a:r>
            <a:r>
              <a:rPr lang="en-US" altLang="en-US" sz="1200" dirty="0">
                <a:solidFill>
                  <a:schemeClr val="bg1"/>
                </a:solidFill>
              </a:rPr>
              <a:t> . a a f </a:t>
            </a:r>
            <a:r>
              <a:rPr lang="en-US" altLang="en-US" sz="1200" dirty="0" err="1">
                <a:solidFill>
                  <a:schemeClr val="bg1"/>
                </a:solidFill>
              </a:rPr>
              <a:t>i</a:t>
            </a:r>
            <a:r>
              <a:rPr lang="en-US" altLang="en-US" sz="1200" dirty="0">
                <a:solidFill>
                  <a:schemeClr val="bg1"/>
                </a:solidFill>
              </a:rPr>
              <a:t> e . o r g</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fogwing.io/industrial-iot-platfor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emf"/><Relationship Id="rId5" Type="http://schemas.openxmlformats.org/officeDocument/2006/relationships/package" Target="../embeddings/Microsoft_Excel_Worksheet1.xlsx"/><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62D9-7C7C-B5F0-5954-BEF25A6623EA}"/>
              </a:ext>
            </a:extLst>
          </p:cNvPr>
          <p:cNvSpPr>
            <a:spLocks noGrp="1"/>
          </p:cNvSpPr>
          <p:nvPr>
            <p:ph type="ctrTitle"/>
          </p:nvPr>
        </p:nvSpPr>
        <p:spPr>
          <a:xfrm>
            <a:off x="1" y="1317753"/>
            <a:ext cx="9032488" cy="3521875"/>
          </a:xfrm>
        </p:spPr>
        <p:txBody>
          <a:bodyPr>
            <a:normAutofit/>
          </a:bodyPr>
          <a:lstStyle/>
          <a:p>
            <a:pPr algn="l"/>
            <a:r>
              <a:rPr lang="en-US" sz="3000" b="1" dirty="0"/>
              <a:t>9/03/2022</a:t>
            </a:r>
            <a:br>
              <a:rPr lang="en-US" sz="3000" b="1" dirty="0"/>
            </a:br>
            <a:br>
              <a:rPr lang="en-US" sz="3000" b="1" dirty="0"/>
            </a:br>
            <a:r>
              <a:rPr lang="en-US" altLang="zh-CN" sz="3000" b="1" dirty="0"/>
              <a:t>Welcome Back!</a:t>
            </a:r>
            <a:endParaRPr lang="en-US" sz="3000" dirty="0"/>
          </a:p>
        </p:txBody>
      </p:sp>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6" name="TextBox 5">
            <a:extLst>
              <a:ext uri="{FF2B5EF4-FFF2-40B4-BE49-F238E27FC236}">
                <a16:creationId xmlns:a16="http://schemas.microsoft.com/office/drawing/2014/main" id="{F46F599D-4A46-30EB-7FF9-190285EB25B6}"/>
              </a:ext>
            </a:extLst>
          </p:cNvPr>
          <p:cNvSpPr txBox="1"/>
          <p:nvPr/>
        </p:nvSpPr>
        <p:spPr>
          <a:xfrm>
            <a:off x="6668429" y="4638151"/>
            <a:ext cx="2475571" cy="1015663"/>
          </a:xfrm>
          <a:prstGeom prst="rect">
            <a:avLst/>
          </a:prstGeom>
          <a:noFill/>
        </p:spPr>
        <p:txBody>
          <a:bodyPr wrap="square">
            <a:spAutoFit/>
          </a:bodyPr>
          <a:lstStyle/>
          <a:p>
            <a:r>
              <a:rPr lang="zh-CN" altLang="en-US" sz="1500" dirty="0"/>
              <a:t>第一节：</a:t>
            </a:r>
            <a:r>
              <a:rPr lang="en-US" sz="1500" dirty="0"/>
              <a:t>8:30-9:15</a:t>
            </a:r>
          </a:p>
          <a:p>
            <a:r>
              <a:rPr lang="zh-CN" altLang="en-US" sz="1500" dirty="0"/>
              <a:t>第二节： </a:t>
            </a:r>
            <a:r>
              <a:rPr lang="en-US" sz="1500" dirty="0"/>
              <a:t>9:20-10:05</a:t>
            </a:r>
          </a:p>
          <a:p>
            <a:r>
              <a:rPr lang="zh-CN" altLang="en-US" sz="1500" dirty="0"/>
              <a:t>第三节： </a:t>
            </a:r>
            <a:r>
              <a:rPr lang="en-US" sz="1500" dirty="0"/>
              <a:t>10:15-11:00</a:t>
            </a:r>
          </a:p>
          <a:p>
            <a:r>
              <a:rPr lang="zh-CN" altLang="en-US" sz="1500" dirty="0"/>
              <a:t>第四节： </a:t>
            </a:r>
            <a:r>
              <a:rPr lang="en-US" sz="1500" dirty="0"/>
              <a:t>11:05-11:50</a:t>
            </a:r>
          </a:p>
        </p:txBody>
      </p:sp>
      <p:sp>
        <p:nvSpPr>
          <p:cNvPr id="5" name="TextBox 4">
            <a:extLst>
              <a:ext uri="{FF2B5EF4-FFF2-40B4-BE49-F238E27FC236}">
                <a16:creationId xmlns:a16="http://schemas.microsoft.com/office/drawing/2014/main" id="{37FD2185-0182-EE83-3683-2C77442703F1}"/>
              </a:ext>
            </a:extLst>
          </p:cNvPr>
          <p:cNvSpPr txBox="1"/>
          <p:nvPr/>
        </p:nvSpPr>
        <p:spPr>
          <a:xfrm>
            <a:off x="78059" y="103457"/>
            <a:ext cx="7828156" cy="523220"/>
          </a:xfrm>
          <a:prstGeom prst="rect">
            <a:avLst/>
          </a:prstGeom>
          <a:noFill/>
        </p:spPr>
        <p:txBody>
          <a:bodyPr wrap="square">
            <a:spAutoFit/>
          </a:bodyPr>
          <a:lstStyle/>
          <a:p>
            <a:r>
              <a:rPr lang="en-US" altLang="zh-CN" sz="2800" b="1" dirty="0" err="1"/>
              <a:t>Pmd</a:t>
            </a:r>
            <a:r>
              <a:rPr lang="en-US" altLang="zh-CN" sz="2800" b="1" dirty="0"/>
              <a:t> Logistics / </a:t>
            </a:r>
            <a:r>
              <a:rPr lang="zh-CN" altLang="en-US" sz="2800" b="1" dirty="0"/>
              <a:t>预备</a:t>
            </a:r>
            <a:endParaRPr lang="en-US" sz="2800" dirty="0"/>
          </a:p>
        </p:txBody>
      </p:sp>
    </p:spTree>
    <p:extLst>
      <p:ext uri="{BB962C8B-B14F-4D97-AF65-F5344CB8AC3E}">
        <p14:creationId xmlns:p14="http://schemas.microsoft.com/office/powerpoint/2010/main" val="2598564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5BD6C4CA-23E6-C741-AE81-7C46397A0B68}"/>
              </a:ext>
            </a:extLst>
          </p:cNvPr>
          <p:cNvSpPr txBox="1"/>
          <p:nvPr/>
        </p:nvSpPr>
        <p:spPr>
          <a:xfrm>
            <a:off x="731405" y="139114"/>
            <a:ext cx="3877985" cy="646331"/>
          </a:xfrm>
          <a:prstGeom prst="rect">
            <a:avLst/>
          </a:prstGeom>
          <a:noFill/>
        </p:spPr>
        <p:txBody>
          <a:bodyPr wrap="none" rtlCol="0">
            <a:spAutoFit/>
          </a:bodyPr>
          <a:lstStyle/>
          <a:p>
            <a:r>
              <a:rPr lang="zh-CN" altLang="en-US" sz="3600" b="0" dirty="0">
                <a:latin typeface="Cambria Math" panose="02040503050406030204" pitchFamily="18" charset="0"/>
                <a:ea typeface="Cambria Math" panose="02040503050406030204" pitchFamily="18" charset="0"/>
              </a:rPr>
              <a:t>制造行业</a:t>
            </a:r>
            <a:r>
              <a:rPr lang="en-US" sz="3600" b="0" dirty="0" err="1">
                <a:latin typeface="Cambria Math" panose="02040503050406030204" pitchFamily="18" charset="0"/>
                <a:ea typeface="Cambria Math" panose="02040503050406030204" pitchFamily="18" charset="0"/>
              </a:rPr>
              <a:t>数智平台</a:t>
            </a:r>
            <a:endParaRPr lang="en-US" sz="3600" b="0" dirty="0">
              <a:latin typeface="Cambria Math" panose="02040503050406030204" pitchFamily="18" charset="0"/>
              <a:ea typeface="Cambria Math" panose="02040503050406030204" pitchFamily="18" charset="0"/>
            </a:endParaRPr>
          </a:p>
        </p:txBody>
      </p:sp>
      <p:sp>
        <p:nvSpPr>
          <p:cNvPr id="38" name="TextBox 37">
            <a:extLst>
              <a:ext uri="{FF2B5EF4-FFF2-40B4-BE49-F238E27FC236}">
                <a16:creationId xmlns:a16="http://schemas.microsoft.com/office/drawing/2014/main" id="{47BA4ADE-518D-004D-9355-730C6603875F}"/>
              </a:ext>
            </a:extLst>
          </p:cNvPr>
          <p:cNvSpPr txBox="1"/>
          <p:nvPr/>
        </p:nvSpPr>
        <p:spPr>
          <a:xfrm>
            <a:off x="726141" y="5811471"/>
            <a:ext cx="8085350" cy="461665"/>
          </a:xfrm>
          <a:prstGeom prst="rect">
            <a:avLst/>
          </a:prstGeom>
          <a:noFill/>
        </p:spPr>
        <p:txBody>
          <a:bodyPr wrap="square">
            <a:spAutoFit/>
          </a:bodyPr>
          <a:lstStyle/>
          <a:p>
            <a:r>
              <a:rPr lang="zh-CN" altLang="en-US" sz="2400" b="0" dirty="0">
                <a:latin typeface="NSimSun" panose="02010609030101010101" pitchFamily="49" charset="-122"/>
                <a:ea typeface="NSimSun" panose="02010609030101010101" pitchFamily="49" charset="-122"/>
              </a:rPr>
              <a:t>通过能源和⼯艺优化降低制造成本，成为简单的</a:t>
            </a:r>
            <a:r>
              <a:rPr lang="en-US" altLang="zh-CN" sz="2400" b="0" dirty="0">
                <a:latin typeface="NSimSun" panose="02010609030101010101" pitchFamily="49" charset="-122"/>
                <a:ea typeface="NSimSun" panose="02010609030101010101" pitchFamily="49" charset="-122"/>
              </a:rPr>
              <a:t>APP</a:t>
            </a:r>
            <a:r>
              <a:rPr lang="zh-CN" altLang="en-US" sz="2400" b="0" dirty="0">
                <a:latin typeface="NSimSun" panose="02010609030101010101" pitchFamily="49" charset="-122"/>
                <a:ea typeface="NSimSun" panose="02010609030101010101" pitchFamily="49" charset="-122"/>
              </a:rPr>
              <a:t>开发</a:t>
            </a:r>
            <a:endParaRPr lang="en-US" sz="2400" b="0" dirty="0">
              <a:latin typeface="NSimSun" panose="02010609030101010101" pitchFamily="49" charset="-122"/>
              <a:ea typeface="NSimSun" panose="02010609030101010101" pitchFamily="49" charset="-122"/>
            </a:endParaRPr>
          </a:p>
        </p:txBody>
      </p:sp>
      <p:pic>
        <p:nvPicPr>
          <p:cNvPr id="21" name="Picture 20">
            <a:extLst>
              <a:ext uri="{FF2B5EF4-FFF2-40B4-BE49-F238E27FC236}">
                <a16:creationId xmlns:a16="http://schemas.microsoft.com/office/drawing/2014/main" id="{0D10A2F5-2B77-62B4-B01E-DAD327A0C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32" y="911567"/>
            <a:ext cx="8171336" cy="4773781"/>
          </a:xfrm>
          <a:prstGeom prst="rect">
            <a:avLst/>
          </a:prstGeom>
        </p:spPr>
      </p:pic>
    </p:spTree>
    <p:extLst>
      <p:ext uri="{BB962C8B-B14F-4D97-AF65-F5344CB8AC3E}">
        <p14:creationId xmlns:p14="http://schemas.microsoft.com/office/powerpoint/2010/main" val="24103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6" name="Rectangle 5">
            <a:extLst>
              <a:ext uri="{FF2B5EF4-FFF2-40B4-BE49-F238E27FC236}">
                <a16:creationId xmlns:a16="http://schemas.microsoft.com/office/drawing/2014/main" id="{13032951-E9CC-2D76-705B-8BDD5A5BDABB}"/>
              </a:ext>
            </a:extLst>
          </p:cNvPr>
          <p:cNvSpPr/>
          <p:nvPr/>
        </p:nvSpPr>
        <p:spPr>
          <a:xfrm>
            <a:off x="530450" y="1180415"/>
            <a:ext cx="3515646" cy="584775"/>
          </a:xfrm>
          <a:prstGeom prst="rect">
            <a:avLst/>
          </a:prstGeom>
        </p:spPr>
        <p:txBody>
          <a:bodyPr wrap="square">
            <a:spAutoFit/>
          </a:bodyPr>
          <a:lstStyle/>
          <a:p>
            <a:r>
              <a:rPr lang="en-US" sz="1600" dirty="0">
                <a:latin typeface="+mj-lt"/>
              </a:rPr>
              <a:t>Predictive Maintenance</a:t>
            </a:r>
          </a:p>
          <a:p>
            <a:r>
              <a:rPr lang="en-US" sz="1600" dirty="0">
                <a:latin typeface="+mj-lt"/>
              </a:rPr>
              <a:t>/</a:t>
            </a:r>
            <a:r>
              <a:rPr lang="zh-CN" altLang="en-US" sz="1600" dirty="0">
                <a:latin typeface="+mj-lt"/>
              </a:rPr>
              <a:t>预测性维护</a:t>
            </a:r>
            <a:r>
              <a:rPr lang="en-US" altLang="zh-CN" sz="1600" dirty="0">
                <a:latin typeface="+mj-lt"/>
              </a:rPr>
              <a:t> </a:t>
            </a:r>
            <a:r>
              <a:rPr lang="en-US" sz="1600" dirty="0">
                <a:latin typeface="+mj-lt"/>
                <a:ea typeface="Cambria Math" panose="02040503050406030204" pitchFamily="18" charset="0"/>
              </a:rPr>
              <a:t>  </a:t>
            </a:r>
          </a:p>
        </p:txBody>
      </p:sp>
      <p:sp>
        <p:nvSpPr>
          <p:cNvPr id="7" name="TextBox 6">
            <a:extLst>
              <a:ext uri="{FF2B5EF4-FFF2-40B4-BE49-F238E27FC236}">
                <a16:creationId xmlns:a16="http://schemas.microsoft.com/office/drawing/2014/main" id="{F5F8CC04-E77A-23D4-92DE-910BAB013247}"/>
              </a:ext>
            </a:extLst>
          </p:cNvPr>
          <p:cNvSpPr txBox="1"/>
          <p:nvPr/>
        </p:nvSpPr>
        <p:spPr>
          <a:xfrm>
            <a:off x="4230600" y="1042905"/>
            <a:ext cx="4284844" cy="1815882"/>
          </a:xfrm>
          <a:prstGeom prst="rect">
            <a:avLst/>
          </a:prstGeom>
          <a:noFill/>
        </p:spPr>
        <p:txBody>
          <a:bodyPr wrap="square" rtlCol="0">
            <a:spAutoFit/>
          </a:bodyPr>
          <a:lstStyle/>
          <a:p>
            <a:pPr algn="l"/>
            <a:r>
              <a:rPr lang="en-US" sz="1600" i="0" u="sng" dirty="0">
                <a:solidFill>
                  <a:srgbClr val="000000"/>
                </a:solidFill>
                <a:effectLst/>
                <a:latin typeface="+mj-lt"/>
              </a:rPr>
              <a:t>Agile Production</a:t>
            </a:r>
            <a:r>
              <a:rPr lang="en-US" sz="1600" u="sng" dirty="0">
                <a:solidFill>
                  <a:srgbClr val="000000"/>
                </a:solidFill>
                <a:latin typeface="+mj-lt"/>
              </a:rPr>
              <a:t>/</a:t>
            </a:r>
            <a:r>
              <a:rPr lang="zh-CN" altLang="en-US" sz="1600" u="sng" dirty="0">
                <a:latin typeface="+mj-lt"/>
                <a:ea typeface="Cambria Math" panose="02040503050406030204" pitchFamily="18" charset="0"/>
              </a:rPr>
              <a:t>敏捷制造</a:t>
            </a:r>
            <a:endParaRPr lang="en-US" altLang="zh-CN" sz="1600" u="sng" dirty="0">
              <a:latin typeface="+mj-lt"/>
              <a:ea typeface="Cambria Math" panose="02040503050406030204" pitchFamily="18" charset="0"/>
            </a:endParaRPr>
          </a:p>
          <a:p>
            <a:pPr algn="l"/>
            <a:r>
              <a:rPr lang="en-US" sz="1600" i="0" dirty="0">
                <a:solidFill>
                  <a:srgbClr val="1B1A1A"/>
                </a:solidFill>
                <a:effectLst/>
                <a:latin typeface="+mj-lt"/>
              </a:rPr>
              <a:t>Agile production refers to the ability of the manufacturing unit to dynamically change the product schedule and execution according to the demand within the shift/day of operations</a:t>
            </a:r>
            <a:r>
              <a:rPr lang="zh-CN" altLang="en-US" sz="1600" i="0" dirty="0">
                <a:solidFill>
                  <a:srgbClr val="1B1A1A"/>
                </a:solidFill>
                <a:effectLst/>
                <a:latin typeface="+mj-lt"/>
                <a:ea typeface="Cambria Math" panose="02040503050406030204" pitchFamily="18" charset="0"/>
              </a:rPr>
              <a:t>根据产品</a:t>
            </a:r>
            <a:r>
              <a:rPr lang="en-US" altLang="zh-CN" sz="1600" i="0" dirty="0">
                <a:solidFill>
                  <a:srgbClr val="1B1A1A"/>
                </a:solidFill>
                <a:effectLst/>
                <a:latin typeface="+mj-lt"/>
                <a:ea typeface="Cambria Math" panose="02040503050406030204" pitchFamily="18" charset="0"/>
              </a:rPr>
              <a:t>/</a:t>
            </a:r>
            <a:r>
              <a:rPr lang="zh-CN" altLang="en-US" sz="1600" i="0" dirty="0">
                <a:solidFill>
                  <a:srgbClr val="1B1A1A"/>
                </a:solidFill>
                <a:effectLst/>
                <a:latin typeface="+mj-lt"/>
                <a:ea typeface="Cambria Math" panose="02040503050406030204" pitchFamily="18" charset="0"/>
              </a:rPr>
              <a:t>产量需求以及车间设备状况等等，动态调整生产计划</a:t>
            </a:r>
            <a:endParaRPr lang="en-US" sz="1600" dirty="0">
              <a:latin typeface="+mj-lt"/>
              <a:ea typeface="Cambria Math" panose="02040503050406030204" pitchFamily="18" charset="0"/>
            </a:endParaRPr>
          </a:p>
        </p:txBody>
      </p:sp>
      <p:sp>
        <p:nvSpPr>
          <p:cNvPr id="8" name="TextBox 7">
            <a:extLst>
              <a:ext uri="{FF2B5EF4-FFF2-40B4-BE49-F238E27FC236}">
                <a16:creationId xmlns:a16="http://schemas.microsoft.com/office/drawing/2014/main" id="{DD77D5C8-CD61-B29F-26C7-1B19EBAECFE0}"/>
              </a:ext>
            </a:extLst>
          </p:cNvPr>
          <p:cNvSpPr txBox="1"/>
          <p:nvPr/>
        </p:nvSpPr>
        <p:spPr>
          <a:xfrm>
            <a:off x="530450" y="3429000"/>
            <a:ext cx="3286277" cy="830997"/>
          </a:xfrm>
          <a:prstGeom prst="rect">
            <a:avLst/>
          </a:prstGeom>
          <a:noFill/>
        </p:spPr>
        <p:txBody>
          <a:bodyPr wrap="square" rtlCol="0">
            <a:spAutoFit/>
          </a:bodyPr>
          <a:lstStyle/>
          <a:p>
            <a:r>
              <a:rPr lang="en-US" sz="1600" dirty="0" err="1">
                <a:latin typeface="+mj-lt"/>
                <a:ea typeface="NSimSun" panose="02010609030101010101" pitchFamily="49" charset="-122"/>
              </a:rPr>
              <a:t>工艺参数的优化</a:t>
            </a:r>
            <a:endParaRPr lang="en-US" sz="1600" dirty="0">
              <a:latin typeface="+mj-lt"/>
              <a:ea typeface="NSimSun" panose="02010609030101010101" pitchFamily="49" charset="-122"/>
            </a:endParaRPr>
          </a:p>
          <a:p>
            <a:r>
              <a:rPr lang="en-US" sz="1600" dirty="0">
                <a:latin typeface="+mj-lt"/>
                <a:ea typeface="Cambria Math" panose="02040503050406030204" pitchFamily="18" charset="0"/>
              </a:rPr>
              <a:t>Process </a:t>
            </a:r>
            <a:r>
              <a:rPr lang="en-US" altLang="zh-CN" sz="1600" dirty="0">
                <a:latin typeface="+mj-lt"/>
                <a:ea typeface="Cambria Math" panose="02040503050406030204" pitchFamily="18" charset="0"/>
              </a:rPr>
              <a:t>p</a:t>
            </a:r>
            <a:r>
              <a:rPr lang="en-US" sz="1600" dirty="0">
                <a:latin typeface="+mj-lt"/>
                <a:ea typeface="Cambria Math" panose="02040503050406030204" pitchFamily="18" charset="0"/>
              </a:rPr>
              <a:t>arameters optimization with AI</a:t>
            </a:r>
          </a:p>
        </p:txBody>
      </p:sp>
      <p:sp>
        <p:nvSpPr>
          <p:cNvPr id="9" name="Rectangle 8">
            <a:extLst>
              <a:ext uri="{FF2B5EF4-FFF2-40B4-BE49-F238E27FC236}">
                <a16:creationId xmlns:a16="http://schemas.microsoft.com/office/drawing/2014/main" id="{9BEF2C34-FEEF-D46E-737B-0001391E4098}"/>
              </a:ext>
            </a:extLst>
          </p:cNvPr>
          <p:cNvSpPr/>
          <p:nvPr/>
        </p:nvSpPr>
        <p:spPr>
          <a:xfrm>
            <a:off x="4309132" y="3305890"/>
            <a:ext cx="4304418" cy="1077218"/>
          </a:xfrm>
          <a:prstGeom prst="rect">
            <a:avLst/>
          </a:prstGeom>
        </p:spPr>
        <p:txBody>
          <a:bodyPr wrap="square">
            <a:spAutoFit/>
          </a:bodyPr>
          <a:lstStyle/>
          <a:p>
            <a:r>
              <a:rPr lang="en-US" sz="1600" dirty="0">
                <a:latin typeface="+mj-lt"/>
              </a:rPr>
              <a:t>Product Design/</a:t>
            </a:r>
            <a:r>
              <a:rPr lang="zh-CN" altLang="en-US" sz="1600" dirty="0">
                <a:latin typeface="+mj-lt"/>
              </a:rPr>
              <a:t>产品设计</a:t>
            </a:r>
            <a:endParaRPr lang="en-US" altLang="zh-CN" sz="1600" dirty="0">
              <a:latin typeface="+mj-lt"/>
            </a:endParaRPr>
          </a:p>
          <a:p>
            <a:r>
              <a:rPr lang="en-US" sz="1600" dirty="0" err="1">
                <a:latin typeface="+mj-lt"/>
                <a:ea typeface="Cambria Math" panose="02040503050406030204" pitchFamily="18" charset="0"/>
              </a:rPr>
              <a:t>智慧产品研发</a:t>
            </a:r>
            <a:endParaRPr lang="en-US" sz="1600" dirty="0">
              <a:latin typeface="+mj-lt"/>
              <a:ea typeface="Cambria Math" panose="02040503050406030204" pitchFamily="18" charset="0"/>
            </a:endParaRPr>
          </a:p>
          <a:p>
            <a:r>
              <a:rPr lang="en-US" sz="1600" dirty="0">
                <a:latin typeface="+mj-lt"/>
                <a:ea typeface="Cambria Math" panose="02040503050406030204" pitchFamily="18" charset="0"/>
              </a:rPr>
              <a:t>Using Reinforcement Learning in AI for product design</a:t>
            </a: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Smart Manufacturing Use Cases/</a:t>
            </a:r>
            <a:r>
              <a:rPr lang="zh-CN" altLang="en-US" sz="2800" dirty="0"/>
              <a:t>智能制造应用</a:t>
            </a:r>
            <a:endParaRPr lang="en-US" sz="3600" dirty="0">
              <a:latin typeface="+mn-lt"/>
            </a:endParaRPr>
          </a:p>
        </p:txBody>
      </p:sp>
    </p:spTree>
    <p:extLst>
      <p:ext uri="{BB962C8B-B14F-4D97-AF65-F5344CB8AC3E}">
        <p14:creationId xmlns:p14="http://schemas.microsoft.com/office/powerpoint/2010/main" val="3963527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Anaconda Setup / </a:t>
            </a:r>
            <a:r>
              <a:rPr lang="zh-CN" altLang="en-US" sz="2800" dirty="0"/>
              <a:t>安装</a:t>
            </a:r>
            <a:r>
              <a:rPr lang="en-US" altLang="zh-CN" sz="2800" dirty="0"/>
              <a:t>Anaconda</a:t>
            </a:r>
            <a:endParaRPr lang="en-US" sz="3600" dirty="0">
              <a:latin typeface="+mn-lt"/>
            </a:endParaRPr>
          </a:p>
        </p:txBody>
      </p:sp>
      <p:sp>
        <p:nvSpPr>
          <p:cNvPr id="4" name="TextBox 3">
            <a:extLst>
              <a:ext uri="{FF2B5EF4-FFF2-40B4-BE49-F238E27FC236}">
                <a16:creationId xmlns:a16="http://schemas.microsoft.com/office/drawing/2014/main" id="{AED6C618-5BCE-43C9-39DD-348D333DB976}"/>
              </a:ext>
            </a:extLst>
          </p:cNvPr>
          <p:cNvSpPr txBox="1"/>
          <p:nvPr/>
        </p:nvSpPr>
        <p:spPr>
          <a:xfrm>
            <a:off x="2263698" y="2593325"/>
            <a:ext cx="4616604" cy="1631216"/>
          </a:xfrm>
          <a:prstGeom prst="rect">
            <a:avLst/>
          </a:prstGeom>
          <a:noFill/>
        </p:spPr>
        <p:txBody>
          <a:bodyPr wrap="square">
            <a:spAutoFit/>
          </a:bodyPr>
          <a:lstStyle/>
          <a:p>
            <a:r>
              <a:rPr lang="en-US" altLang="zh-CN" sz="2000" dirty="0"/>
              <a:t>Any questions?</a:t>
            </a:r>
          </a:p>
          <a:p>
            <a:endParaRPr lang="en-US" dirty="0"/>
          </a:p>
          <a:p>
            <a:r>
              <a:rPr lang="en-US" dirty="0"/>
              <a:t>Virtual Env </a:t>
            </a:r>
            <a:r>
              <a:rPr lang="zh-CN" altLang="en-US" dirty="0"/>
              <a:t>（虚拟环境）</a:t>
            </a:r>
            <a:endParaRPr lang="en-US" altLang="zh-CN" dirty="0"/>
          </a:p>
          <a:p>
            <a:endParaRPr lang="en-US" dirty="0"/>
          </a:p>
          <a:p>
            <a:r>
              <a:rPr lang="en-US" altLang="zh-CN" dirty="0"/>
              <a:t>pip check</a:t>
            </a:r>
            <a:endParaRPr lang="en-US" dirty="0"/>
          </a:p>
        </p:txBody>
      </p:sp>
    </p:spTree>
    <p:extLst>
      <p:ext uri="{BB962C8B-B14F-4D97-AF65-F5344CB8AC3E}">
        <p14:creationId xmlns:p14="http://schemas.microsoft.com/office/powerpoint/2010/main" val="538291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GitHub </a:t>
            </a:r>
            <a:endParaRPr lang="en-US" sz="3600" dirty="0">
              <a:latin typeface="+mn-lt"/>
            </a:endParaRPr>
          </a:p>
        </p:txBody>
      </p:sp>
      <p:sp>
        <p:nvSpPr>
          <p:cNvPr id="4" name="TextBox 3">
            <a:extLst>
              <a:ext uri="{FF2B5EF4-FFF2-40B4-BE49-F238E27FC236}">
                <a16:creationId xmlns:a16="http://schemas.microsoft.com/office/drawing/2014/main" id="{95226943-26A6-F549-A7B7-2F6415B90469}"/>
              </a:ext>
            </a:extLst>
          </p:cNvPr>
          <p:cNvSpPr txBox="1"/>
          <p:nvPr/>
        </p:nvSpPr>
        <p:spPr>
          <a:xfrm>
            <a:off x="2263698" y="1545111"/>
            <a:ext cx="4616604" cy="400110"/>
          </a:xfrm>
          <a:prstGeom prst="rect">
            <a:avLst/>
          </a:prstGeom>
          <a:noFill/>
        </p:spPr>
        <p:txBody>
          <a:bodyPr wrap="square">
            <a:spAutoFit/>
          </a:bodyPr>
          <a:lstStyle/>
          <a:p>
            <a:r>
              <a:rPr lang="en-US" dirty="0"/>
              <a:t>github_steps.pptx</a:t>
            </a:r>
          </a:p>
        </p:txBody>
      </p:sp>
    </p:spTree>
    <p:extLst>
      <p:ext uri="{BB962C8B-B14F-4D97-AF65-F5344CB8AC3E}">
        <p14:creationId xmlns:p14="http://schemas.microsoft.com/office/powerpoint/2010/main" val="4037810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Git  </a:t>
            </a:r>
            <a:endParaRPr lang="en-US" sz="3600" dirty="0">
              <a:latin typeface="+mn-lt"/>
            </a:endParaRPr>
          </a:p>
        </p:txBody>
      </p:sp>
      <p:sp>
        <p:nvSpPr>
          <p:cNvPr id="4" name="TextBox 3">
            <a:extLst>
              <a:ext uri="{FF2B5EF4-FFF2-40B4-BE49-F238E27FC236}">
                <a16:creationId xmlns:a16="http://schemas.microsoft.com/office/drawing/2014/main" id="{053FF2DA-8D79-F2CA-CCFC-18E94A658A7C}"/>
              </a:ext>
            </a:extLst>
          </p:cNvPr>
          <p:cNvSpPr txBox="1"/>
          <p:nvPr/>
        </p:nvSpPr>
        <p:spPr>
          <a:xfrm>
            <a:off x="1996069" y="2269940"/>
            <a:ext cx="4616604" cy="400110"/>
          </a:xfrm>
          <a:prstGeom prst="rect">
            <a:avLst/>
          </a:prstGeom>
          <a:noFill/>
        </p:spPr>
        <p:txBody>
          <a:bodyPr wrap="square">
            <a:spAutoFit/>
          </a:bodyPr>
          <a:lstStyle/>
          <a:p>
            <a:r>
              <a:rPr lang="en-US" dirty="0"/>
              <a:t>git_setup.pptx</a:t>
            </a:r>
          </a:p>
        </p:txBody>
      </p:sp>
    </p:spTree>
    <p:extLst>
      <p:ext uri="{BB962C8B-B14F-4D97-AF65-F5344CB8AC3E}">
        <p14:creationId xmlns:p14="http://schemas.microsoft.com/office/powerpoint/2010/main" val="3062296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Git branches </a:t>
            </a:r>
            <a:endParaRPr lang="en-US" sz="3600" dirty="0">
              <a:latin typeface="+mn-lt"/>
            </a:endParaRPr>
          </a:p>
        </p:txBody>
      </p:sp>
      <p:sp>
        <p:nvSpPr>
          <p:cNvPr id="2" name="TextBox 1">
            <a:extLst>
              <a:ext uri="{FF2B5EF4-FFF2-40B4-BE49-F238E27FC236}">
                <a16:creationId xmlns:a16="http://schemas.microsoft.com/office/drawing/2014/main" id="{BA6248BB-50EE-FEA4-8967-033AD60CBCE3}"/>
              </a:ext>
            </a:extLst>
          </p:cNvPr>
          <p:cNvSpPr txBox="1"/>
          <p:nvPr/>
        </p:nvSpPr>
        <p:spPr>
          <a:xfrm>
            <a:off x="814038" y="1180415"/>
            <a:ext cx="7961971" cy="1631216"/>
          </a:xfrm>
          <a:prstGeom prst="rect">
            <a:avLst/>
          </a:prstGeom>
          <a:noFill/>
        </p:spPr>
        <p:txBody>
          <a:bodyPr wrap="square">
            <a:spAutoFit/>
          </a:bodyPr>
          <a:lstStyle/>
          <a:p>
            <a:r>
              <a:rPr lang="en-US" dirty="0"/>
              <a:t>Let’s follow these conven</a:t>
            </a:r>
            <a:r>
              <a:rPr lang="en-US" altLang="zh-CN" dirty="0"/>
              <a:t>tions / </a:t>
            </a:r>
            <a:r>
              <a:rPr lang="zh-CN" altLang="en-US" dirty="0"/>
              <a:t>约定俗成</a:t>
            </a:r>
            <a:r>
              <a:rPr lang="en-US" altLang="zh-CN" dirty="0"/>
              <a:t>:</a:t>
            </a:r>
          </a:p>
          <a:p>
            <a:endParaRPr lang="en-US" dirty="0"/>
          </a:p>
          <a:p>
            <a:pPr marL="457200" indent="-457200">
              <a:buAutoNum type="arabicPeriod"/>
            </a:pPr>
            <a:r>
              <a:rPr lang="en-US" dirty="0"/>
              <a:t>Every team has its own branch. </a:t>
            </a:r>
            <a:r>
              <a:rPr lang="zh-CN" altLang="en-US" dirty="0"/>
              <a:t>每个组用自己的分支</a:t>
            </a:r>
            <a:endParaRPr lang="en-US" altLang="zh-CN" dirty="0"/>
          </a:p>
          <a:p>
            <a:r>
              <a:rPr lang="en-US" dirty="0"/>
              <a:t>2.   All teams use the same class branch. </a:t>
            </a:r>
            <a:r>
              <a:rPr lang="zh-CN" altLang="en-US" dirty="0"/>
              <a:t>上课内容用同一个分支</a:t>
            </a:r>
            <a:endParaRPr lang="en-US" dirty="0"/>
          </a:p>
          <a:p>
            <a:pPr marL="457200" indent="-457200">
              <a:buAutoNum type="arabicPeriod"/>
            </a:pPr>
            <a:endParaRPr lang="en-US" dirty="0"/>
          </a:p>
        </p:txBody>
      </p:sp>
    </p:spTree>
    <p:extLst>
      <p:ext uri="{BB962C8B-B14F-4D97-AF65-F5344CB8AC3E}">
        <p14:creationId xmlns:p14="http://schemas.microsoft.com/office/powerpoint/2010/main" val="396874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Git branches </a:t>
            </a:r>
            <a:endParaRPr lang="en-US" sz="3600" dirty="0">
              <a:latin typeface="+mn-lt"/>
            </a:endParaRPr>
          </a:p>
        </p:txBody>
      </p:sp>
      <p:sp>
        <p:nvSpPr>
          <p:cNvPr id="2" name="TextBox 1">
            <a:extLst>
              <a:ext uri="{FF2B5EF4-FFF2-40B4-BE49-F238E27FC236}">
                <a16:creationId xmlns:a16="http://schemas.microsoft.com/office/drawing/2014/main" id="{BA6248BB-50EE-FEA4-8967-033AD60CBCE3}"/>
              </a:ext>
            </a:extLst>
          </p:cNvPr>
          <p:cNvSpPr txBox="1"/>
          <p:nvPr/>
        </p:nvSpPr>
        <p:spPr>
          <a:xfrm>
            <a:off x="814038" y="1180415"/>
            <a:ext cx="7961971" cy="3785652"/>
          </a:xfrm>
          <a:prstGeom prst="rect">
            <a:avLst/>
          </a:prstGeom>
          <a:noFill/>
        </p:spPr>
        <p:txBody>
          <a:bodyPr wrap="square">
            <a:spAutoFit/>
          </a:bodyPr>
          <a:lstStyle/>
          <a:p>
            <a:r>
              <a:rPr lang="en-US" dirty="0"/>
              <a:t>Three Key Commands / </a:t>
            </a:r>
            <a:r>
              <a:rPr lang="zh-CN" altLang="en-US" dirty="0"/>
              <a:t>三个重要指令行</a:t>
            </a:r>
            <a:r>
              <a:rPr lang="en-US" altLang="zh-CN" dirty="0"/>
              <a:t>:</a:t>
            </a:r>
          </a:p>
          <a:p>
            <a:endParaRPr lang="en-US" altLang="zh-CN" dirty="0"/>
          </a:p>
          <a:p>
            <a:r>
              <a:rPr lang="en-US" altLang="zh-CN" dirty="0"/>
              <a:t># fetch class content. </a:t>
            </a:r>
            <a:r>
              <a:rPr lang="zh-CN" altLang="en-US" dirty="0"/>
              <a:t>课堂内容：</a:t>
            </a:r>
            <a:endParaRPr lang="en-US" altLang="zh-CN" dirty="0"/>
          </a:p>
          <a:p>
            <a:pPr marL="457200" indent="-457200">
              <a:buAutoNum type="arabicPeriod"/>
            </a:pPr>
            <a:r>
              <a:rPr lang="en-US" altLang="zh-CN" dirty="0"/>
              <a:t>git checkout –b classes origin/classes  </a:t>
            </a:r>
          </a:p>
          <a:p>
            <a:pPr marL="457200" indent="-457200">
              <a:buAutoNum type="arabicPeriod"/>
            </a:pPr>
            <a:endParaRPr lang="en-US" altLang="zh-CN" dirty="0"/>
          </a:p>
          <a:p>
            <a:r>
              <a:rPr lang="en-US" altLang="zh-CN" dirty="0"/>
              <a:t># fetch your own team’s branch.</a:t>
            </a:r>
            <a:r>
              <a:rPr lang="zh-CN" altLang="en-US" dirty="0"/>
              <a:t> 项目内容</a:t>
            </a:r>
            <a:endParaRPr lang="en-US" altLang="zh-CN" dirty="0"/>
          </a:p>
          <a:p>
            <a:r>
              <a:rPr lang="en-US" altLang="zh-CN" dirty="0"/>
              <a:t>2. git checkout –b</a:t>
            </a:r>
            <a:r>
              <a:rPr lang="zh-CN" altLang="en-US" dirty="0"/>
              <a:t> </a:t>
            </a:r>
            <a:r>
              <a:rPr lang="en-US" altLang="zh-CN" dirty="0" err="1"/>
              <a:t>team_z</a:t>
            </a:r>
            <a:r>
              <a:rPr lang="zh-CN" altLang="en-US" dirty="0"/>
              <a:t> </a:t>
            </a:r>
            <a:r>
              <a:rPr lang="en-US" altLang="zh-CN" dirty="0"/>
              <a:t>origin/</a:t>
            </a:r>
            <a:r>
              <a:rPr lang="en-US" altLang="zh-CN" dirty="0" err="1"/>
              <a:t>team_z</a:t>
            </a:r>
            <a:r>
              <a:rPr lang="en-US" altLang="zh-CN" dirty="0"/>
              <a:t>  #</a:t>
            </a:r>
            <a:r>
              <a:rPr lang="zh-CN" altLang="en-US" dirty="0"/>
              <a:t>例子</a:t>
            </a:r>
            <a:endParaRPr lang="en-US" altLang="zh-CN" dirty="0"/>
          </a:p>
          <a:p>
            <a:endParaRPr lang="en-US" altLang="zh-CN" dirty="0"/>
          </a:p>
          <a:p>
            <a:r>
              <a:rPr lang="en-US" altLang="zh-CN" dirty="0"/>
              <a:t>#</a:t>
            </a:r>
            <a:r>
              <a:rPr lang="zh-CN" altLang="en-US" dirty="0"/>
              <a:t> </a:t>
            </a:r>
            <a:r>
              <a:rPr lang="en-US" altLang="zh-CN" dirty="0"/>
              <a:t>for</a:t>
            </a:r>
            <a:r>
              <a:rPr lang="zh-CN" altLang="en-US" dirty="0"/>
              <a:t> </a:t>
            </a:r>
            <a:r>
              <a:rPr lang="en-US" altLang="zh-CN" dirty="0"/>
              <a:t>class</a:t>
            </a:r>
            <a:r>
              <a:rPr lang="zh-CN" altLang="en-US" dirty="0"/>
              <a:t> </a:t>
            </a:r>
            <a:r>
              <a:rPr lang="en-US" altLang="zh-CN" dirty="0"/>
              <a:t>content, if you made changes, </a:t>
            </a:r>
          </a:p>
          <a:p>
            <a:r>
              <a:rPr lang="en-US" altLang="zh-CN" dirty="0"/>
              <a:t>3. git stash #</a:t>
            </a:r>
            <a:r>
              <a:rPr lang="zh-CN" altLang="en-US" dirty="0"/>
              <a:t>保存临时备份</a:t>
            </a:r>
            <a:r>
              <a:rPr lang="en-US" altLang="zh-CN" dirty="0"/>
              <a:t> </a:t>
            </a:r>
            <a:endParaRPr lang="en-US" dirty="0"/>
          </a:p>
          <a:p>
            <a:endParaRPr lang="en-US" dirty="0"/>
          </a:p>
          <a:p>
            <a:pPr marL="457200" indent="-457200">
              <a:buAutoNum type="arabicPeriod"/>
            </a:pPr>
            <a:endParaRPr lang="en-US" dirty="0"/>
          </a:p>
        </p:txBody>
      </p:sp>
    </p:spTree>
    <p:extLst>
      <p:ext uri="{BB962C8B-B14F-4D97-AF65-F5344CB8AC3E}">
        <p14:creationId xmlns:p14="http://schemas.microsoft.com/office/powerpoint/2010/main" val="2082370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Git branches </a:t>
            </a:r>
            <a:endParaRPr lang="en-US" sz="3600" dirty="0">
              <a:latin typeface="+mn-lt"/>
            </a:endParaRPr>
          </a:p>
        </p:txBody>
      </p:sp>
      <p:sp>
        <p:nvSpPr>
          <p:cNvPr id="2" name="TextBox 1">
            <a:extLst>
              <a:ext uri="{FF2B5EF4-FFF2-40B4-BE49-F238E27FC236}">
                <a16:creationId xmlns:a16="http://schemas.microsoft.com/office/drawing/2014/main" id="{BA6248BB-50EE-FEA4-8967-033AD60CBCE3}"/>
              </a:ext>
            </a:extLst>
          </p:cNvPr>
          <p:cNvSpPr txBox="1"/>
          <p:nvPr/>
        </p:nvSpPr>
        <p:spPr>
          <a:xfrm>
            <a:off x="814038" y="1180415"/>
            <a:ext cx="7961971" cy="4708981"/>
          </a:xfrm>
          <a:prstGeom prst="rect">
            <a:avLst/>
          </a:prstGeom>
          <a:noFill/>
        </p:spPr>
        <p:txBody>
          <a:bodyPr wrap="square">
            <a:spAutoFit/>
          </a:bodyPr>
          <a:lstStyle/>
          <a:p>
            <a:r>
              <a:rPr lang="en-US" dirty="0"/>
              <a:t>For team branch, use the following  commands to push changes</a:t>
            </a:r>
            <a:r>
              <a:rPr lang="en-US" altLang="zh-CN" dirty="0"/>
              <a:t>: </a:t>
            </a:r>
            <a:r>
              <a:rPr lang="zh-CN" altLang="en-US" dirty="0"/>
              <a:t>用以下主要指令和远程库保持沟通：</a:t>
            </a:r>
            <a:endParaRPr lang="en-US" altLang="zh-CN" dirty="0"/>
          </a:p>
          <a:p>
            <a:endParaRPr lang="en-US" altLang="zh-CN" dirty="0"/>
          </a:p>
          <a:p>
            <a:r>
              <a:rPr lang="en-US" altLang="zh-CN" dirty="0"/>
              <a:t># </a:t>
            </a:r>
            <a:r>
              <a:rPr lang="zh-CN" altLang="en-US" dirty="0"/>
              <a:t>获取源库跟新</a:t>
            </a:r>
            <a:endParaRPr lang="en-US" altLang="zh-CN" dirty="0"/>
          </a:p>
          <a:p>
            <a:r>
              <a:rPr lang="en-US" altLang="zh-CN" dirty="0"/>
              <a:t>1.  git pull origin </a:t>
            </a:r>
            <a:r>
              <a:rPr lang="en-US" altLang="zh-CN" dirty="0" err="1"/>
              <a:t>team_z</a:t>
            </a:r>
            <a:r>
              <a:rPr lang="en-US" altLang="zh-CN" dirty="0"/>
              <a:t> </a:t>
            </a:r>
          </a:p>
          <a:p>
            <a:endParaRPr lang="en-US" altLang="zh-CN" dirty="0"/>
          </a:p>
          <a:p>
            <a:r>
              <a:rPr lang="en-US" altLang="zh-CN" dirty="0"/>
              <a:t>2. git status </a:t>
            </a:r>
          </a:p>
          <a:p>
            <a:endParaRPr lang="en-US" altLang="zh-CN" dirty="0"/>
          </a:p>
          <a:p>
            <a:r>
              <a:rPr lang="en-US" altLang="zh-CN" dirty="0"/>
              <a:t>3. git add . </a:t>
            </a:r>
          </a:p>
          <a:p>
            <a:endParaRPr lang="en-US" altLang="zh-CN" dirty="0"/>
          </a:p>
          <a:p>
            <a:r>
              <a:rPr lang="en-US" altLang="zh-CN" dirty="0"/>
              <a:t>4. git commit –m </a:t>
            </a:r>
            <a:r>
              <a:rPr lang="zh-CN" altLang="en-US" dirty="0"/>
              <a:t>“</a:t>
            </a:r>
            <a:r>
              <a:rPr lang="en-US" altLang="zh-CN" dirty="0"/>
              <a:t>describe changes” </a:t>
            </a:r>
          </a:p>
          <a:p>
            <a:endParaRPr lang="en-US" altLang="zh-CN" dirty="0"/>
          </a:p>
          <a:p>
            <a:r>
              <a:rPr lang="en-US" dirty="0"/>
              <a:t>5. git pull origin </a:t>
            </a:r>
            <a:r>
              <a:rPr lang="en-US" dirty="0" err="1"/>
              <a:t>team_z</a:t>
            </a:r>
            <a:endParaRPr lang="en-US" dirty="0"/>
          </a:p>
          <a:p>
            <a:endParaRPr lang="en-US" dirty="0"/>
          </a:p>
          <a:p>
            <a:pPr marL="457200" indent="-457200">
              <a:buAutoNum type="arabicPeriod"/>
            </a:pPr>
            <a:endParaRPr lang="en-US" dirty="0"/>
          </a:p>
        </p:txBody>
      </p:sp>
    </p:spTree>
    <p:extLst>
      <p:ext uri="{BB962C8B-B14F-4D97-AF65-F5344CB8AC3E}">
        <p14:creationId xmlns:p14="http://schemas.microsoft.com/office/powerpoint/2010/main" val="1874133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Predictive Maintenance </a:t>
            </a:r>
            <a:r>
              <a:rPr lang="zh-CN" altLang="en-US" sz="2800" dirty="0"/>
              <a:t>预测性维护</a:t>
            </a:r>
            <a:endParaRPr lang="en-US" sz="3600" dirty="0">
              <a:latin typeface="+mn-lt"/>
            </a:endParaRPr>
          </a:p>
        </p:txBody>
      </p:sp>
      <p:sp>
        <p:nvSpPr>
          <p:cNvPr id="4" name="TextBox 3">
            <a:extLst>
              <a:ext uri="{FF2B5EF4-FFF2-40B4-BE49-F238E27FC236}">
                <a16:creationId xmlns:a16="http://schemas.microsoft.com/office/drawing/2014/main" id="{D079E7B7-7CF5-1023-BAC4-4695F462AB41}"/>
              </a:ext>
            </a:extLst>
          </p:cNvPr>
          <p:cNvSpPr txBox="1"/>
          <p:nvPr/>
        </p:nvSpPr>
        <p:spPr>
          <a:xfrm>
            <a:off x="234176" y="980360"/>
            <a:ext cx="9132848" cy="400110"/>
          </a:xfrm>
          <a:prstGeom prst="rect">
            <a:avLst/>
          </a:prstGeom>
          <a:noFill/>
        </p:spPr>
        <p:txBody>
          <a:bodyPr wrap="square">
            <a:spAutoFit/>
          </a:bodyPr>
          <a:lstStyle/>
          <a:p>
            <a:r>
              <a:rPr lang="en-US" dirty="0"/>
              <a:t>Crucial Benefits of </a:t>
            </a:r>
            <a:r>
              <a:rPr lang="en-US" dirty="0" err="1"/>
              <a:t>PdM</a:t>
            </a:r>
            <a:r>
              <a:rPr lang="en-US" dirty="0"/>
              <a:t> / </a:t>
            </a:r>
            <a:r>
              <a:rPr lang="zh-CN" altLang="en-US" dirty="0"/>
              <a:t>预测性维护对企业的益处</a:t>
            </a:r>
            <a:endParaRPr lang="en-US" dirty="0"/>
          </a:p>
        </p:txBody>
      </p:sp>
      <p:sp>
        <p:nvSpPr>
          <p:cNvPr id="6" name="TextBox 5">
            <a:extLst>
              <a:ext uri="{FF2B5EF4-FFF2-40B4-BE49-F238E27FC236}">
                <a16:creationId xmlns:a16="http://schemas.microsoft.com/office/drawing/2014/main" id="{23EB4840-530F-8777-5214-45EA32B6695E}"/>
              </a:ext>
            </a:extLst>
          </p:cNvPr>
          <p:cNvSpPr txBox="1"/>
          <p:nvPr/>
        </p:nvSpPr>
        <p:spPr>
          <a:xfrm>
            <a:off x="253046" y="1503580"/>
            <a:ext cx="8984452" cy="4093428"/>
          </a:xfrm>
          <a:prstGeom prst="rect">
            <a:avLst/>
          </a:prstGeom>
          <a:noFill/>
        </p:spPr>
        <p:txBody>
          <a:bodyPr wrap="square">
            <a:spAutoFit/>
          </a:bodyPr>
          <a:lstStyle/>
          <a:p>
            <a:pPr algn="l"/>
            <a:r>
              <a:rPr lang="en-US" b="1" i="0" dirty="0">
                <a:solidFill>
                  <a:srgbClr val="202124"/>
                </a:solidFill>
                <a:effectLst/>
                <a:latin typeface="Roboto" panose="02000000000000000000" pitchFamily="2" charset="0"/>
              </a:rPr>
              <a:t>Holistic Management System / </a:t>
            </a:r>
            <a:r>
              <a:rPr lang="zh-CN" altLang="en-US" b="1" i="0" dirty="0">
                <a:solidFill>
                  <a:srgbClr val="202124"/>
                </a:solidFill>
                <a:effectLst/>
                <a:latin typeface="Roboto" panose="02000000000000000000" pitchFamily="2" charset="0"/>
              </a:rPr>
              <a:t>整体管理： </a:t>
            </a:r>
            <a:endParaRPr lang="en-US" altLang="zh-CN" b="1" i="0" dirty="0">
              <a:solidFill>
                <a:srgbClr val="202124"/>
              </a:solidFill>
              <a:effectLst/>
              <a:latin typeface="Roboto" panose="02000000000000000000" pitchFamily="2" charset="0"/>
            </a:endParaRPr>
          </a:p>
          <a:p>
            <a:pPr algn="l"/>
            <a:endParaRPr lang="en-US" dirty="0">
              <a:solidFill>
                <a:srgbClr val="202124"/>
              </a:solidFill>
              <a:latin typeface="Roboto" panose="02000000000000000000" pitchFamily="2" charset="0"/>
            </a:endParaRPr>
          </a:p>
          <a:p>
            <a:pPr algn="l"/>
            <a:r>
              <a:rPr lang="en-US" b="0" i="0" dirty="0">
                <a:solidFill>
                  <a:srgbClr val="1B1A1A"/>
                </a:solidFill>
                <a:effectLst/>
                <a:latin typeface="Roboto" panose="02000000000000000000" pitchFamily="2" charset="0"/>
              </a:rPr>
              <a:t>Implementing </a:t>
            </a:r>
            <a:r>
              <a:rPr lang="en-US" b="0" i="0" u="none" strike="noStrike" dirty="0">
                <a:solidFill>
                  <a:srgbClr val="007FFF"/>
                </a:solidFill>
                <a:effectLst/>
                <a:latin typeface="Roboto" panose="02000000000000000000" pitchFamily="2" charset="0"/>
                <a:hlinkClick r:id="rId2"/>
              </a:rPr>
              <a:t>Predictive Maintenance</a:t>
            </a:r>
            <a:r>
              <a:rPr lang="en-US" b="0" i="0" dirty="0">
                <a:solidFill>
                  <a:srgbClr val="1B1A1A"/>
                </a:solidFill>
                <a:effectLst/>
                <a:latin typeface="Roboto" panose="02000000000000000000" pitchFamily="2" charset="0"/>
              </a:rPr>
              <a:t> becomes a value add-on in the management and execution of inventory, machine and </a:t>
            </a:r>
            <a:r>
              <a:rPr lang="en-US" b="0" i="0" dirty="0" err="1">
                <a:solidFill>
                  <a:srgbClr val="1B1A1A"/>
                </a:solidFill>
                <a:effectLst/>
                <a:latin typeface="Roboto" panose="02000000000000000000" pitchFamily="2" charset="0"/>
              </a:rPr>
              <a:t>labour</a:t>
            </a:r>
            <a:r>
              <a:rPr lang="en-US" b="0" i="0" dirty="0">
                <a:solidFill>
                  <a:srgbClr val="1B1A1A"/>
                </a:solidFill>
                <a:effectLst/>
                <a:latin typeface="Roboto" panose="02000000000000000000" pitchFamily="2" charset="0"/>
              </a:rPr>
              <a:t> operations in manufacturing. Predictive Maintenance solution facilitates a single entity for locating in real-time, the performance and condition of equipment in manufacturing along with data on supply chain and </a:t>
            </a:r>
            <a:r>
              <a:rPr lang="en-US" b="0" i="0" dirty="0" err="1">
                <a:solidFill>
                  <a:srgbClr val="1B1A1A"/>
                </a:solidFill>
                <a:effectLst/>
                <a:latin typeface="Roboto" panose="02000000000000000000" pitchFamily="2" charset="0"/>
              </a:rPr>
              <a:t>labour</a:t>
            </a:r>
            <a:r>
              <a:rPr lang="en-US" b="0" i="0" dirty="0">
                <a:solidFill>
                  <a:srgbClr val="1B1A1A"/>
                </a:solidFill>
                <a:effectLst/>
                <a:latin typeface="Roboto" panose="02000000000000000000" pitchFamily="2" charset="0"/>
              </a:rPr>
              <a:t> to predict stock requirements to ensure optimized resource utility.</a:t>
            </a:r>
          </a:p>
          <a:p>
            <a:pPr algn="l"/>
            <a:endParaRPr lang="en-US" b="0" dirty="0">
              <a:solidFill>
                <a:srgbClr val="1B1A1A"/>
              </a:solidFill>
              <a:latin typeface="Roboto" panose="02000000000000000000" pitchFamily="2" charset="0"/>
            </a:endParaRPr>
          </a:p>
          <a:p>
            <a:pPr algn="l"/>
            <a:br>
              <a:rPr lang="zh-CN" altLang="en-US" dirty="0"/>
            </a:br>
            <a:r>
              <a:rPr lang="zh-CN" altLang="en-US" b="0" i="0" dirty="0">
                <a:solidFill>
                  <a:srgbClr val="202124"/>
                </a:solidFill>
                <a:effectLst/>
                <a:latin typeface="Roboto" panose="02000000000000000000" pitchFamily="2" charset="0"/>
              </a:rPr>
              <a:t>实施预测性维护成为制造中库存、机器和人工操作的管理和执行的附加值。预测性维护解决方案有助于单个实体实时定位制造中设备的性能和状况以及供应链和劳动力数据，以预测库存需求，以确保优化资源利用率。</a:t>
            </a:r>
            <a:endParaRPr lang="en-US" b="1"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233420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Predictive Maintenance </a:t>
            </a:r>
            <a:r>
              <a:rPr lang="zh-CN" altLang="en-US" sz="2800" dirty="0"/>
              <a:t>预测性维护</a:t>
            </a:r>
            <a:endParaRPr lang="en-US" sz="3600" dirty="0">
              <a:latin typeface="+mn-lt"/>
            </a:endParaRPr>
          </a:p>
        </p:txBody>
      </p:sp>
      <p:sp>
        <p:nvSpPr>
          <p:cNvPr id="4" name="TextBox 3">
            <a:extLst>
              <a:ext uri="{FF2B5EF4-FFF2-40B4-BE49-F238E27FC236}">
                <a16:creationId xmlns:a16="http://schemas.microsoft.com/office/drawing/2014/main" id="{D079E7B7-7CF5-1023-BAC4-4695F462AB41}"/>
              </a:ext>
            </a:extLst>
          </p:cNvPr>
          <p:cNvSpPr txBox="1"/>
          <p:nvPr/>
        </p:nvSpPr>
        <p:spPr>
          <a:xfrm>
            <a:off x="234176" y="980360"/>
            <a:ext cx="9132848" cy="400110"/>
          </a:xfrm>
          <a:prstGeom prst="rect">
            <a:avLst/>
          </a:prstGeom>
          <a:noFill/>
        </p:spPr>
        <p:txBody>
          <a:bodyPr wrap="square">
            <a:spAutoFit/>
          </a:bodyPr>
          <a:lstStyle/>
          <a:p>
            <a:r>
              <a:rPr lang="en-US" dirty="0"/>
              <a:t>Crucial Benefits of </a:t>
            </a:r>
            <a:r>
              <a:rPr lang="en-US" dirty="0" err="1"/>
              <a:t>PdM</a:t>
            </a:r>
            <a:r>
              <a:rPr lang="en-US" dirty="0"/>
              <a:t> / </a:t>
            </a:r>
            <a:r>
              <a:rPr lang="zh-CN" altLang="en-US" dirty="0"/>
              <a:t>预测性维护对企业的益处</a:t>
            </a:r>
            <a:endParaRPr lang="en-US" dirty="0"/>
          </a:p>
        </p:txBody>
      </p:sp>
      <p:sp>
        <p:nvSpPr>
          <p:cNvPr id="6" name="TextBox 5">
            <a:extLst>
              <a:ext uri="{FF2B5EF4-FFF2-40B4-BE49-F238E27FC236}">
                <a16:creationId xmlns:a16="http://schemas.microsoft.com/office/drawing/2014/main" id="{23EB4840-530F-8777-5214-45EA32B6695E}"/>
              </a:ext>
            </a:extLst>
          </p:cNvPr>
          <p:cNvSpPr txBox="1"/>
          <p:nvPr/>
        </p:nvSpPr>
        <p:spPr>
          <a:xfrm>
            <a:off x="253046" y="1503580"/>
            <a:ext cx="8984452" cy="3785652"/>
          </a:xfrm>
          <a:prstGeom prst="rect">
            <a:avLst/>
          </a:prstGeom>
          <a:noFill/>
        </p:spPr>
        <p:txBody>
          <a:bodyPr wrap="square">
            <a:spAutoFit/>
          </a:bodyPr>
          <a:lstStyle/>
          <a:p>
            <a:r>
              <a:rPr lang="en-US" b="1" i="0" dirty="0">
                <a:solidFill>
                  <a:srgbClr val="202124"/>
                </a:solidFill>
                <a:effectLst/>
                <a:latin typeface="Roboto" panose="02000000000000000000" pitchFamily="2" charset="0"/>
              </a:rPr>
              <a:t>Automated Scheduling of Maintenance / </a:t>
            </a:r>
            <a:r>
              <a:rPr lang="zh-CN" altLang="en-US" b="1" i="0" dirty="0">
                <a:solidFill>
                  <a:srgbClr val="202124"/>
                </a:solidFill>
                <a:effectLst/>
                <a:latin typeface="Roboto" panose="02000000000000000000" pitchFamily="2" charset="0"/>
              </a:rPr>
              <a:t>维护计划自动化</a:t>
            </a:r>
            <a:endParaRPr lang="en-US" b="1" i="0" dirty="0">
              <a:solidFill>
                <a:srgbClr val="202124"/>
              </a:solidFill>
              <a:effectLst/>
              <a:latin typeface="Roboto" panose="02000000000000000000" pitchFamily="2" charset="0"/>
            </a:endParaRPr>
          </a:p>
          <a:p>
            <a:pPr algn="l"/>
            <a:endParaRPr lang="en-US" b="0" i="0" dirty="0">
              <a:solidFill>
                <a:srgbClr val="1B1A1A"/>
              </a:solidFill>
              <a:effectLst/>
              <a:latin typeface="Roboto" panose="02000000000000000000" pitchFamily="2" charset="0"/>
            </a:endParaRPr>
          </a:p>
          <a:p>
            <a:pPr algn="l"/>
            <a:r>
              <a:rPr lang="en-US" b="0" i="0" dirty="0">
                <a:solidFill>
                  <a:srgbClr val="1B1A1A"/>
                </a:solidFill>
                <a:effectLst/>
                <a:latin typeface="Roboto" panose="02000000000000000000" pitchFamily="2" charset="0"/>
              </a:rPr>
              <a:t>Software that offers Predictive Maintenance run based on artificial intelligence and analytics to advance prediction that supports generating valuable insights. These analytics prompt automated scheduling of service/maintenance based on machine usage, and performance statistics. It also enables automated job assignments and timeline management.</a:t>
            </a:r>
          </a:p>
          <a:p>
            <a:pPr algn="l"/>
            <a:endParaRPr lang="en-US" b="0" dirty="0">
              <a:solidFill>
                <a:srgbClr val="1B1A1A"/>
              </a:solidFill>
              <a:latin typeface="Roboto" panose="02000000000000000000" pitchFamily="2" charset="0"/>
            </a:endParaRPr>
          </a:p>
          <a:p>
            <a:pPr algn="l"/>
            <a:br>
              <a:rPr lang="zh-CN" altLang="en-US" dirty="0"/>
            </a:br>
            <a:r>
              <a:rPr lang="zh-CN" altLang="en-US" b="0" i="0" dirty="0">
                <a:solidFill>
                  <a:srgbClr val="202124"/>
                </a:solidFill>
                <a:effectLst/>
                <a:latin typeface="Roboto" panose="02000000000000000000" pitchFamily="2" charset="0"/>
              </a:rPr>
              <a:t>提供基于人工智能和分析的预测性维护运行的软件，以推进支持生成有价值见解的预测。这些分析会根据机器使用情况和性能统计信息自动安排服务</a:t>
            </a:r>
            <a:r>
              <a:rPr lang="en-US" altLang="zh-CN" b="0" i="0" dirty="0">
                <a:solidFill>
                  <a:srgbClr val="202124"/>
                </a:solidFill>
                <a:effectLst/>
                <a:latin typeface="Roboto" panose="02000000000000000000" pitchFamily="2" charset="0"/>
              </a:rPr>
              <a:t>/</a:t>
            </a:r>
            <a:r>
              <a:rPr lang="zh-CN" altLang="en-US" b="0" i="0" dirty="0">
                <a:solidFill>
                  <a:srgbClr val="202124"/>
                </a:solidFill>
                <a:effectLst/>
                <a:latin typeface="Roboto" panose="02000000000000000000" pitchFamily="2" charset="0"/>
              </a:rPr>
              <a:t>维护。它还支持自动化的工作分配和时间线管理。</a:t>
            </a:r>
            <a:endParaRPr lang="en-US" b="1"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3347398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62D9-7C7C-B5F0-5954-BEF25A6623EA}"/>
              </a:ext>
            </a:extLst>
          </p:cNvPr>
          <p:cNvSpPr>
            <a:spLocks noGrp="1"/>
          </p:cNvSpPr>
          <p:nvPr>
            <p:ph type="ctrTitle"/>
          </p:nvPr>
        </p:nvSpPr>
        <p:spPr>
          <a:xfrm>
            <a:off x="0" y="1116276"/>
            <a:ext cx="9032488" cy="3521875"/>
          </a:xfrm>
        </p:spPr>
        <p:txBody>
          <a:bodyPr>
            <a:normAutofit/>
          </a:bodyPr>
          <a:lstStyle/>
          <a:p>
            <a:pPr algn="l"/>
            <a:r>
              <a:rPr lang="en-US" sz="3000" b="1" dirty="0"/>
              <a:t>9/03/2022</a:t>
            </a:r>
            <a:br>
              <a:rPr lang="en-US" sz="3000" b="1" dirty="0"/>
            </a:br>
            <a:br>
              <a:rPr lang="en-US" sz="3000" b="1" dirty="0"/>
            </a:br>
            <a:r>
              <a:rPr lang="en-US" sz="3000" b="1" dirty="0"/>
              <a:t>Before we start: Any Questions?</a:t>
            </a:r>
            <a:endParaRPr lang="en-US" sz="3000" dirty="0"/>
          </a:p>
        </p:txBody>
      </p:sp>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6" name="TextBox 5">
            <a:extLst>
              <a:ext uri="{FF2B5EF4-FFF2-40B4-BE49-F238E27FC236}">
                <a16:creationId xmlns:a16="http://schemas.microsoft.com/office/drawing/2014/main" id="{F46F599D-4A46-30EB-7FF9-190285EB25B6}"/>
              </a:ext>
            </a:extLst>
          </p:cNvPr>
          <p:cNvSpPr txBox="1"/>
          <p:nvPr/>
        </p:nvSpPr>
        <p:spPr>
          <a:xfrm>
            <a:off x="6668429" y="4638151"/>
            <a:ext cx="2475571" cy="1015663"/>
          </a:xfrm>
          <a:prstGeom prst="rect">
            <a:avLst/>
          </a:prstGeom>
          <a:noFill/>
        </p:spPr>
        <p:txBody>
          <a:bodyPr wrap="square">
            <a:spAutoFit/>
          </a:bodyPr>
          <a:lstStyle/>
          <a:p>
            <a:r>
              <a:rPr lang="zh-CN" altLang="en-US" sz="1500" dirty="0"/>
              <a:t>第一节：</a:t>
            </a:r>
            <a:r>
              <a:rPr lang="en-US" sz="1500" dirty="0"/>
              <a:t>8:30-9:15</a:t>
            </a:r>
          </a:p>
          <a:p>
            <a:r>
              <a:rPr lang="zh-CN" altLang="en-US" sz="1500" dirty="0"/>
              <a:t>第二节： </a:t>
            </a:r>
            <a:r>
              <a:rPr lang="en-US" sz="1500" dirty="0"/>
              <a:t>9:20-10:05</a:t>
            </a:r>
          </a:p>
          <a:p>
            <a:r>
              <a:rPr lang="zh-CN" altLang="en-US" sz="1500" dirty="0"/>
              <a:t>第三节： </a:t>
            </a:r>
            <a:r>
              <a:rPr lang="en-US" sz="1500" dirty="0"/>
              <a:t>10:15-11:00</a:t>
            </a:r>
          </a:p>
          <a:p>
            <a:r>
              <a:rPr lang="zh-CN" altLang="en-US" sz="1500" dirty="0"/>
              <a:t>第四节： </a:t>
            </a:r>
            <a:r>
              <a:rPr lang="en-US" sz="1500" dirty="0"/>
              <a:t>11:05-11:50</a:t>
            </a:r>
          </a:p>
        </p:txBody>
      </p:sp>
      <p:sp>
        <p:nvSpPr>
          <p:cNvPr id="4" name="TextBox 3">
            <a:extLst>
              <a:ext uri="{FF2B5EF4-FFF2-40B4-BE49-F238E27FC236}">
                <a16:creationId xmlns:a16="http://schemas.microsoft.com/office/drawing/2014/main" id="{24F4BEB2-D216-6235-C71A-7F1D428D4ACD}"/>
              </a:ext>
            </a:extLst>
          </p:cNvPr>
          <p:cNvSpPr txBox="1"/>
          <p:nvPr/>
        </p:nvSpPr>
        <p:spPr>
          <a:xfrm>
            <a:off x="78059" y="103457"/>
            <a:ext cx="7828156" cy="523220"/>
          </a:xfrm>
          <a:prstGeom prst="rect">
            <a:avLst/>
          </a:prstGeom>
          <a:noFill/>
        </p:spPr>
        <p:txBody>
          <a:bodyPr wrap="square">
            <a:spAutoFit/>
          </a:bodyPr>
          <a:lstStyle/>
          <a:p>
            <a:r>
              <a:rPr lang="en-US" altLang="zh-CN" sz="2800" b="1" dirty="0" err="1"/>
              <a:t>Pmd</a:t>
            </a:r>
            <a:r>
              <a:rPr lang="en-US" altLang="zh-CN" sz="2800" b="1" dirty="0"/>
              <a:t> Logistics / </a:t>
            </a:r>
            <a:r>
              <a:rPr lang="zh-CN" altLang="en-US" sz="2800" b="1" dirty="0"/>
              <a:t>预备</a:t>
            </a:r>
            <a:endParaRPr lang="en-US" sz="2800" dirty="0"/>
          </a:p>
        </p:txBody>
      </p:sp>
    </p:spTree>
    <p:extLst>
      <p:ext uri="{BB962C8B-B14F-4D97-AF65-F5344CB8AC3E}">
        <p14:creationId xmlns:p14="http://schemas.microsoft.com/office/powerpoint/2010/main" val="1101209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Predictive Maintenance </a:t>
            </a:r>
            <a:r>
              <a:rPr lang="zh-CN" altLang="en-US" sz="2800" dirty="0"/>
              <a:t>预测性维护</a:t>
            </a:r>
            <a:endParaRPr lang="en-US" sz="3600" dirty="0">
              <a:latin typeface="+mn-lt"/>
            </a:endParaRPr>
          </a:p>
        </p:txBody>
      </p:sp>
      <p:sp>
        <p:nvSpPr>
          <p:cNvPr id="4" name="TextBox 3">
            <a:extLst>
              <a:ext uri="{FF2B5EF4-FFF2-40B4-BE49-F238E27FC236}">
                <a16:creationId xmlns:a16="http://schemas.microsoft.com/office/drawing/2014/main" id="{D079E7B7-7CF5-1023-BAC4-4695F462AB41}"/>
              </a:ext>
            </a:extLst>
          </p:cNvPr>
          <p:cNvSpPr txBox="1"/>
          <p:nvPr/>
        </p:nvSpPr>
        <p:spPr>
          <a:xfrm>
            <a:off x="234176" y="980360"/>
            <a:ext cx="9132848" cy="400110"/>
          </a:xfrm>
          <a:prstGeom prst="rect">
            <a:avLst/>
          </a:prstGeom>
          <a:noFill/>
        </p:spPr>
        <p:txBody>
          <a:bodyPr wrap="square">
            <a:spAutoFit/>
          </a:bodyPr>
          <a:lstStyle/>
          <a:p>
            <a:r>
              <a:rPr lang="en-US" dirty="0"/>
              <a:t>Crucial Benefits of </a:t>
            </a:r>
            <a:r>
              <a:rPr lang="en-US" dirty="0" err="1"/>
              <a:t>PdM</a:t>
            </a:r>
            <a:r>
              <a:rPr lang="en-US" dirty="0"/>
              <a:t> / </a:t>
            </a:r>
            <a:r>
              <a:rPr lang="zh-CN" altLang="en-US" dirty="0"/>
              <a:t>预测性维护对企业的益处</a:t>
            </a:r>
            <a:endParaRPr lang="en-US" dirty="0"/>
          </a:p>
        </p:txBody>
      </p:sp>
      <p:sp>
        <p:nvSpPr>
          <p:cNvPr id="6" name="TextBox 5">
            <a:extLst>
              <a:ext uri="{FF2B5EF4-FFF2-40B4-BE49-F238E27FC236}">
                <a16:creationId xmlns:a16="http://schemas.microsoft.com/office/drawing/2014/main" id="{23EB4840-530F-8777-5214-45EA32B6695E}"/>
              </a:ext>
            </a:extLst>
          </p:cNvPr>
          <p:cNvSpPr txBox="1"/>
          <p:nvPr/>
        </p:nvSpPr>
        <p:spPr>
          <a:xfrm>
            <a:off x="253046" y="1503580"/>
            <a:ext cx="8984452" cy="3477875"/>
          </a:xfrm>
          <a:prstGeom prst="rect">
            <a:avLst/>
          </a:prstGeom>
          <a:noFill/>
        </p:spPr>
        <p:txBody>
          <a:bodyPr wrap="square">
            <a:spAutoFit/>
          </a:bodyPr>
          <a:lstStyle/>
          <a:p>
            <a:r>
              <a:rPr lang="en-US" b="1" i="0" dirty="0">
                <a:solidFill>
                  <a:srgbClr val="202124"/>
                </a:solidFill>
                <a:effectLst/>
                <a:latin typeface="Roboto" panose="02000000000000000000" pitchFamily="2" charset="0"/>
              </a:rPr>
              <a:t>Safety and Compliance/ </a:t>
            </a:r>
            <a:r>
              <a:rPr lang="zh-CN" altLang="en-US" b="1" i="0" dirty="0">
                <a:solidFill>
                  <a:srgbClr val="202124"/>
                </a:solidFill>
                <a:effectLst/>
                <a:latin typeface="Roboto" panose="02000000000000000000" pitchFamily="2" charset="0"/>
              </a:rPr>
              <a:t>提高安全性</a:t>
            </a:r>
            <a:endParaRPr lang="en-US" b="1" i="0" dirty="0">
              <a:solidFill>
                <a:srgbClr val="202124"/>
              </a:solidFill>
              <a:effectLst/>
              <a:latin typeface="Roboto" panose="02000000000000000000" pitchFamily="2" charset="0"/>
            </a:endParaRPr>
          </a:p>
          <a:p>
            <a:pPr algn="l"/>
            <a:endParaRPr lang="en-US" b="0" i="0" dirty="0">
              <a:solidFill>
                <a:srgbClr val="1B1A1A"/>
              </a:solidFill>
              <a:effectLst/>
              <a:latin typeface="Roboto" panose="02000000000000000000" pitchFamily="2" charset="0"/>
            </a:endParaRPr>
          </a:p>
          <a:p>
            <a:pPr algn="l"/>
            <a:r>
              <a:rPr lang="en-US" b="0" i="0" dirty="0">
                <a:solidFill>
                  <a:srgbClr val="1B1A1A"/>
                </a:solidFill>
                <a:effectLst/>
                <a:latin typeface="Roboto" panose="02000000000000000000" pitchFamily="2" charset="0"/>
              </a:rPr>
              <a:t>Predictive Maintenance facilitates not only machine/asset maintenance but also ensures to notify/reminders on parameters concerning the safety of machines and operators. It helps companies prioritize the health of machines as well as workers’ safety along with sustaining compliance..</a:t>
            </a:r>
          </a:p>
          <a:p>
            <a:pPr algn="l"/>
            <a:endParaRPr lang="en-US" b="0" dirty="0">
              <a:solidFill>
                <a:srgbClr val="1B1A1A"/>
              </a:solidFill>
              <a:latin typeface="Roboto" panose="02000000000000000000" pitchFamily="2" charset="0"/>
            </a:endParaRPr>
          </a:p>
          <a:p>
            <a:pPr algn="l"/>
            <a:br>
              <a:rPr lang="zh-CN" altLang="en-US" dirty="0"/>
            </a:br>
            <a:r>
              <a:rPr lang="zh-CN" altLang="en-US" b="0" i="0" dirty="0">
                <a:solidFill>
                  <a:srgbClr val="202124"/>
                </a:solidFill>
                <a:effectLst/>
                <a:latin typeface="Roboto" panose="02000000000000000000" pitchFamily="2" charset="0"/>
              </a:rPr>
              <a:t>预测性维护不仅有助于机器</a:t>
            </a:r>
            <a:r>
              <a:rPr lang="en-US" altLang="zh-CN" b="0" i="0" dirty="0">
                <a:solidFill>
                  <a:srgbClr val="202124"/>
                </a:solidFill>
                <a:effectLst/>
                <a:latin typeface="Roboto" panose="02000000000000000000" pitchFamily="2" charset="0"/>
              </a:rPr>
              <a:t>/</a:t>
            </a:r>
            <a:r>
              <a:rPr lang="zh-CN" altLang="en-US" b="0" i="0" dirty="0">
                <a:solidFill>
                  <a:srgbClr val="202124"/>
                </a:solidFill>
                <a:effectLst/>
                <a:latin typeface="Roboto" panose="02000000000000000000" pitchFamily="2" charset="0"/>
              </a:rPr>
              <a:t>资产维护，而且还确保通知</a:t>
            </a:r>
            <a:r>
              <a:rPr lang="en-US" altLang="zh-CN" b="0" i="0" dirty="0">
                <a:solidFill>
                  <a:srgbClr val="202124"/>
                </a:solidFill>
                <a:effectLst/>
                <a:latin typeface="Roboto" panose="02000000000000000000" pitchFamily="2" charset="0"/>
              </a:rPr>
              <a:t>/</a:t>
            </a:r>
            <a:r>
              <a:rPr lang="zh-CN" altLang="en-US" b="0" i="0" dirty="0">
                <a:solidFill>
                  <a:srgbClr val="202124"/>
                </a:solidFill>
                <a:effectLst/>
                <a:latin typeface="Roboto" panose="02000000000000000000" pitchFamily="2" charset="0"/>
              </a:rPr>
              <a:t>提醒有关机器和操作员安全的参数。它可以帮助公司优先考虑机器的健康和工人的安全，同时保持合规性</a:t>
            </a:r>
            <a:endParaRPr lang="en-US" b="1"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1328909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Predictive Maintenance </a:t>
            </a:r>
            <a:r>
              <a:rPr lang="zh-CN" altLang="en-US" sz="2800" dirty="0"/>
              <a:t>预测性维护</a:t>
            </a:r>
            <a:endParaRPr lang="en-US" sz="3600" dirty="0">
              <a:latin typeface="+mn-lt"/>
            </a:endParaRPr>
          </a:p>
        </p:txBody>
      </p:sp>
      <p:sp>
        <p:nvSpPr>
          <p:cNvPr id="4" name="TextBox 3">
            <a:extLst>
              <a:ext uri="{FF2B5EF4-FFF2-40B4-BE49-F238E27FC236}">
                <a16:creationId xmlns:a16="http://schemas.microsoft.com/office/drawing/2014/main" id="{D079E7B7-7CF5-1023-BAC4-4695F462AB41}"/>
              </a:ext>
            </a:extLst>
          </p:cNvPr>
          <p:cNvSpPr txBox="1"/>
          <p:nvPr/>
        </p:nvSpPr>
        <p:spPr>
          <a:xfrm>
            <a:off x="234176" y="980360"/>
            <a:ext cx="9132848" cy="400110"/>
          </a:xfrm>
          <a:prstGeom prst="rect">
            <a:avLst/>
          </a:prstGeom>
          <a:noFill/>
        </p:spPr>
        <p:txBody>
          <a:bodyPr wrap="square">
            <a:spAutoFit/>
          </a:bodyPr>
          <a:lstStyle/>
          <a:p>
            <a:r>
              <a:rPr lang="en-US" dirty="0"/>
              <a:t>Crucial Benefits of </a:t>
            </a:r>
            <a:r>
              <a:rPr lang="en-US" dirty="0" err="1"/>
              <a:t>PdM</a:t>
            </a:r>
            <a:r>
              <a:rPr lang="en-US" dirty="0"/>
              <a:t> / </a:t>
            </a:r>
            <a:r>
              <a:rPr lang="zh-CN" altLang="en-US" dirty="0"/>
              <a:t>预测性维护对企业的益处</a:t>
            </a:r>
            <a:endParaRPr lang="en-US" dirty="0"/>
          </a:p>
        </p:txBody>
      </p:sp>
      <p:sp>
        <p:nvSpPr>
          <p:cNvPr id="6" name="TextBox 5">
            <a:extLst>
              <a:ext uri="{FF2B5EF4-FFF2-40B4-BE49-F238E27FC236}">
                <a16:creationId xmlns:a16="http://schemas.microsoft.com/office/drawing/2014/main" id="{23EB4840-530F-8777-5214-45EA32B6695E}"/>
              </a:ext>
            </a:extLst>
          </p:cNvPr>
          <p:cNvSpPr txBox="1"/>
          <p:nvPr/>
        </p:nvSpPr>
        <p:spPr>
          <a:xfrm>
            <a:off x="253046" y="1503580"/>
            <a:ext cx="8984452" cy="3170099"/>
          </a:xfrm>
          <a:prstGeom prst="rect">
            <a:avLst/>
          </a:prstGeom>
          <a:noFill/>
        </p:spPr>
        <p:txBody>
          <a:bodyPr wrap="square">
            <a:spAutoFit/>
          </a:bodyPr>
          <a:lstStyle/>
          <a:p>
            <a:r>
              <a:rPr lang="en-US" b="1" i="0" dirty="0">
                <a:solidFill>
                  <a:srgbClr val="202124"/>
                </a:solidFill>
                <a:effectLst/>
                <a:latin typeface="Roboto" panose="02000000000000000000" pitchFamily="2" charset="0"/>
              </a:rPr>
              <a:t>Optimize Workflow/ </a:t>
            </a:r>
            <a:r>
              <a:rPr lang="zh-CN" altLang="en-US" dirty="0">
                <a:solidFill>
                  <a:srgbClr val="202124"/>
                </a:solidFill>
                <a:latin typeface="Roboto" panose="02000000000000000000" pitchFamily="2" charset="0"/>
              </a:rPr>
              <a:t>优化流程</a:t>
            </a:r>
            <a:endParaRPr lang="en-US" b="1" i="0" dirty="0">
              <a:solidFill>
                <a:srgbClr val="202124"/>
              </a:solidFill>
              <a:effectLst/>
              <a:latin typeface="Roboto" panose="02000000000000000000" pitchFamily="2" charset="0"/>
            </a:endParaRPr>
          </a:p>
          <a:p>
            <a:pPr algn="l"/>
            <a:endParaRPr lang="en-US" b="0" i="0" dirty="0">
              <a:solidFill>
                <a:srgbClr val="1B1A1A"/>
              </a:solidFill>
              <a:effectLst/>
              <a:latin typeface="Roboto" panose="02000000000000000000" pitchFamily="2" charset="0"/>
            </a:endParaRPr>
          </a:p>
          <a:p>
            <a:pPr algn="l"/>
            <a:r>
              <a:rPr lang="en-US" b="0" i="0" dirty="0">
                <a:solidFill>
                  <a:srgbClr val="1B1A1A"/>
                </a:solidFill>
                <a:effectLst/>
                <a:latin typeface="Roboto" panose="02000000000000000000" pitchFamily="2" charset="0"/>
              </a:rPr>
              <a:t>Without elaborate insights on high productive hours, </a:t>
            </a:r>
            <a:r>
              <a:rPr lang="en-US" b="0" i="0" dirty="0" err="1">
                <a:solidFill>
                  <a:srgbClr val="1B1A1A"/>
                </a:solidFill>
                <a:effectLst/>
                <a:latin typeface="Roboto" panose="02000000000000000000" pitchFamily="2" charset="0"/>
              </a:rPr>
              <a:t>labour</a:t>
            </a:r>
            <a:r>
              <a:rPr lang="en-US" b="0" i="0" dirty="0">
                <a:solidFill>
                  <a:srgbClr val="1B1A1A"/>
                </a:solidFill>
                <a:effectLst/>
                <a:latin typeface="Roboto" panose="02000000000000000000" pitchFamily="2" charset="0"/>
              </a:rPr>
              <a:t> and machine availability, it is difficult to optimize production workflows. Employing predictive maintenance will provide insightful data on various machine parameters that suffice to optimize workflow.</a:t>
            </a:r>
            <a:endParaRPr lang="en-US" b="0" dirty="0">
              <a:solidFill>
                <a:srgbClr val="1B1A1A"/>
              </a:solidFill>
              <a:latin typeface="Roboto" panose="02000000000000000000" pitchFamily="2" charset="0"/>
            </a:endParaRPr>
          </a:p>
          <a:p>
            <a:pPr algn="l"/>
            <a:br>
              <a:rPr lang="zh-CN" altLang="en-US" dirty="0"/>
            </a:br>
            <a:r>
              <a:rPr lang="zh-CN" altLang="en-US" b="0" i="0" dirty="0">
                <a:solidFill>
                  <a:srgbClr val="202124"/>
                </a:solidFill>
                <a:effectLst/>
                <a:latin typeface="Roboto" panose="02000000000000000000" pitchFamily="2" charset="0"/>
              </a:rPr>
              <a:t>如果没有对高生产时间、劳动力和机器可用性的详细了解，就很难优化生产工作流程。采用预测性维护将提供有关足以优化工作流程的各种机器参数的有见地的数据</a:t>
            </a:r>
            <a:endParaRPr lang="en-US" b="1"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705312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Team up / Datasets / </a:t>
            </a:r>
            <a:r>
              <a:rPr lang="zh-CN" altLang="en-US" sz="2800" dirty="0"/>
              <a:t>分组，数据包</a:t>
            </a:r>
            <a:endParaRPr lang="en-US" sz="3600" dirty="0">
              <a:latin typeface="+mn-lt"/>
            </a:endParaRPr>
          </a:p>
        </p:txBody>
      </p:sp>
      <p:sp>
        <p:nvSpPr>
          <p:cNvPr id="4" name="TextBox 3">
            <a:extLst>
              <a:ext uri="{FF2B5EF4-FFF2-40B4-BE49-F238E27FC236}">
                <a16:creationId xmlns:a16="http://schemas.microsoft.com/office/drawing/2014/main" id="{D079E7B7-7CF5-1023-BAC4-4695F462AB41}"/>
              </a:ext>
            </a:extLst>
          </p:cNvPr>
          <p:cNvSpPr txBox="1"/>
          <p:nvPr/>
        </p:nvSpPr>
        <p:spPr>
          <a:xfrm>
            <a:off x="490654" y="1626684"/>
            <a:ext cx="8162692" cy="1631216"/>
          </a:xfrm>
          <a:prstGeom prst="rect">
            <a:avLst/>
          </a:prstGeom>
          <a:noFill/>
        </p:spPr>
        <p:txBody>
          <a:bodyPr wrap="square">
            <a:spAutoFit/>
          </a:bodyPr>
          <a:lstStyle/>
          <a:p>
            <a:r>
              <a:rPr lang="en-US" altLang="zh-CN" dirty="0"/>
              <a:t>Why Team? </a:t>
            </a:r>
            <a:r>
              <a:rPr lang="zh-CN" altLang="en-US" dirty="0"/>
              <a:t>为啥要分组</a:t>
            </a:r>
            <a:endParaRPr lang="en-US" altLang="zh-CN" dirty="0"/>
          </a:p>
          <a:p>
            <a:endParaRPr lang="en-US" dirty="0"/>
          </a:p>
          <a:p>
            <a:r>
              <a:rPr lang="en-US" altLang="zh-CN" dirty="0"/>
              <a:t>Team </a:t>
            </a:r>
            <a:r>
              <a:rPr lang="en-US" altLang="zh-CN" dirty="0" err="1"/>
              <a:t>Spririts</a:t>
            </a:r>
            <a:r>
              <a:rPr lang="en-US" altLang="zh-CN" dirty="0"/>
              <a:t> </a:t>
            </a:r>
            <a:r>
              <a:rPr lang="zh-CN" altLang="en-US" dirty="0"/>
              <a:t>团队</a:t>
            </a:r>
            <a:endParaRPr lang="en-US" altLang="zh-CN" dirty="0"/>
          </a:p>
          <a:p>
            <a:r>
              <a:rPr lang="en-US" altLang="zh-CN" dirty="0"/>
              <a:t>Mimic Actual Working</a:t>
            </a:r>
            <a:r>
              <a:rPr lang="zh-CN" altLang="en-US" dirty="0"/>
              <a:t>（</a:t>
            </a:r>
            <a:r>
              <a:rPr lang="en-US" altLang="zh-CN" dirty="0"/>
              <a:t>job) Environment </a:t>
            </a:r>
            <a:r>
              <a:rPr lang="zh-CN" altLang="en-US" dirty="0"/>
              <a:t>工作环境很少单干</a:t>
            </a:r>
            <a:endParaRPr lang="en-US" altLang="zh-CN" dirty="0"/>
          </a:p>
          <a:p>
            <a:r>
              <a:rPr lang="zh-CN" altLang="en-US" dirty="0"/>
              <a:t>相互学习</a:t>
            </a:r>
            <a:r>
              <a:rPr lang="en-US" altLang="zh-CN" dirty="0"/>
              <a:t>: Learn From Each Other </a:t>
            </a:r>
            <a:endParaRPr lang="en-US" dirty="0"/>
          </a:p>
        </p:txBody>
      </p:sp>
    </p:spTree>
    <p:extLst>
      <p:ext uri="{BB962C8B-B14F-4D97-AF65-F5344CB8AC3E}">
        <p14:creationId xmlns:p14="http://schemas.microsoft.com/office/powerpoint/2010/main" val="287126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Team up / Datasets / </a:t>
            </a:r>
            <a:r>
              <a:rPr lang="zh-CN" altLang="en-US" sz="2800" dirty="0"/>
              <a:t>分组，数据包</a:t>
            </a:r>
            <a:endParaRPr lang="en-US" sz="3600" dirty="0">
              <a:latin typeface="+mn-lt"/>
            </a:endParaRPr>
          </a:p>
        </p:txBody>
      </p:sp>
      <p:sp>
        <p:nvSpPr>
          <p:cNvPr id="4" name="TextBox 3">
            <a:extLst>
              <a:ext uri="{FF2B5EF4-FFF2-40B4-BE49-F238E27FC236}">
                <a16:creationId xmlns:a16="http://schemas.microsoft.com/office/drawing/2014/main" id="{D079E7B7-7CF5-1023-BAC4-4695F462AB41}"/>
              </a:ext>
            </a:extLst>
          </p:cNvPr>
          <p:cNvSpPr txBox="1"/>
          <p:nvPr/>
        </p:nvSpPr>
        <p:spPr>
          <a:xfrm>
            <a:off x="390293" y="1145377"/>
            <a:ext cx="8162692" cy="1323439"/>
          </a:xfrm>
          <a:prstGeom prst="rect">
            <a:avLst/>
          </a:prstGeom>
          <a:noFill/>
        </p:spPr>
        <p:txBody>
          <a:bodyPr wrap="square">
            <a:spAutoFit/>
          </a:bodyPr>
          <a:lstStyle/>
          <a:p>
            <a:r>
              <a:rPr lang="en-US" altLang="zh-CN" dirty="0"/>
              <a:t>Team Up! </a:t>
            </a:r>
          </a:p>
          <a:p>
            <a:endParaRPr lang="en-US" altLang="zh-CN" dirty="0"/>
          </a:p>
          <a:p>
            <a:r>
              <a:rPr lang="en-US" altLang="zh-CN" dirty="0"/>
              <a:t> Ideally 4. 4 </a:t>
            </a:r>
            <a:r>
              <a:rPr lang="zh-CN" altLang="en-US" dirty="0"/>
              <a:t>人组</a:t>
            </a:r>
            <a:endParaRPr lang="en-US" dirty="0"/>
          </a:p>
          <a:p>
            <a:r>
              <a:rPr lang="en-US" dirty="0"/>
              <a:t>1- 4 </a:t>
            </a:r>
            <a:r>
              <a:rPr lang="en-US" altLang="zh-CN" dirty="0"/>
              <a:t>works as well. 1-4 OK </a:t>
            </a:r>
            <a:endParaRPr lang="en-US" dirty="0"/>
          </a:p>
        </p:txBody>
      </p:sp>
      <p:pic>
        <p:nvPicPr>
          <p:cNvPr id="2" name="Picture 1">
            <a:extLst>
              <a:ext uri="{FF2B5EF4-FFF2-40B4-BE49-F238E27FC236}">
                <a16:creationId xmlns:a16="http://schemas.microsoft.com/office/drawing/2014/main" id="{E4091E79-746C-3BD9-519E-947AC93FEEB2}"/>
              </a:ext>
            </a:extLst>
          </p:cNvPr>
          <p:cNvPicPr>
            <a:picLocks noChangeAspect="1"/>
          </p:cNvPicPr>
          <p:nvPr/>
        </p:nvPicPr>
        <p:blipFill>
          <a:blip r:embed="rId2"/>
          <a:stretch>
            <a:fillRect/>
          </a:stretch>
        </p:blipFill>
        <p:spPr>
          <a:xfrm>
            <a:off x="1334225" y="2645430"/>
            <a:ext cx="6703818" cy="2696003"/>
          </a:xfrm>
          <a:prstGeom prst="rect">
            <a:avLst/>
          </a:prstGeom>
        </p:spPr>
      </p:pic>
    </p:spTree>
    <p:extLst>
      <p:ext uri="{BB962C8B-B14F-4D97-AF65-F5344CB8AC3E}">
        <p14:creationId xmlns:p14="http://schemas.microsoft.com/office/powerpoint/2010/main" val="3105057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Team up / Datasets / </a:t>
            </a:r>
            <a:r>
              <a:rPr lang="zh-CN" altLang="en-US" sz="2800" dirty="0"/>
              <a:t>分组，数据包</a:t>
            </a:r>
            <a:endParaRPr lang="en-US" sz="3600" dirty="0">
              <a:latin typeface="+mn-lt"/>
            </a:endParaRPr>
          </a:p>
        </p:txBody>
      </p:sp>
      <p:sp>
        <p:nvSpPr>
          <p:cNvPr id="4" name="TextBox 3">
            <a:extLst>
              <a:ext uri="{FF2B5EF4-FFF2-40B4-BE49-F238E27FC236}">
                <a16:creationId xmlns:a16="http://schemas.microsoft.com/office/drawing/2014/main" id="{D079E7B7-7CF5-1023-BAC4-4695F462AB41}"/>
              </a:ext>
            </a:extLst>
          </p:cNvPr>
          <p:cNvSpPr txBox="1"/>
          <p:nvPr/>
        </p:nvSpPr>
        <p:spPr>
          <a:xfrm>
            <a:off x="490654" y="1180415"/>
            <a:ext cx="8162692" cy="400110"/>
          </a:xfrm>
          <a:prstGeom prst="rect">
            <a:avLst/>
          </a:prstGeom>
          <a:noFill/>
        </p:spPr>
        <p:txBody>
          <a:bodyPr wrap="square">
            <a:spAutoFit/>
          </a:bodyPr>
          <a:lstStyle/>
          <a:p>
            <a:r>
              <a:rPr lang="en-US" altLang="zh-CN" dirty="0"/>
              <a:t>Six Data Sets  To Choose From/ </a:t>
            </a:r>
            <a:r>
              <a:rPr lang="zh-CN" altLang="en-US" dirty="0"/>
              <a:t>六个数据包，任选一个：</a:t>
            </a:r>
            <a:r>
              <a:rPr lang="en-US" dirty="0"/>
              <a:t> </a:t>
            </a:r>
          </a:p>
        </p:txBody>
      </p:sp>
      <p:pic>
        <p:nvPicPr>
          <p:cNvPr id="5" name="Picture 4">
            <a:extLst>
              <a:ext uri="{FF2B5EF4-FFF2-40B4-BE49-F238E27FC236}">
                <a16:creationId xmlns:a16="http://schemas.microsoft.com/office/drawing/2014/main" id="{E924FA3A-197C-C912-C39B-F53C3A116766}"/>
              </a:ext>
            </a:extLst>
          </p:cNvPr>
          <p:cNvPicPr>
            <a:picLocks noChangeAspect="1"/>
          </p:cNvPicPr>
          <p:nvPr/>
        </p:nvPicPr>
        <p:blipFill>
          <a:blip r:embed="rId2"/>
          <a:stretch>
            <a:fillRect/>
          </a:stretch>
        </p:blipFill>
        <p:spPr>
          <a:xfrm>
            <a:off x="2855883" y="1623707"/>
            <a:ext cx="3119999" cy="4053878"/>
          </a:xfrm>
          <a:prstGeom prst="rect">
            <a:avLst/>
          </a:prstGeom>
        </p:spPr>
      </p:pic>
    </p:spTree>
    <p:extLst>
      <p:ext uri="{BB962C8B-B14F-4D97-AF65-F5344CB8AC3E}">
        <p14:creationId xmlns:p14="http://schemas.microsoft.com/office/powerpoint/2010/main" val="2155024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Team up / Datasets / </a:t>
            </a:r>
            <a:r>
              <a:rPr lang="zh-CN" altLang="en-US" sz="2800" dirty="0"/>
              <a:t>分组，数据包</a:t>
            </a:r>
            <a:endParaRPr lang="en-US" sz="3600" dirty="0">
              <a:latin typeface="+mn-lt"/>
            </a:endParaRPr>
          </a:p>
        </p:txBody>
      </p:sp>
      <p:sp>
        <p:nvSpPr>
          <p:cNvPr id="4" name="TextBox 3">
            <a:extLst>
              <a:ext uri="{FF2B5EF4-FFF2-40B4-BE49-F238E27FC236}">
                <a16:creationId xmlns:a16="http://schemas.microsoft.com/office/drawing/2014/main" id="{D079E7B7-7CF5-1023-BAC4-4695F462AB41}"/>
              </a:ext>
            </a:extLst>
          </p:cNvPr>
          <p:cNvSpPr txBox="1"/>
          <p:nvPr/>
        </p:nvSpPr>
        <p:spPr>
          <a:xfrm>
            <a:off x="490654" y="1180415"/>
            <a:ext cx="8162692" cy="400110"/>
          </a:xfrm>
          <a:prstGeom prst="rect">
            <a:avLst/>
          </a:prstGeom>
          <a:noFill/>
        </p:spPr>
        <p:txBody>
          <a:bodyPr wrap="square">
            <a:spAutoFit/>
          </a:bodyPr>
          <a:lstStyle/>
          <a:p>
            <a:r>
              <a:rPr lang="en-US" altLang="zh-CN" dirty="0" err="1"/>
              <a:t>E.g</a:t>
            </a:r>
            <a:r>
              <a:rPr lang="en-US" altLang="zh-CN" dirty="0"/>
              <a:t> Survival Data/ </a:t>
            </a:r>
            <a:r>
              <a:rPr lang="zh-CN" altLang="en-US" dirty="0"/>
              <a:t>例子：</a:t>
            </a:r>
            <a:r>
              <a:rPr lang="en-US" dirty="0"/>
              <a:t> </a:t>
            </a:r>
          </a:p>
        </p:txBody>
      </p:sp>
      <p:pic>
        <p:nvPicPr>
          <p:cNvPr id="8" name="Picture 7">
            <a:extLst>
              <a:ext uri="{FF2B5EF4-FFF2-40B4-BE49-F238E27FC236}">
                <a16:creationId xmlns:a16="http://schemas.microsoft.com/office/drawing/2014/main" id="{31934F33-101E-7134-5FF4-18810F31A826}"/>
              </a:ext>
            </a:extLst>
          </p:cNvPr>
          <p:cNvPicPr>
            <a:picLocks noChangeAspect="1"/>
          </p:cNvPicPr>
          <p:nvPr/>
        </p:nvPicPr>
        <p:blipFill>
          <a:blip r:embed="rId2"/>
          <a:stretch>
            <a:fillRect/>
          </a:stretch>
        </p:blipFill>
        <p:spPr>
          <a:xfrm>
            <a:off x="93498" y="1947041"/>
            <a:ext cx="9144000" cy="2963917"/>
          </a:xfrm>
          <a:prstGeom prst="rect">
            <a:avLst/>
          </a:prstGeom>
        </p:spPr>
      </p:pic>
    </p:spTree>
    <p:extLst>
      <p:ext uri="{BB962C8B-B14F-4D97-AF65-F5344CB8AC3E}">
        <p14:creationId xmlns:p14="http://schemas.microsoft.com/office/powerpoint/2010/main" val="1199504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Team up / Datasets / </a:t>
            </a:r>
            <a:r>
              <a:rPr lang="zh-CN" altLang="en-US" sz="2800" dirty="0"/>
              <a:t>分组，数据包</a:t>
            </a:r>
            <a:endParaRPr lang="en-US" sz="3600" dirty="0">
              <a:latin typeface="+mn-lt"/>
            </a:endParaRPr>
          </a:p>
        </p:txBody>
      </p:sp>
      <p:sp>
        <p:nvSpPr>
          <p:cNvPr id="4" name="TextBox 3">
            <a:extLst>
              <a:ext uri="{FF2B5EF4-FFF2-40B4-BE49-F238E27FC236}">
                <a16:creationId xmlns:a16="http://schemas.microsoft.com/office/drawing/2014/main" id="{D079E7B7-7CF5-1023-BAC4-4695F462AB41}"/>
              </a:ext>
            </a:extLst>
          </p:cNvPr>
          <p:cNvSpPr txBox="1"/>
          <p:nvPr/>
        </p:nvSpPr>
        <p:spPr>
          <a:xfrm>
            <a:off x="490654" y="1180415"/>
            <a:ext cx="8162692" cy="1631216"/>
          </a:xfrm>
          <a:prstGeom prst="rect">
            <a:avLst/>
          </a:prstGeom>
          <a:noFill/>
        </p:spPr>
        <p:txBody>
          <a:bodyPr wrap="square">
            <a:spAutoFit/>
          </a:bodyPr>
          <a:lstStyle/>
          <a:p>
            <a:r>
              <a:rPr lang="en-US" altLang="zh-CN" dirty="0" err="1"/>
              <a:t>E.g</a:t>
            </a:r>
            <a:r>
              <a:rPr lang="en-US" altLang="zh-CN" dirty="0"/>
              <a:t> Survival Data/ </a:t>
            </a:r>
            <a:r>
              <a:rPr lang="zh-CN" altLang="en-US" dirty="0"/>
              <a:t>例子：</a:t>
            </a:r>
            <a:endParaRPr lang="en-US" altLang="zh-CN" dirty="0"/>
          </a:p>
          <a:p>
            <a:endParaRPr lang="en-US" dirty="0"/>
          </a:p>
          <a:p>
            <a:r>
              <a:rPr lang="en-US" dirty="0"/>
              <a:t>Next Week Browse All Data</a:t>
            </a:r>
            <a:r>
              <a:rPr lang="en-US" altLang="zh-CN" dirty="0"/>
              <a:t>sets</a:t>
            </a:r>
          </a:p>
          <a:p>
            <a:endParaRPr lang="en-US" dirty="0"/>
          </a:p>
          <a:p>
            <a:r>
              <a:rPr lang="zh-CN" altLang="en-US" dirty="0"/>
              <a:t>下星期查看</a:t>
            </a:r>
            <a:r>
              <a:rPr lang="en-US" altLang="zh-CN" dirty="0"/>
              <a:t>/</a:t>
            </a:r>
            <a:r>
              <a:rPr lang="zh-CN" altLang="en-US" dirty="0"/>
              <a:t>分析所有</a:t>
            </a:r>
            <a:r>
              <a:rPr lang="en-US" altLang="zh-CN" dirty="0"/>
              <a:t>6</a:t>
            </a:r>
            <a:r>
              <a:rPr lang="zh-CN" altLang="en-US" dirty="0"/>
              <a:t>个数据包。 </a:t>
            </a:r>
            <a:r>
              <a:rPr lang="en-US" dirty="0"/>
              <a:t> </a:t>
            </a:r>
          </a:p>
        </p:txBody>
      </p:sp>
    </p:spTree>
    <p:extLst>
      <p:ext uri="{BB962C8B-B14F-4D97-AF65-F5344CB8AC3E}">
        <p14:creationId xmlns:p14="http://schemas.microsoft.com/office/powerpoint/2010/main" val="1115515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1">
            <a:extLst>
              <a:ext uri="{FF2B5EF4-FFF2-40B4-BE49-F238E27FC236}">
                <a16:creationId xmlns:a16="http://schemas.microsoft.com/office/drawing/2014/main" id="{CCA4D2A6-DF5B-46CF-AB6A-377136AFF756}"/>
              </a:ext>
            </a:extLst>
          </p:cNvPr>
          <p:cNvSpPr txBox="1">
            <a:spLocks noChangeArrowheads="1"/>
          </p:cNvSpPr>
          <p:nvPr/>
        </p:nvSpPr>
        <p:spPr bwMode="auto">
          <a:xfrm>
            <a:off x="3765550" y="2663825"/>
            <a:ext cx="1168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altLang="en-US" sz="2800"/>
              <a:t>Q &amp; 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E5270E28-AF17-E09F-FE91-D2F57C1C7BAF}"/>
              </a:ext>
            </a:extLst>
          </p:cNvPr>
          <p:cNvGraphicFramePr>
            <a:graphicFrameLocks noChangeAspect="1"/>
          </p:cNvGraphicFramePr>
          <p:nvPr>
            <p:extLst>
              <p:ext uri="{D42A27DB-BD31-4B8C-83A1-F6EECF244321}">
                <p14:modId xmlns:p14="http://schemas.microsoft.com/office/powerpoint/2010/main" val="2556655063"/>
              </p:ext>
            </p:extLst>
          </p:nvPr>
        </p:nvGraphicFramePr>
        <p:xfrm>
          <a:off x="567435" y="1447684"/>
          <a:ext cx="3838575" cy="2981325"/>
        </p:xfrm>
        <a:graphic>
          <a:graphicData uri="http://schemas.openxmlformats.org/presentationml/2006/ole">
            <mc:AlternateContent xmlns:mc="http://schemas.openxmlformats.org/markup-compatibility/2006">
              <mc:Choice xmlns:v="urn:schemas-microsoft-com:vml" Requires="v">
                <p:oleObj name="Worksheet" r:id="rId3" imgW="3838646" imgH="2981398" progId="Excel.Sheet.12">
                  <p:embed/>
                </p:oleObj>
              </mc:Choice>
              <mc:Fallback>
                <p:oleObj name="Worksheet" r:id="rId3" imgW="3838646" imgH="2981398" progId="Excel.Sheet.12">
                  <p:embed/>
                  <p:pic>
                    <p:nvPicPr>
                      <p:cNvPr id="0" name=""/>
                      <p:cNvPicPr/>
                      <p:nvPr/>
                    </p:nvPicPr>
                    <p:blipFill>
                      <a:blip r:embed="rId4"/>
                      <a:stretch>
                        <a:fillRect/>
                      </a:stretch>
                    </p:blipFill>
                    <p:spPr>
                      <a:xfrm>
                        <a:off x="567435" y="1447684"/>
                        <a:ext cx="3838575" cy="2981325"/>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FA48BC25-CC44-27C3-4542-E60B6611C893}"/>
              </a:ext>
            </a:extLst>
          </p:cNvPr>
          <p:cNvGraphicFramePr>
            <a:graphicFrameLocks noChangeAspect="1"/>
          </p:cNvGraphicFramePr>
          <p:nvPr>
            <p:extLst>
              <p:ext uri="{D42A27DB-BD31-4B8C-83A1-F6EECF244321}">
                <p14:modId xmlns:p14="http://schemas.microsoft.com/office/powerpoint/2010/main" val="4026978581"/>
              </p:ext>
            </p:extLst>
          </p:nvPr>
        </p:nvGraphicFramePr>
        <p:xfrm>
          <a:off x="4737992" y="1447683"/>
          <a:ext cx="3838575" cy="2981325"/>
        </p:xfrm>
        <a:graphic>
          <a:graphicData uri="http://schemas.openxmlformats.org/presentationml/2006/ole">
            <mc:AlternateContent xmlns:mc="http://schemas.openxmlformats.org/markup-compatibility/2006">
              <mc:Choice xmlns:v="urn:schemas-microsoft-com:vml" Requires="v">
                <p:oleObj name="Worksheet" r:id="rId5" imgW="3838646" imgH="2981398" progId="Excel.Sheet.12">
                  <p:embed/>
                </p:oleObj>
              </mc:Choice>
              <mc:Fallback>
                <p:oleObj name="Worksheet" r:id="rId5" imgW="3838646" imgH="2981398" progId="Excel.Sheet.12">
                  <p:embed/>
                  <p:pic>
                    <p:nvPicPr>
                      <p:cNvPr id="0" name=""/>
                      <p:cNvPicPr/>
                      <p:nvPr/>
                    </p:nvPicPr>
                    <p:blipFill>
                      <a:blip r:embed="rId6"/>
                      <a:stretch>
                        <a:fillRect/>
                      </a:stretch>
                    </p:blipFill>
                    <p:spPr>
                      <a:xfrm>
                        <a:off x="4737992" y="1447683"/>
                        <a:ext cx="3838575" cy="298132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C7914632-9AE7-00B6-EF53-A7A868C55576}"/>
              </a:ext>
            </a:extLst>
          </p:cNvPr>
          <p:cNvSpPr txBox="1"/>
          <p:nvPr/>
        </p:nvSpPr>
        <p:spPr>
          <a:xfrm>
            <a:off x="78059" y="103457"/>
            <a:ext cx="7828156" cy="523220"/>
          </a:xfrm>
          <a:prstGeom prst="rect">
            <a:avLst/>
          </a:prstGeom>
          <a:noFill/>
        </p:spPr>
        <p:txBody>
          <a:bodyPr wrap="square">
            <a:spAutoFit/>
          </a:bodyPr>
          <a:lstStyle/>
          <a:p>
            <a:r>
              <a:rPr lang="en-US" altLang="zh-CN" sz="2800" b="1" dirty="0" err="1"/>
              <a:t>Pmd</a:t>
            </a:r>
            <a:r>
              <a:rPr lang="en-US" altLang="zh-CN" sz="2800" b="1" dirty="0"/>
              <a:t> Logistics / </a:t>
            </a:r>
            <a:r>
              <a:rPr lang="zh-CN" altLang="en-US" sz="2800" b="1" dirty="0"/>
              <a:t>预备</a:t>
            </a:r>
            <a:endParaRPr lang="en-US" sz="2800" dirty="0"/>
          </a:p>
        </p:txBody>
      </p:sp>
      <p:sp>
        <p:nvSpPr>
          <p:cNvPr id="6" name="TextBox 5">
            <a:extLst>
              <a:ext uri="{FF2B5EF4-FFF2-40B4-BE49-F238E27FC236}">
                <a16:creationId xmlns:a16="http://schemas.microsoft.com/office/drawing/2014/main" id="{BE7B4E40-BD46-A656-3B6A-52AEDEBDC3AB}"/>
              </a:ext>
            </a:extLst>
          </p:cNvPr>
          <p:cNvSpPr txBox="1"/>
          <p:nvPr/>
        </p:nvSpPr>
        <p:spPr>
          <a:xfrm>
            <a:off x="78059" y="924463"/>
            <a:ext cx="7828156" cy="523220"/>
          </a:xfrm>
          <a:prstGeom prst="rect">
            <a:avLst/>
          </a:prstGeom>
          <a:noFill/>
        </p:spPr>
        <p:txBody>
          <a:bodyPr wrap="square">
            <a:spAutoFit/>
          </a:bodyPr>
          <a:lstStyle/>
          <a:p>
            <a:r>
              <a:rPr lang="en-US" altLang="zh-CN" sz="2800" b="1" dirty="0"/>
              <a:t>First Things First / </a:t>
            </a:r>
            <a:r>
              <a:rPr lang="zh-CN" altLang="en-US" sz="2800" dirty="0"/>
              <a:t>对号入座</a:t>
            </a:r>
            <a:endParaRPr lang="en-US" sz="2800" dirty="0"/>
          </a:p>
        </p:txBody>
      </p:sp>
    </p:spTree>
    <p:extLst>
      <p:ext uri="{BB962C8B-B14F-4D97-AF65-F5344CB8AC3E}">
        <p14:creationId xmlns:p14="http://schemas.microsoft.com/office/powerpoint/2010/main" val="2350674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914632-9AE7-00B6-EF53-A7A868C55576}"/>
              </a:ext>
            </a:extLst>
          </p:cNvPr>
          <p:cNvSpPr txBox="1"/>
          <p:nvPr/>
        </p:nvSpPr>
        <p:spPr>
          <a:xfrm>
            <a:off x="78059" y="103457"/>
            <a:ext cx="7828156" cy="523220"/>
          </a:xfrm>
          <a:prstGeom prst="rect">
            <a:avLst/>
          </a:prstGeom>
          <a:noFill/>
        </p:spPr>
        <p:txBody>
          <a:bodyPr wrap="square">
            <a:spAutoFit/>
          </a:bodyPr>
          <a:lstStyle/>
          <a:p>
            <a:r>
              <a:rPr lang="en-US" altLang="zh-CN" sz="2800" b="1" dirty="0" err="1"/>
              <a:t>Pmd</a:t>
            </a:r>
            <a:r>
              <a:rPr lang="en-US" altLang="zh-CN" sz="2800" b="1" dirty="0"/>
              <a:t> Logistics / </a:t>
            </a:r>
            <a:r>
              <a:rPr lang="zh-CN" altLang="en-US" sz="2800" b="1" dirty="0"/>
              <a:t>预备</a:t>
            </a:r>
            <a:endParaRPr lang="en-US" sz="2800" dirty="0"/>
          </a:p>
        </p:txBody>
      </p:sp>
      <p:sp>
        <p:nvSpPr>
          <p:cNvPr id="6" name="TextBox 5">
            <a:extLst>
              <a:ext uri="{FF2B5EF4-FFF2-40B4-BE49-F238E27FC236}">
                <a16:creationId xmlns:a16="http://schemas.microsoft.com/office/drawing/2014/main" id="{BE7B4E40-BD46-A656-3B6A-52AEDEBDC3AB}"/>
              </a:ext>
            </a:extLst>
          </p:cNvPr>
          <p:cNvSpPr txBox="1"/>
          <p:nvPr/>
        </p:nvSpPr>
        <p:spPr>
          <a:xfrm>
            <a:off x="78058" y="924463"/>
            <a:ext cx="8842917" cy="3293209"/>
          </a:xfrm>
          <a:prstGeom prst="rect">
            <a:avLst/>
          </a:prstGeom>
          <a:noFill/>
        </p:spPr>
        <p:txBody>
          <a:bodyPr wrap="square">
            <a:spAutoFit/>
          </a:bodyPr>
          <a:lstStyle/>
          <a:p>
            <a:r>
              <a:rPr lang="en-US" altLang="zh-CN" sz="2800" b="1" dirty="0"/>
              <a:t>Thank you for </a:t>
            </a:r>
            <a:r>
              <a:rPr lang="en-US" altLang="zh-CN" sz="2800" dirty="0"/>
              <a:t>participating! You Rock!</a:t>
            </a:r>
          </a:p>
          <a:p>
            <a:r>
              <a:rPr lang="zh-CN" altLang="en-US" sz="2800" dirty="0"/>
              <a:t>谢谢参与！</a:t>
            </a:r>
            <a:endParaRPr lang="en-US" altLang="zh-CN" sz="2800" dirty="0"/>
          </a:p>
          <a:p>
            <a:endParaRPr lang="en-US" altLang="zh-CN" sz="2800" dirty="0"/>
          </a:p>
          <a:p>
            <a:r>
              <a:rPr lang="en-US" altLang="zh-CN" sz="2400" dirty="0"/>
              <a:t>Called and Responded for 8/27 / 8/26</a:t>
            </a:r>
            <a:r>
              <a:rPr lang="zh-CN" altLang="en-US" sz="2400" dirty="0"/>
              <a:t>课积极参与奖：</a:t>
            </a:r>
            <a:endParaRPr lang="en-US" altLang="zh-CN" sz="2400" dirty="0"/>
          </a:p>
          <a:p>
            <a:endParaRPr lang="en-US" altLang="zh-CN" sz="2400" dirty="0"/>
          </a:p>
          <a:p>
            <a:r>
              <a:rPr lang="en-US" altLang="zh-CN" sz="2400" dirty="0" err="1"/>
              <a:t>Yaping</a:t>
            </a:r>
            <a:r>
              <a:rPr lang="en-US" altLang="zh-CN" sz="2400" dirty="0"/>
              <a:t>/</a:t>
            </a:r>
            <a:r>
              <a:rPr lang="en-US" altLang="zh-CN" sz="2400" dirty="0" err="1"/>
              <a:t>Yangyu</a:t>
            </a:r>
            <a:r>
              <a:rPr lang="en-US" altLang="zh-CN" sz="2400" dirty="0"/>
              <a:t>/ </a:t>
            </a:r>
            <a:r>
              <a:rPr lang="en-US" altLang="zh-CN" sz="2400" dirty="0" err="1"/>
              <a:t>guanghao</a:t>
            </a:r>
            <a:r>
              <a:rPr lang="en-US" altLang="zh-CN" sz="2400" dirty="0"/>
              <a:t>/</a:t>
            </a:r>
            <a:r>
              <a:rPr lang="en-US" altLang="zh-CN" sz="2400" dirty="0" err="1"/>
              <a:t>jingyi</a:t>
            </a:r>
            <a:r>
              <a:rPr lang="en-US" altLang="zh-CN" sz="2400" dirty="0"/>
              <a:t>. </a:t>
            </a:r>
            <a:r>
              <a:rPr lang="zh-CN" altLang="en-US" sz="2400" dirty="0"/>
              <a:t>对不起，没有对应名字。</a:t>
            </a:r>
            <a:endParaRPr lang="en-US" altLang="zh-CN" sz="2400" dirty="0"/>
          </a:p>
          <a:p>
            <a:r>
              <a:rPr lang="zh-CN" altLang="en-US" sz="2400" dirty="0"/>
              <a:t>上节课回答问题但是我遗漏的话，请补充</a:t>
            </a:r>
            <a:endParaRPr lang="en-US" altLang="zh-CN" sz="2400" dirty="0"/>
          </a:p>
          <a:p>
            <a:endParaRPr lang="en-US" sz="2800" dirty="0"/>
          </a:p>
        </p:txBody>
      </p:sp>
    </p:spTree>
    <p:extLst>
      <p:ext uri="{BB962C8B-B14F-4D97-AF65-F5344CB8AC3E}">
        <p14:creationId xmlns:p14="http://schemas.microsoft.com/office/powerpoint/2010/main" val="3374449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914632-9AE7-00B6-EF53-A7A868C55576}"/>
              </a:ext>
            </a:extLst>
          </p:cNvPr>
          <p:cNvSpPr txBox="1"/>
          <p:nvPr/>
        </p:nvSpPr>
        <p:spPr>
          <a:xfrm>
            <a:off x="78059" y="103457"/>
            <a:ext cx="7828156" cy="523220"/>
          </a:xfrm>
          <a:prstGeom prst="rect">
            <a:avLst/>
          </a:prstGeom>
          <a:noFill/>
        </p:spPr>
        <p:txBody>
          <a:bodyPr wrap="square">
            <a:spAutoFit/>
          </a:bodyPr>
          <a:lstStyle/>
          <a:p>
            <a:r>
              <a:rPr lang="en-US" altLang="zh-CN" sz="2800" b="1" dirty="0" err="1"/>
              <a:t>Pmd</a:t>
            </a:r>
            <a:r>
              <a:rPr lang="en-US" altLang="zh-CN" sz="2800" b="1" dirty="0"/>
              <a:t> Logistics / </a:t>
            </a:r>
            <a:r>
              <a:rPr lang="zh-CN" altLang="en-US" sz="2800" b="1" dirty="0"/>
              <a:t>预备</a:t>
            </a:r>
            <a:endParaRPr lang="en-US" sz="2800" dirty="0"/>
          </a:p>
        </p:txBody>
      </p:sp>
      <p:sp>
        <p:nvSpPr>
          <p:cNvPr id="6" name="TextBox 5">
            <a:extLst>
              <a:ext uri="{FF2B5EF4-FFF2-40B4-BE49-F238E27FC236}">
                <a16:creationId xmlns:a16="http://schemas.microsoft.com/office/drawing/2014/main" id="{BE7B4E40-BD46-A656-3B6A-52AEDEBDC3AB}"/>
              </a:ext>
            </a:extLst>
          </p:cNvPr>
          <p:cNvSpPr txBox="1"/>
          <p:nvPr/>
        </p:nvSpPr>
        <p:spPr>
          <a:xfrm>
            <a:off x="78058" y="924463"/>
            <a:ext cx="8842917" cy="2185214"/>
          </a:xfrm>
          <a:prstGeom prst="rect">
            <a:avLst/>
          </a:prstGeom>
          <a:noFill/>
        </p:spPr>
        <p:txBody>
          <a:bodyPr wrap="square">
            <a:spAutoFit/>
          </a:bodyPr>
          <a:lstStyle/>
          <a:p>
            <a:r>
              <a:rPr lang="en-US" altLang="zh-CN" sz="2800" b="1" dirty="0"/>
              <a:t>Thank you for </a:t>
            </a:r>
            <a:r>
              <a:rPr lang="en-US" altLang="zh-CN" sz="2800" dirty="0"/>
              <a:t>participating! You Rock!</a:t>
            </a:r>
          </a:p>
          <a:p>
            <a:r>
              <a:rPr lang="zh-CN" altLang="en-US" sz="2800" dirty="0"/>
              <a:t>谢谢参与！</a:t>
            </a:r>
            <a:endParaRPr lang="en-US" altLang="zh-CN" sz="2800" dirty="0"/>
          </a:p>
          <a:p>
            <a:endParaRPr lang="en-US" altLang="zh-CN" sz="2800" dirty="0"/>
          </a:p>
          <a:p>
            <a:r>
              <a:rPr lang="en-US" altLang="zh-CN" sz="2400" dirty="0"/>
              <a:t>Called and Responded for 9/03 / </a:t>
            </a:r>
            <a:r>
              <a:rPr lang="zh-CN" altLang="en-US" sz="2400" dirty="0"/>
              <a:t>本节课积极参与奖：</a:t>
            </a:r>
            <a:endParaRPr lang="en-US" altLang="zh-CN" sz="2400" dirty="0"/>
          </a:p>
          <a:p>
            <a:endParaRPr lang="en-US" sz="2800" dirty="0"/>
          </a:p>
        </p:txBody>
      </p:sp>
    </p:spTree>
    <p:extLst>
      <p:ext uri="{BB962C8B-B14F-4D97-AF65-F5344CB8AC3E}">
        <p14:creationId xmlns:p14="http://schemas.microsoft.com/office/powerpoint/2010/main" val="1851443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914632-9AE7-00B6-EF53-A7A868C55576}"/>
              </a:ext>
            </a:extLst>
          </p:cNvPr>
          <p:cNvSpPr txBox="1"/>
          <p:nvPr/>
        </p:nvSpPr>
        <p:spPr>
          <a:xfrm>
            <a:off x="78059" y="103457"/>
            <a:ext cx="7828156" cy="523220"/>
          </a:xfrm>
          <a:prstGeom prst="rect">
            <a:avLst/>
          </a:prstGeom>
          <a:noFill/>
        </p:spPr>
        <p:txBody>
          <a:bodyPr wrap="square">
            <a:spAutoFit/>
          </a:bodyPr>
          <a:lstStyle/>
          <a:p>
            <a:r>
              <a:rPr lang="en-US" altLang="zh-CN" sz="2800" b="1" dirty="0" err="1"/>
              <a:t>Pmd</a:t>
            </a:r>
            <a:r>
              <a:rPr lang="en-US" altLang="zh-CN" sz="2800" b="1" dirty="0"/>
              <a:t> Logistics / </a:t>
            </a:r>
            <a:r>
              <a:rPr lang="zh-CN" altLang="en-US" sz="2800" b="1" dirty="0"/>
              <a:t>预备</a:t>
            </a:r>
            <a:endParaRPr lang="en-US" sz="2800" dirty="0"/>
          </a:p>
        </p:txBody>
      </p:sp>
      <p:sp>
        <p:nvSpPr>
          <p:cNvPr id="6" name="TextBox 5">
            <a:extLst>
              <a:ext uri="{FF2B5EF4-FFF2-40B4-BE49-F238E27FC236}">
                <a16:creationId xmlns:a16="http://schemas.microsoft.com/office/drawing/2014/main" id="{BE7B4E40-BD46-A656-3B6A-52AEDEBDC3AB}"/>
              </a:ext>
            </a:extLst>
          </p:cNvPr>
          <p:cNvSpPr txBox="1"/>
          <p:nvPr/>
        </p:nvSpPr>
        <p:spPr>
          <a:xfrm>
            <a:off x="78058" y="924463"/>
            <a:ext cx="8842917" cy="892552"/>
          </a:xfrm>
          <a:prstGeom prst="rect">
            <a:avLst/>
          </a:prstGeom>
          <a:noFill/>
        </p:spPr>
        <p:txBody>
          <a:bodyPr wrap="square">
            <a:spAutoFit/>
          </a:bodyPr>
          <a:lstStyle/>
          <a:p>
            <a:r>
              <a:rPr lang="en-US" altLang="zh-CN" sz="2400" dirty="0"/>
              <a:t>Thank you for participating</a:t>
            </a:r>
            <a:r>
              <a:rPr lang="zh-CN" altLang="en-US" sz="2400" dirty="0"/>
              <a:t>：</a:t>
            </a:r>
            <a:endParaRPr lang="en-US" altLang="zh-CN" sz="2400" dirty="0"/>
          </a:p>
          <a:p>
            <a:endParaRPr lang="en-US" sz="2800" dirty="0"/>
          </a:p>
        </p:txBody>
      </p:sp>
      <p:sp>
        <p:nvSpPr>
          <p:cNvPr id="3" name="TextBox 2">
            <a:extLst>
              <a:ext uri="{FF2B5EF4-FFF2-40B4-BE49-F238E27FC236}">
                <a16:creationId xmlns:a16="http://schemas.microsoft.com/office/drawing/2014/main" id="{E8DBB7EA-97DD-27CB-9A9C-46537F68BC65}"/>
              </a:ext>
            </a:extLst>
          </p:cNvPr>
          <p:cNvSpPr txBox="1"/>
          <p:nvPr/>
        </p:nvSpPr>
        <p:spPr>
          <a:xfrm>
            <a:off x="78058" y="2249867"/>
            <a:ext cx="8408020" cy="307777"/>
          </a:xfrm>
          <a:prstGeom prst="rect">
            <a:avLst/>
          </a:prstGeom>
          <a:noFill/>
        </p:spPr>
        <p:txBody>
          <a:bodyPr wrap="square">
            <a:spAutoFit/>
          </a:bodyPr>
          <a:lstStyle/>
          <a:p>
            <a:pPr algn="ctr"/>
            <a:r>
              <a:rPr lang="en-US" sz="1400" dirty="0"/>
              <a:t>https://github.com/stemproaca/pdm/blob/classes/ExcellentParticipations.</a:t>
            </a:r>
            <a:r>
              <a:rPr lang="en-US" altLang="zh-CN" sz="1400" dirty="0"/>
              <a:t>xlsx</a:t>
            </a:r>
            <a:endParaRPr lang="en-US" sz="1400" dirty="0"/>
          </a:p>
        </p:txBody>
      </p:sp>
    </p:spTree>
    <p:extLst>
      <p:ext uri="{BB962C8B-B14F-4D97-AF65-F5344CB8AC3E}">
        <p14:creationId xmlns:p14="http://schemas.microsoft.com/office/powerpoint/2010/main" val="589656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62D9-7C7C-B5F0-5954-BEF25A6623EA}"/>
              </a:ext>
            </a:extLst>
          </p:cNvPr>
          <p:cNvSpPr>
            <a:spLocks noGrp="1"/>
          </p:cNvSpPr>
          <p:nvPr>
            <p:ph type="ctrTitle"/>
          </p:nvPr>
        </p:nvSpPr>
        <p:spPr>
          <a:xfrm>
            <a:off x="0" y="857251"/>
            <a:ext cx="9143999" cy="3982378"/>
          </a:xfrm>
        </p:spPr>
        <p:txBody>
          <a:bodyPr>
            <a:normAutofit fontScale="90000"/>
          </a:bodyPr>
          <a:lstStyle/>
          <a:p>
            <a:pPr algn="l"/>
            <a:r>
              <a:rPr lang="en-US" sz="3000" b="1" dirty="0"/>
              <a:t>9/03/2022</a:t>
            </a:r>
            <a:br>
              <a:rPr lang="en-US" sz="3000" b="1" dirty="0"/>
            </a:br>
            <a:br>
              <a:rPr lang="en-US" sz="3000" b="1" dirty="0"/>
            </a:br>
            <a:r>
              <a:rPr lang="en-US" sz="3000" b="1" dirty="0"/>
              <a:t>Today/</a:t>
            </a:r>
            <a:r>
              <a:rPr lang="zh-CN" altLang="en-US" sz="3000" b="1" dirty="0"/>
              <a:t>今天：</a:t>
            </a:r>
            <a:br>
              <a:rPr lang="en-US" altLang="zh-CN" sz="3000" b="1" dirty="0"/>
            </a:br>
            <a:r>
              <a:rPr lang="en-US" altLang="zh-CN" sz="2400" dirty="0"/>
              <a:t>1. Review 8/27. Quiz.</a:t>
            </a:r>
            <a:r>
              <a:rPr lang="zh-CN" altLang="en-US" sz="2400" dirty="0"/>
              <a:t>  </a:t>
            </a:r>
            <a:r>
              <a:rPr lang="en-US" altLang="zh-CN" sz="2400" dirty="0"/>
              <a:t>(</a:t>
            </a:r>
            <a:r>
              <a:rPr lang="zh-CN" altLang="en-US" sz="2400" dirty="0"/>
              <a:t>复习</a:t>
            </a:r>
            <a:r>
              <a:rPr lang="en-US" altLang="zh-CN" sz="2400" dirty="0"/>
              <a:t>/</a:t>
            </a:r>
            <a:r>
              <a:rPr lang="zh-CN" altLang="en-US" sz="2400" dirty="0"/>
              <a:t>小测试） </a:t>
            </a:r>
            <a:r>
              <a:rPr lang="en-US" altLang="zh-CN" sz="2400" dirty="0"/>
              <a:t>--- 10 min/</a:t>
            </a:r>
            <a:r>
              <a:rPr lang="zh-CN" altLang="en-US" sz="2400" dirty="0"/>
              <a:t>分钟</a:t>
            </a:r>
            <a:br>
              <a:rPr lang="en-US" altLang="zh-CN" sz="2400" dirty="0"/>
            </a:br>
            <a:r>
              <a:rPr lang="en-US" altLang="zh-CN" sz="2400" dirty="0"/>
              <a:t>2. </a:t>
            </a:r>
            <a:r>
              <a:rPr lang="en-US" altLang="zh-CN" sz="2400" dirty="0" err="1"/>
              <a:t>Conda</a:t>
            </a:r>
            <a:r>
              <a:rPr lang="en-US" altLang="zh-CN" sz="2400" dirty="0"/>
              <a:t> Environment Setup (</a:t>
            </a:r>
            <a:r>
              <a:rPr lang="en-US" altLang="zh-CN" sz="2400" dirty="0" err="1"/>
              <a:t>Conda</a:t>
            </a:r>
            <a:r>
              <a:rPr lang="en-US" altLang="zh-CN" sz="2400" dirty="0"/>
              <a:t> </a:t>
            </a:r>
            <a:r>
              <a:rPr lang="zh-CN" altLang="en-US" sz="2400" dirty="0"/>
              <a:t>环境建立</a:t>
            </a:r>
            <a:r>
              <a:rPr lang="en-US" altLang="zh-CN" sz="2400" dirty="0"/>
              <a:t>/</a:t>
            </a:r>
            <a:r>
              <a:rPr lang="zh-CN" altLang="en-US" sz="2400" dirty="0"/>
              <a:t>测试）</a:t>
            </a:r>
            <a:r>
              <a:rPr lang="en-US" altLang="zh-CN" sz="2400" dirty="0"/>
              <a:t>--- 45 min/</a:t>
            </a:r>
            <a:r>
              <a:rPr lang="zh-CN" altLang="en-US" sz="2400" dirty="0"/>
              <a:t>分钟</a:t>
            </a:r>
            <a:br>
              <a:rPr lang="en-US" altLang="zh-CN" sz="2400" dirty="0"/>
            </a:br>
            <a:r>
              <a:rPr lang="en-US" altLang="zh-CN" sz="2400" dirty="0"/>
              <a:t>3. Git Setup. Git practice. </a:t>
            </a:r>
            <a:r>
              <a:rPr lang="zh-CN" altLang="en-US" sz="2400" dirty="0"/>
              <a:t>建立</a:t>
            </a:r>
            <a:r>
              <a:rPr lang="en-US" altLang="zh-CN" sz="2400" dirty="0"/>
              <a:t>Git, Git </a:t>
            </a:r>
            <a:r>
              <a:rPr lang="zh-CN" altLang="en-US" sz="2400" dirty="0"/>
              <a:t>练习</a:t>
            </a:r>
            <a:r>
              <a:rPr lang="en-US" altLang="zh-CN" sz="2400" dirty="0"/>
              <a:t> --- 60 -120 min/</a:t>
            </a:r>
            <a:r>
              <a:rPr lang="zh-CN" altLang="en-US" sz="2400" dirty="0"/>
              <a:t>分钟</a:t>
            </a:r>
            <a:br>
              <a:rPr lang="en-US" altLang="zh-CN" sz="2400" dirty="0"/>
            </a:br>
            <a:r>
              <a:rPr lang="en-US" altLang="zh-CN" sz="2400" dirty="0"/>
              <a:t>4. Predictive Maintenance Part I / </a:t>
            </a:r>
            <a:r>
              <a:rPr lang="zh-CN" altLang="en-US" sz="2400" dirty="0"/>
              <a:t>智能维护， 第一部分 </a:t>
            </a:r>
            <a:r>
              <a:rPr lang="en-US" altLang="zh-CN" sz="2400" dirty="0"/>
              <a:t>--- 30 min/</a:t>
            </a:r>
            <a:r>
              <a:rPr lang="zh-CN" altLang="en-US" sz="2400" dirty="0"/>
              <a:t>分钟</a:t>
            </a:r>
            <a:br>
              <a:rPr lang="en-US" altLang="zh-CN" sz="2400" dirty="0"/>
            </a:br>
            <a:r>
              <a:rPr lang="en-US" altLang="zh-CN" sz="2400" dirty="0"/>
              <a:t>5. Team up / Datasets </a:t>
            </a:r>
            <a:r>
              <a:rPr lang="zh-CN" altLang="en-US" sz="2400" dirty="0"/>
              <a:t>分组</a:t>
            </a:r>
            <a:r>
              <a:rPr lang="en-US" altLang="zh-CN" sz="2400" dirty="0"/>
              <a:t>/</a:t>
            </a:r>
            <a:r>
              <a:rPr lang="zh-CN" altLang="en-US" sz="2400" dirty="0"/>
              <a:t>数据包 </a:t>
            </a:r>
            <a:r>
              <a:rPr lang="en-US" altLang="zh-CN" sz="2400" dirty="0"/>
              <a:t>--- 20 min/</a:t>
            </a:r>
            <a:r>
              <a:rPr lang="zh-CN" altLang="en-US" sz="2400" dirty="0"/>
              <a:t>分钟 </a:t>
            </a:r>
            <a:br>
              <a:rPr lang="en-US" altLang="zh-CN" sz="2400" dirty="0"/>
            </a:br>
            <a:r>
              <a:rPr lang="en-US" altLang="zh-CN" sz="2400" dirty="0"/>
              <a:t>6. Q n A. </a:t>
            </a:r>
            <a:r>
              <a:rPr lang="zh-CN" altLang="en-US" sz="2400" dirty="0"/>
              <a:t>问答 </a:t>
            </a:r>
            <a:r>
              <a:rPr lang="en-US" altLang="zh-CN" sz="2400" dirty="0"/>
              <a:t>--- 20 min/</a:t>
            </a:r>
            <a:r>
              <a:rPr lang="zh-CN" altLang="en-US" sz="2400" dirty="0"/>
              <a:t>分钟</a:t>
            </a:r>
            <a:br>
              <a:rPr lang="en-US" altLang="zh-CN" sz="2400" b="1" dirty="0"/>
            </a:br>
            <a:endParaRPr lang="en-US" sz="3000" dirty="0"/>
          </a:p>
        </p:txBody>
      </p:sp>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6" name="TextBox 5">
            <a:extLst>
              <a:ext uri="{FF2B5EF4-FFF2-40B4-BE49-F238E27FC236}">
                <a16:creationId xmlns:a16="http://schemas.microsoft.com/office/drawing/2014/main" id="{F46F599D-4A46-30EB-7FF9-190285EB25B6}"/>
              </a:ext>
            </a:extLst>
          </p:cNvPr>
          <p:cNvSpPr txBox="1"/>
          <p:nvPr/>
        </p:nvSpPr>
        <p:spPr>
          <a:xfrm>
            <a:off x="6668428" y="5273770"/>
            <a:ext cx="2475571" cy="1015663"/>
          </a:xfrm>
          <a:prstGeom prst="rect">
            <a:avLst/>
          </a:prstGeom>
          <a:noFill/>
        </p:spPr>
        <p:txBody>
          <a:bodyPr wrap="square">
            <a:spAutoFit/>
          </a:bodyPr>
          <a:lstStyle/>
          <a:p>
            <a:r>
              <a:rPr lang="zh-CN" altLang="en-US" sz="1500" dirty="0"/>
              <a:t>第一节：</a:t>
            </a:r>
            <a:r>
              <a:rPr lang="en-US" sz="1500" dirty="0"/>
              <a:t>8:30-9:15</a:t>
            </a:r>
          </a:p>
          <a:p>
            <a:r>
              <a:rPr lang="zh-CN" altLang="en-US" sz="1500" dirty="0"/>
              <a:t>第二节： </a:t>
            </a:r>
            <a:r>
              <a:rPr lang="en-US" sz="1500" dirty="0"/>
              <a:t>9:20-10:05</a:t>
            </a:r>
          </a:p>
          <a:p>
            <a:r>
              <a:rPr lang="zh-CN" altLang="en-US" sz="1500" dirty="0"/>
              <a:t>第三节： </a:t>
            </a:r>
            <a:r>
              <a:rPr lang="en-US" sz="1500" dirty="0"/>
              <a:t>10:15-11:00</a:t>
            </a:r>
          </a:p>
          <a:p>
            <a:r>
              <a:rPr lang="zh-CN" altLang="en-US" sz="1500" dirty="0"/>
              <a:t>第四节： </a:t>
            </a:r>
            <a:r>
              <a:rPr lang="en-US" sz="1500" dirty="0"/>
              <a:t>11:05-11:50</a:t>
            </a:r>
          </a:p>
        </p:txBody>
      </p:sp>
      <p:sp>
        <p:nvSpPr>
          <p:cNvPr id="7" name="TextBox 6">
            <a:extLst>
              <a:ext uri="{FF2B5EF4-FFF2-40B4-BE49-F238E27FC236}">
                <a16:creationId xmlns:a16="http://schemas.microsoft.com/office/drawing/2014/main" id="{85817C82-AC0C-1246-7BC5-03F1FF02BDBE}"/>
              </a:ext>
            </a:extLst>
          </p:cNvPr>
          <p:cNvSpPr txBox="1"/>
          <p:nvPr/>
        </p:nvSpPr>
        <p:spPr>
          <a:xfrm>
            <a:off x="78059" y="103457"/>
            <a:ext cx="7828156" cy="523220"/>
          </a:xfrm>
          <a:prstGeom prst="rect">
            <a:avLst/>
          </a:prstGeom>
          <a:noFill/>
        </p:spPr>
        <p:txBody>
          <a:bodyPr wrap="square">
            <a:spAutoFit/>
          </a:bodyPr>
          <a:lstStyle/>
          <a:p>
            <a:r>
              <a:rPr lang="en-US" altLang="zh-CN" sz="2800" b="1" dirty="0" err="1"/>
              <a:t>Pmd</a:t>
            </a:r>
            <a:r>
              <a:rPr lang="en-US" altLang="zh-CN" sz="2800" b="1" dirty="0"/>
              <a:t> Logistics / </a:t>
            </a:r>
            <a:r>
              <a:rPr lang="zh-CN" altLang="en-US" sz="2800" b="1" dirty="0"/>
              <a:t>预备</a:t>
            </a:r>
            <a:endParaRPr lang="en-US" sz="2800" dirty="0"/>
          </a:p>
        </p:txBody>
      </p:sp>
    </p:spTree>
    <p:extLst>
      <p:ext uri="{BB962C8B-B14F-4D97-AF65-F5344CB8AC3E}">
        <p14:creationId xmlns:p14="http://schemas.microsoft.com/office/powerpoint/2010/main" val="3110776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62D9-7C7C-B5F0-5954-BEF25A6623EA}"/>
              </a:ext>
            </a:extLst>
          </p:cNvPr>
          <p:cNvSpPr>
            <a:spLocks noGrp="1"/>
          </p:cNvSpPr>
          <p:nvPr>
            <p:ph type="ctrTitle"/>
          </p:nvPr>
        </p:nvSpPr>
        <p:spPr>
          <a:xfrm>
            <a:off x="1" y="857250"/>
            <a:ext cx="9032488" cy="5432038"/>
          </a:xfrm>
        </p:spPr>
        <p:txBody>
          <a:bodyPr>
            <a:normAutofit fontScale="90000"/>
          </a:bodyPr>
          <a:lstStyle/>
          <a:p>
            <a:pPr algn="l"/>
            <a:r>
              <a:rPr lang="en-US" sz="3000" b="1" dirty="0"/>
              <a:t>9/03/2022</a:t>
            </a:r>
            <a:br>
              <a:rPr lang="en-US" sz="3000" b="1" dirty="0"/>
            </a:br>
            <a:br>
              <a:rPr lang="en-US" sz="3000" b="1" dirty="0"/>
            </a:br>
            <a:r>
              <a:rPr lang="en-US" altLang="zh-CN" sz="3000" b="1" dirty="0"/>
              <a:t>Review/In-Class Quiz /</a:t>
            </a:r>
            <a:r>
              <a:rPr lang="zh-CN" altLang="en-US" sz="3000" b="1" dirty="0"/>
              <a:t>小测试</a:t>
            </a:r>
            <a:r>
              <a:rPr lang="en-US" altLang="zh-CN" sz="3000" b="1" dirty="0"/>
              <a:t>: </a:t>
            </a:r>
            <a:br>
              <a:rPr lang="en-US" altLang="zh-CN" sz="3000" b="1" dirty="0"/>
            </a:br>
            <a:r>
              <a:rPr lang="zh-CN" altLang="en-US" sz="3000" b="1" dirty="0"/>
              <a:t>多选。智能制造和下面那些领域有关：</a:t>
            </a:r>
            <a:br>
              <a:rPr lang="en-US" altLang="zh-CN" sz="3000" b="1" dirty="0"/>
            </a:br>
            <a:r>
              <a:rPr lang="en-US" sz="2000" b="0" i="0" dirty="0">
                <a:solidFill>
                  <a:srgbClr val="000000"/>
                </a:solidFill>
                <a:effectLst/>
                <a:latin typeface="inherit"/>
              </a:rPr>
              <a:t>1. AI/Machine Learning/</a:t>
            </a:r>
            <a:r>
              <a:rPr lang="zh-CN" altLang="en-US" sz="2000" dirty="0">
                <a:solidFill>
                  <a:srgbClr val="000000"/>
                </a:solidFill>
                <a:latin typeface="inherit"/>
              </a:rPr>
              <a:t>人工智能</a:t>
            </a:r>
            <a:br>
              <a:rPr lang="en-US" sz="2000" b="0" i="0" dirty="0">
                <a:solidFill>
                  <a:srgbClr val="000000"/>
                </a:solidFill>
                <a:effectLst/>
                <a:latin typeface="inherit"/>
              </a:rPr>
            </a:br>
            <a:r>
              <a:rPr lang="en-US" sz="2000" b="0" i="0" dirty="0">
                <a:solidFill>
                  <a:srgbClr val="000000"/>
                </a:solidFill>
                <a:effectLst/>
                <a:latin typeface="inherit"/>
              </a:rPr>
              <a:t>2. Augmented Reality/Virtual Reality/</a:t>
            </a:r>
            <a:r>
              <a:rPr lang="zh-CN" altLang="en-US" sz="2000" dirty="0">
                <a:solidFill>
                  <a:srgbClr val="000000"/>
                </a:solidFill>
                <a:latin typeface="inherit"/>
              </a:rPr>
              <a:t>增强现实</a:t>
            </a:r>
            <a:br>
              <a:rPr lang="en-US" sz="2000" b="0" i="0" dirty="0">
                <a:solidFill>
                  <a:srgbClr val="000000"/>
                </a:solidFill>
                <a:effectLst/>
                <a:latin typeface="Artifakt Legend"/>
              </a:rPr>
            </a:br>
            <a:r>
              <a:rPr lang="en-US" sz="2000" b="0" i="0" dirty="0">
                <a:solidFill>
                  <a:srgbClr val="000000"/>
                </a:solidFill>
                <a:effectLst/>
                <a:latin typeface="inherit"/>
              </a:rPr>
              <a:t>3. Automation/Robotics/</a:t>
            </a:r>
            <a:r>
              <a:rPr lang="zh-CN" altLang="en-US" sz="2000" b="0" i="0" dirty="0">
                <a:solidFill>
                  <a:srgbClr val="000000"/>
                </a:solidFill>
                <a:effectLst/>
                <a:latin typeface="inherit"/>
              </a:rPr>
              <a:t>自动化机器人</a:t>
            </a:r>
            <a:br>
              <a:rPr lang="en-US" sz="2000" b="0" i="0" dirty="0">
                <a:solidFill>
                  <a:srgbClr val="000000"/>
                </a:solidFill>
                <a:effectLst/>
                <a:latin typeface="Artifakt Legend"/>
              </a:rPr>
            </a:br>
            <a:r>
              <a:rPr lang="en-US" sz="2000" b="0" i="0" dirty="0">
                <a:solidFill>
                  <a:srgbClr val="000000"/>
                </a:solidFill>
                <a:effectLst/>
                <a:latin typeface="inherit"/>
              </a:rPr>
              <a:t>4. Additive Manufacturing/Hybrid Manufacturing</a:t>
            </a:r>
            <a:r>
              <a:rPr lang="zh-CN" altLang="en-US" sz="2000" b="0" i="0" dirty="0">
                <a:solidFill>
                  <a:srgbClr val="000000"/>
                </a:solidFill>
                <a:effectLst/>
                <a:latin typeface="inherit"/>
              </a:rPr>
              <a:t>：增材制造</a:t>
            </a:r>
            <a:r>
              <a:rPr lang="en-US" altLang="zh-CN" sz="2000" dirty="0">
                <a:solidFill>
                  <a:srgbClr val="000000"/>
                </a:solidFill>
                <a:latin typeface="inherit"/>
              </a:rPr>
              <a:t>, </a:t>
            </a:r>
            <a:r>
              <a:rPr lang="en-US" altLang="zh-CN" sz="2000" b="0" i="0" dirty="0">
                <a:solidFill>
                  <a:srgbClr val="000000"/>
                </a:solidFill>
                <a:effectLst/>
                <a:latin typeface="inherit"/>
              </a:rPr>
              <a:t>3D </a:t>
            </a:r>
            <a:r>
              <a:rPr lang="zh-CN" altLang="en-US" sz="2000" b="0" i="0" dirty="0">
                <a:solidFill>
                  <a:srgbClr val="000000"/>
                </a:solidFill>
                <a:effectLst/>
                <a:latin typeface="inherit"/>
              </a:rPr>
              <a:t>打印</a:t>
            </a:r>
            <a:br>
              <a:rPr lang="en-US" sz="2000" b="0" i="0" dirty="0">
                <a:solidFill>
                  <a:srgbClr val="000000"/>
                </a:solidFill>
                <a:effectLst/>
                <a:latin typeface="Artifakt Legend"/>
              </a:rPr>
            </a:br>
            <a:r>
              <a:rPr lang="en-US" sz="2000" b="0" i="0" dirty="0">
                <a:solidFill>
                  <a:srgbClr val="000000"/>
                </a:solidFill>
                <a:effectLst/>
                <a:latin typeface="inherit"/>
              </a:rPr>
              <a:t>5. Big Data Analysis: </a:t>
            </a:r>
            <a:r>
              <a:rPr lang="zh-CN" altLang="en-US" sz="2000" b="0" i="0" dirty="0">
                <a:solidFill>
                  <a:srgbClr val="000000"/>
                </a:solidFill>
                <a:effectLst/>
                <a:latin typeface="inherit"/>
              </a:rPr>
              <a:t>大数据</a:t>
            </a:r>
            <a:br>
              <a:rPr lang="en-US" sz="2000" b="0" i="0" dirty="0">
                <a:solidFill>
                  <a:srgbClr val="000000"/>
                </a:solidFill>
                <a:effectLst/>
                <a:latin typeface="Artifakt Legend"/>
              </a:rPr>
            </a:br>
            <a:r>
              <a:rPr lang="en-US" sz="2000" b="0" i="0" dirty="0">
                <a:solidFill>
                  <a:srgbClr val="000000"/>
                </a:solidFill>
                <a:effectLst/>
                <a:latin typeface="inherit"/>
              </a:rPr>
              <a:t>6. Cloud Computing</a:t>
            </a:r>
            <a:r>
              <a:rPr lang="zh-CN" altLang="en-US" sz="2000" b="0" i="0" dirty="0">
                <a:solidFill>
                  <a:srgbClr val="000000"/>
                </a:solidFill>
                <a:effectLst/>
                <a:latin typeface="inherit"/>
              </a:rPr>
              <a:t>： 云计算</a:t>
            </a:r>
            <a:br>
              <a:rPr lang="en-US" sz="2000" b="0" i="0" dirty="0">
                <a:solidFill>
                  <a:srgbClr val="000000"/>
                </a:solidFill>
                <a:effectLst/>
                <a:latin typeface="Artifakt Legend"/>
              </a:rPr>
            </a:br>
            <a:r>
              <a:rPr lang="en-US" sz="2000" b="0" i="0" dirty="0">
                <a:solidFill>
                  <a:srgbClr val="000000"/>
                </a:solidFill>
                <a:effectLst/>
                <a:latin typeface="inherit"/>
              </a:rPr>
              <a:t>7. CNC Machining</a:t>
            </a:r>
            <a:r>
              <a:rPr lang="zh-CN" altLang="en-US" sz="2000" b="0" i="0" dirty="0">
                <a:solidFill>
                  <a:srgbClr val="000000"/>
                </a:solidFill>
                <a:effectLst/>
                <a:latin typeface="inherit"/>
              </a:rPr>
              <a:t>：数控制造</a:t>
            </a:r>
            <a:br>
              <a:rPr lang="en-US" sz="2000" b="0" i="0" dirty="0">
                <a:solidFill>
                  <a:srgbClr val="000000"/>
                </a:solidFill>
                <a:effectLst/>
                <a:latin typeface="Artifakt Legend"/>
              </a:rPr>
            </a:br>
            <a:r>
              <a:rPr lang="en-US" sz="2000" b="0" i="0" dirty="0">
                <a:solidFill>
                  <a:srgbClr val="000000"/>
                </a:solidFill>
                <a:effectLst/>
                <a:latin typeface="inherit"/>
              </a:rPr>
              <a:t>8. Design for Manufacturing</a:t>
            </a:r>
            <a:r>
              <a:rPr lang="zh-CN" altLang="en-US" sz="2000" b="0" i="0" dirty="0">
                <a:solidFill>
                  <a:srgbClr val="000000"/>
                </a:solidFill>
                <a:effectLst/>
                <a:latin typeface="inherit"/>
              </a:rPr>
              <a:t>：制造设计</a:t>
            </a:r>
            <a:br>
              <a:rPr lang="en-US" sz="2000" b="0" i="0" dirty="0">
                <a:solidFill>
                  <a:srgbClr val="000000"/>
                </a:solidFill>
                <a:effectLst/>
                <a:latin typeface="Artifakt Legend"/>
              </a:rPr>
            </a:br>
            <a:r>
              <a:rPr lang="en-US" sz="2000" b="0" i="0" dirty="0">
                <a:solidFill>
                  <a:srgbClr val="000000"/>
                </a:solidFill>
                <a:effectLst/>
                <a:latin typeface="inherit"/>
              </a:rPr>
              <a:t>9. IoT/Edge Computing</a:t>
            </a:r>
            <a:r>
              <a:rPr lang="zh-CN" altLang="en-US" sz="2000" b="0" i="0" dirty="0">
                <a:solidFill>
                  <a:srgbClr val="000000"/>
                </a:solidFill>
                <a:effectLst/>
                <a:latin typeface="inherit"/>
              </a:rPr>
              <a:t>：物联网</a:t>
            </a:r>
            <a:br>
              <a:rPr lang="en-US" sz="2000" b="0" i="0" dirty="0">
                <a:solidFill>
                  <a:srgbClr val="000000"/>
                </a:solidFill>
                <a:effectLst/>
                <a:latin typeface="Artifakt Legend"/>
              </a:rPr>
            </a:br>
            <a:r>
              <a:rPr lang="en-US" sz="2000" b="0" i="0" dirty="0">
                <a:solidFill>
                  <a:srgbClr val="000000"/>
                </a:solidFill>
                <a:effectLst/>
                <a:latin typeface="inherit"/>
              </a:rPr>
              <a:t>10. Simulation/Digital Twin</a:t>
            </a:r>
            <a:r>
              <a:rPr lang="zh-CN" altLang="en-US" sz="2000" b="0" i="0" dirty="0">
                <a:solidFill>
                  <a:srgbClr val="000000"/>
                </a:solidFill>
                <a:effectLst/>
                <a:latin typeface="inherit"/>
              </a:rPr>
              <a:t>：企业数字映射</a:t>
            </a:r>
            <a:r>
              <a:rPr lang="en-US" altLang="zh-CN" sz="2000" b="0" i="0" dirty="0">
                <a:solidFill>
                  <a:srgbClr val="000000"/>
                </a:solidFill>
                <a:effectLst/>
                <a:latin typeface="inherit"/>
              </a:rPr>
              <a:t>/</a:t>
            </a:r>
            <a:r>
              <a:rPr lang="zh-CN" altLang="en-US" sz="2000" b="0" i="0" dirty="0">
                <a:solidFill>
                  <a:srgbClr val="000000"/>
                </a:solidFill>
                <a:effectLst/>
                <a:latin typeface="inherit"/>
              </a:rPr>
              <a:t>模拟</a:t>
            </a:r>
            <a:br>
              <a:rPr lang="en-US" sz="2000" b="0" i="0" dirty="0">
                <a:solidFill>
                  <a:srgbClr val="000000"/>
                </a:solidFill>
                <a:effectLst/>
                <a:latin typeface="inherit"/>
              </a:rPr>
            </a:br>
            <a:r>
              <a:rPr lang="en-US" sz="2000" b="0" i="0" dirty="0">
                <a:solidFill>
                  <a:srgbClr val="000000"/>
                </a:solidFill>
                <a:effectLst/>
                <a:latin typeface="inherit"/>
              </a:rPr>
              <a:t>11. </a:t>
            </a:r>
            <a:r>
              <a:rPr lang="en-US" altLang="zh-CN" sz="2000" dirty="0">
                <a:solidFill>
                  <a:srgbClr val="000000"/>
                </a:solidFill>
                <a:latin typeface="inherit"/>
              </a:rPr>
              <a:t>Make Use of both Equipment and Environmental Sensor Data</a:t>
            </a:r>
            <a:r>
              <a:rPr lang="zh-CN" altLang="en-US" sz="2000" dirty="0">
                <a:solidFill>
                  <a:srgbClr val="000000"/>
                </a:solidFill>
                <a:latin typeface="inherit"/>
              </a:rPr>
              <a:t>：利用设备和厂房环境感知数据</a:t>
            </a:r>
            <a:br>
              <a:rPr lang="en-US" altLang="zh-CN" sz="2000" dirty="0">
                <a:solidFill>
                  <a:srgbClr val="000000"/>
                </a:solidFill>
                <a:latin typeface="inherit"/>
              </a:rPr>
            </a:br>
            <a:br>
              <a:rPr lang="en-US" sz="2000" b="0" i="0" dirty="0">
                <a:solidFill>
                  <a:srgbClr val="000000"/>
                </a:solidFill>
                <a:effectLst/>
                <a:latin typeface="Artifakt Legend"/>
              </a:rPr>
            </a:br>
            <a:br>
              <a:rPr lang="en-US" sz="1200" b="0" i="0" dirty="0">
                <a:solidFill>
                  <a:srgbClr val="000000"/>
                </a:solidFill>
                <a:effectLst/>
                <a:latin typeface="Artifakt Legend"/>
              </a:rPr>
            </a:br>
            <a:br>
              <a:rPr lang="en-US" altLang="zh-CN" sz="3000" b="1" dirty="0"/>
            </a:br>
            <a:endParaRPr lang="en-US" sz="3000" dirty="0"/>
          </a:p>
        </p:txBody>
      </p:sp>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4" name="TextBox 3">
            <a:extLst>
              <a:ext uri="{FF2B5EF4-FFF2-40B4-BE49-F238E27FC236}">
                <a16:creationId xmlns:a16="http://schemas.microsoft.com/office/drawing/2014/main" id="{522FCD61-6D9C-DF5C-DDC7-F2D3503E2774}"/>
              </a:ext>
            </a:extLst>
          </p:cNvPr>
          <p:cNvSpPr txBox="1"/>
          <p:nvPr/>
        </p:nvSpPr>
        <p:spPr>
          <a:xfrm>
            <a:off x="78059" y="103457"/>
            <a:ext cx="7828156" cy="523220"/>
          </a:xfrm>
          <a:prstGeom prst="rect">
            <a:avLst/>
          </a:prstGeom>
          <a:noFill/>
        </p:spPr>
        <p:txBody>
          <a:bodyPr wrap="square">
            <a:spAutoFit/>
          </a:bodyPr>
          <a:lstStyle/>
          <a:p>
            <a:r>
              <a:rPr lang="en-US" altLang="zh-CN" sz="2800" b="1" dirty="0" err="1"/>
              <a:t>Pmd</a:t>
            </a:r>
            <a:r>
              <a:rPr lang="en-US" altLang="zh-CN" sz="2800" b="1" dirty="0"/>
              <a:t> Logistics / </a:t>
            </a:r>
            <a:r>
              <a:rPr lang="zh-CN" altLang="en-US" sz="2800" b="1" dirty="0"/>
              <a:t>预备</a:t>
            </a:r>
            <a:endParaRPr lang="en-US" sz="2800" dirty="0"/>
          </a:p>
        </p:txBody>
      </p:sp>
    </p:spTree>
    <p:extLst>
      <p:ext uri="{BB962C8B-B14F-4D97-AF65-F5344CB8AC3E}">
        <p14:creationId xmlns:p14="http://schemas.microsoft.com/office/powerpoint/2010/main" val="18107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874C35E7-1B9D-D143-88D9-55265A833FB2}"/>
              </a:ext>
            </a:extLst>
          </p:cNvPr>
          <p:cNvSpPr txBox="1"/>
          <p:nvPr/>
        </p:nvSpPr>
        <p:spPr>
          <a:xfrm>
            <a:off x="731405" y="139114"/>
            <a:ext cx="3877985" cy="646331"/>
          </a:xfrm>
          <a:prstGeom prst="rect">
            <a:avLst/>
          </a:prstGeom>
          <a:noFill/>
        </p:spPr>
        <p:txBody>
          <a:bodyPr wrap="none" rtlCol="0">
            <a:spAutoFit/>
          </a:bodyPr>
          <a:lstStyle/>
          <a:p>
            <a:r>
              <a:rPr lang="zh-CN" altLang="en-US" sz="3600" b="0" dirty="0">
                <a:latin typeface="Cambria Math" panose="02040503050406030204" pitchFamily="18" charset="0"/>
                <a:ea typeface="Cambria Math" panose="02040503050406030204" pitchFamily="18" charset="0"/>
              </a:rPr>
              <a:t>制造行业</a:t>
            </a:r>
            <a:r>
              <a:rPr lang="en-US" sz="3600" b="0" dirty="0" err="1">
                <a:latin typeface="Cambria Math" panose="02040503050406030204" pitchFamily="18" charset="0"/>
                <a:ea typeface="Cambria Math" panose="02040503050406030204" pitchFamily="18" charset="0"/>
              </a:rPr>
              <a:t>数智平台</a:t>
            </a:r>
            <a:endParaRPr lang="en-US" sz="3600" b="0" dirty="0">
              <a:latin typeface="Cambria Math" panose="02040503050406030204" pitchFamily="18" charset="0"/>
              <a:ea typeface="Cambria Math" panose="02040503050406030204" pitchFamily="18" charset="0"/>
            </a:endParaRPr>
          </a:p>
        </p:txBody>
      </p:sp>
      <p:pic>
        <p:nvPicPr>
          <p:cNvPr id="39" name="Picture 38">
            <a:extLst>
              <a:ext uri="{FF2B5EF4-FFF2-40B4-BE49-F238E27FC236}">
                <a16:creationId xmlns:a16="http://schemas.microsoft.com/office/drawing/2014/main" id="{4CC1AE10-A40F-78AD-92B0-709D6C471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22" y="867638"/>
            <a:ext cx="8273118" cy="5440695"/>
          </a:xfrm>
          <a:prstGeom prst="rect">
            <a:avLst/>
          </a:prstGeom>
        </p:spPr>
      </p:pic>
    </p:spTree>
    <p:extLst>
      <p:ext uri="{BB962C8B-B14F-4D97-AF65-F5344CB8AC3E}">
        <p14:creationId xmlns:p14="http://schemas.microsoft.com/office/powerpoint/2010/main" val="159419958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4556</TotalTime>
  <Words>1813</Words>
  <Application>Microsoft Office PowerPoint</Application>
  <PresentationFormat>On-screen Show (4:3)</PresentationFormat>
  <Paragraphs>165</Paragraphs>
  <Slides>27</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Artifakt Legend</vt:lpstr>
      <vt:lpstr>inherit</vt:lpstr>
      <vt:lpstr>NSimSun</vt:lpstr>
      <vt:lpstr>Arial</vt:lpstr>
      <vt:lpstr>Cambria Math</vt:lpstr>
      <vt:lpstr>Roboto</vt:lpstr>
      <vt:lpstr>Default Design</vt:lpstr>
      <vt:lpstr>Worksheet</vt:lpstr>
      <vt:lpstr>9/03/2022  Welcome Back!</vt:lpstr>
      <vt:lpstr>9/03/2022  Before we start: Any Questions?</vt:lpstr>
      <vt:lpstr>PowerPoint Presentation</vt:lpstr>
      <vt:lpstr>PowerPoint Presentation</vt:lpstr>
      <vt:lpstr>PowerPoint Presentation</vt:lpstr>
      <vt:lpstr>PowerPoint Presentation</vt:lpstr>
      <vt:lpstr>9/03/2022  Today/今天： 1. Review 8/27. Quiz.  (复习/小测试） --- 10 min/分钟 2. Conda Environment Setup (Conda 环境建立/测试）--- 45 min/分钟 3. Git Setup. Git practice. 建立Git, Git 练习 --- 60 -120 min/分钟 4. Predictive Maintenance Part I / 智能维护， 第一部分 --- 30 min/分钟 5. Team up / Datasets 分组/数据包 --- 20 min/分钟  6. Q n A. 问答 --- 20 min/分钟 </vt:lpstr>
      <vt:lpstr>9/03/2022  Review/In-Class Quiz /小测试:  多选。智能制造和下面那些领域有关： 1. AI/Machine Learning/人工智能 2. Augmented Reality/Virtual Reality/增强现实 3. Automation/Robotics/自动化机器人 4. Additive Manufacturing/Hybrid Manufacturing：增材制造, 3D 打印 5. Big Data Analysis: 大数据 6. Cloud Computing： 云计算 7. CNC Machining：数控制造 8. Design for Manufacturing：制造设计 9. IoT/Edge Computing：物联网 10. Simulation/Digital Twin：企业数字映射/模拟 11. Make Use of both Equipment and Environmental Sensor Data：利用设备和厂房环境感知数据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Yong Hui Ma</cp:lastModifiedBy>
  <cp:revision>331</cp:revision>
  <dcterms:created xsi:type="dcterms:W3CDTF">2016-09-01T17:48:01Z</dcterms:created>
  <dcterms:modified xsi:type="dcterms:W3CDTF">2022-09-04T00:18:08Z</dcterms:modified>
</cp:coreProperties>
</file>