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5"/>
  </p:notesMasterIdLst>
  <p:sldIdLst>
    <p:sldId id="418" r:id="rId3"/>
    <p:sldId id="386" r:id="rId4"/>
    <p:sldId id="444" r:id="rId5"/>
    <p:sldId id="445" r:id="rId6"/>
    <p:sldId id="429" r:id="rId7"/>
    <p:sldId id="400" r:id="rId8"/>
    <p:sldId id="430" r:id="rId9"/>
    <p:sldId id="431" r:id="rId10"/>
    <p:sldId id="432" r:id="rId11"/>
    <p:sldId id="433" r:id="rId12"/>
    <p:sldId id="435" r:id="rId13"/>
    <p:sldId id="443" r:id="rId14"/>
    <p:sldId id="436" r:id="rId15"/>
    <p:sldId id="437" r:id="rId16"/>
    <p:sldId id="438" r:id="rId17"/>
    <p:sldId id="439" r:id="rId18"/>
    <p:sldId id="441" r:id="rId19"/>
    <p:sldId id="442" r:id="rId20"/>
    <p:sldId id="453" r:id="rId21"/>
    <p:sldId id="454" r:id="rId22"/>
    <p:sldId id="448" r:id="rId23"/>
    <p:sldId id="449" r:id="rId24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4F81BD"/>
    <a:srgbClr val="009900"/>
    <a:srgbClr val="0000FF"/>
    <a:srgbClr val="6E6E6E"/>
    <a:srgbClr val="D04E1D"/>
    <a:srgbClr val="6D6D6D"/>
    <a:srgbClr val="D150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5799" autoAdjust="0"/>
  </p:normalViewPr>
  <p:slideViewPr>
    <p:cSldViewPr>
      <p:cViewPr varScale="1">
        <p:scale>
          <a:sx n="70" d="100"/>
          <a:sy n="70" d="100"/>
        </p:scale>
        <p:origin x="66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5645188-6A4D-4C85-B856-A4BE5EBBB006}" type="datetimeFigureOut">
              <a:rPr lang="en-US"/>
              <a:pPr>
                <a:defRPr/>
              </a:pPr>
              <a:t>5/3/2018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en-US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66AA481-E30C-4065-A8C0-02429543A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1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D11FCB-918B-4415-A66C-E1CA6DCC606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55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969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4DE3CD-7776-43A6-9643-62F2E40C7EF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540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174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AB2EBC-BB3F-4FAE-BF91-EEB4205CC73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10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379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163487-8735-41A1-900F-4E8EFD00CE0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89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584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FEBC88F-C984-4A71-B864-112065206FE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78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789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E8B51A-ABE4-4A49-9CB9-F7C694E8138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764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993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1B5EB23-A359-4EC9-83E5-490CAC4BAD8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87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4198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7A9724D-8F86-4EAF-A88C-2CAF3174EA2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82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4403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7EC4AD6-36D7-4681-8709-B46756F2F42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96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5378DC-BA7C-4497-BD37-AE58A76E4B2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705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257FB8-63EF-4E13-93FB-D2905A6BAD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919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695DC8-E398-4754-BD4F-AF7F772259F6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518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uk-UA" smtClean="0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16FE315-372D-4431-BC57-08764164FCC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94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23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57FB8-63EF-4E13-93FB-D2905A6BA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07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FEDD6D-D940-4A50-A99E-A3F5D89333E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5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187578-5D93-4FC6-B82C-7851ADBD77C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28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3555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887414A-EE18-4699-981C-2CD45DA1D88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72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560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3D7D21-C5B8-46AF-92E1-AFF2FFCD657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214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765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F35B30-6325-40A1-83E3-E97F9B3D750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1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F0935-CABC-4682-8BAC-84433E0A213B}" type="datetime1">
              <a:rPr lang="ru-RU"/>
              <a:pPr>
                <a:defRPr/>
              </a:pPr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57DCD-8F70-4866-9628-688ACC2F68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4C53-E92B-4580-B62C-1D93A4522162}" type="datetime1">
              <a:rPr lang="ru-RU"/>
              <a:pPr>
                <a:defRPr/>
              </a:pPr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F1DB3-E6FA-4395-800D-32CA828552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8D693-55E9-4DFB-A6CF-E9CF1C2C453F}" type="datetime1">
              <a:rPr lang="ru-RU"/>
              <a:pPr>
                <a:defRPr/>
              </a:pPr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C9895-5954-4679-9371-93EDFD36F8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38E089-62ED-4B99-9D85-4233106172C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03.05.2018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39051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E4D2F2-8EAD-4248-A8AF-937EE57F243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03.05.2018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71433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71B655-9686-4700-A3E3-2677DD26807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03.05.2018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71084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EFA3A0-0963-40F8-917D-76DEAAEFC216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03.05.2018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98362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2FADE-2241-4AB9-A208-782AC4633E65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03.05.2018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19129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3ABB79-FB1F-4563-8AEC-F75E8EA4533C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03.05.2018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660565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CEBD2-D067-4C87-98E7-17140CF6747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03.05.2018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598212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170F8-514C-479C-AACB-5022023134F7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03.05.2018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11834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DF1A9-FA95-49E0-AD03-FC09736C0417}" type="datetime1">
              <a:rPr lang="ru-RU"/>
              <a:pPr>
                <a:defRPr/>
              </a:pPr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F4D12-7BED-49F7-86C6-6CCA3FE5C2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3611C-DD27-4ADB-92CD-801180824883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03.05.2018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571875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55742B-6A67-44BA-9E65-E8ED5897B169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03.05.2018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242069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D9B4FD-8306-4B74-B1F8-D2E67870986E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03.05.2018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60884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82FD2-711B-470D-82CE-B7001E2E881B}" type="datetime1">
              <a:rPr lang="ru-RU"/>
              <a:pPr>
                <a:defRPr/>
              </a:pPr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0170C-3AFA-4CDD-A1DA-1AAA6BD64B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1E57-439A-43EC-83D3-278E8830CE17}" type="datetime1">
              <a:rPr lang="ru-RU"/>
              <a:pPr>
                <a:defRPr/>
              </a:pPr>
              <a:t>03.05.2018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33F12-FE4E-4717-9D29-D6CD8D0B8D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1982B-4D5C-40A5-8680-D14AB22FF2F3}" type="datetime1">
              <a:rPr lang="ru-RU"/>
              <a:pPr>
                <a:defRPr/>
              </a:pPr>
              <a:t>03.05.2018</a:t>
            </a:fld>
            <a:endParaRPr lang="ru-R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CBD16-2B6C-4B5F-A27C-1BDE394B36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20B05-F5F3-4A96-8250-C35F2E564B2D}" type="datetime1">
              <a:rPr lang="ru-RU"/>
              <a:pPr>
                <a:defRPr/>
              </a:pPr>
              <a:t>03.05.2018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0F256-E42B-46E3-BD18-2E31982211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3F4EA-9703-4187-B760-700E5A0AB8C1}" type="datetime1">
              <a:rPr lang="ru-RU"/>
              <a:pPr>
                <a:defRPr/>
              </a:pPr>
              <a:t>03.05.2018</a:t>
            </a:fld>
            <a:endParaRPr lang="ru-R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B4E2C-300C-486B-8509-BCD8ED93FA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20BA2-2EDF-41A5-ABC7-3D8DD950C846}" type="datetime1">
              <a:rPr lang="ru-RU"/>
              <a:pPr>
                <a:defRPr/>
              </a:pPr>
              <a:t>03.05.2018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69A1B-8BBE-4A90-99EF-CA7AF3AB27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43563-9108-4986-BB01-3A90FE142772}" type="datetime1">
              <a:rPr lang="ru-RU"/>
              <a:pPr>
                <a:defRPr/>
              </a:pPr>
              <a:t>03.05.2018</a:t>
            </a:fld>
            <a:endParaRPr lang="ru-R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2D713-2A41-45C4-A35B-2FA6DAB1D7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2085F9-DEDC-4373-9033-D5B96210CA5B}" type="datetime1">
              <a:rPr lang="ru-RU"/>
              <a:pPr>
                <a:defRPr/>
              </a:pPr>
              <a:t>03.05.2018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77E3926-5E4F-4976-9185-E0836A63B1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2C2E8B-7AD5-4B74-A391-C1BAFFD06762}" type="datetime1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03.05.2018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2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nymotion.com/" TargetMode="Externa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tvdn.com/ru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hyperlink" Target="TestProvider.com" TargetMode="Externa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estprovider.com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tvdn.com/ru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itvdn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xamarin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Фигура, имеющая форму буквы L 6"/>
          <p:cNvSpPr/>
          <p:nvPr/>
        </p:nvSpPr>
        <p:spPr>
          <a:xfrm rot="10800000">
            <a:off x="0" y="0"/>
            <a:ext cx="12215813" cy="6858000"/>
          </a:xfrm>
          <a:prstGeom prst="corner">
            <a:avLst>
              <a:gd name="adj1" fmla="val 6267"/>
              <a:gd name="adj2" fmla="val 6637"/>
            </a:avLst>
          </a:prstGeom>
          <a:solidFill>
            <a:srgbClr val="6D6D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338" name="Заголовок 1"/>
          <p:cNvSpPr txBox="1">
            <a:spLocks/>
          </p:cNvSpPr>
          <p:nvPr/>
        </p:nvSpPr>
        <p:spPr bwMode="auto">
          <a:xfrm>
            <a:off x="685800" y="4213750"/>
            <a:ext cx="84582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800" dirty="0">
                <a:solidFill>
                  <a:srgbClr val="6D6D6D"/>
                </a:solidFill>
                <a:latin typeface="Segoe UI Light" pitchFamily="34" charset="0"/>
                <a:cs typeface="Segoe UI Light" pitchFamily="34" charset="0"/>
              </a:rPr>
              <a:t>Введение</a:t>
            </a:r>
            <a:r>
              <a:rPr lang="uk-UA" sz="2800" dirty="0">
                <a:solidFill>
                  <a:srgbClr val="6D6D6D"/>
                </a:solidFill>
                <a:latin typeface="Segoe UI Light" pitchFamily="34" charset="0"/>
                <a:cs typeface="Segoe UI Light" pitchFamily="34" charset="0"/>
              </a:rPr>
              <a:t> в </a:t>
            </a:r>
            <a:r>
              <a:rPr lang="en-US" sz="2800" dirty="0" err="1">
                <a:solidFill>
                  <a:srgbClr val="6D6D6D"/>
                </a:solidFill>
                <a:latin typeface="Segoe UI Light" pitchFamily="34" charset="0"/>
                <a:cs typeface="Segoe UI Light" pitchFamily="34" charset="0"/>
              </a:rPr>
              <a:t>Xamarin.Android</a:t>
            </a:r>
            <a:endParaRPr lang="en-US" sz="2800" dirty="0">
              <a:solidFill>
                <a:srgbClr val="6D6D6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4339" name="Прямоугольник 11"/>
          <p:cNvSpPr>
            <a:spLocks noChangeArrowheads="1"/>
          </p:cNvSpPr>
          <p:nvPr/>
        </p:nvSpPr>
        <p:spPr bwMode="auto">
          <a:xfrm>
            <a:off x="685799" y="2766482"/>
            <a:ext cx="10583333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</a:t>
            </a:r>
            <a:r>
              <a:rPr lang="uk-UA" sz="4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4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пользовательского</a:t>
            </a:r>
            <a:r>
              <a:rPr lang="uk-UA" sz="4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4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графического</a:t>
            </a:r>
            <a:r>
              <a:rPr lang="uk-UA" sz="4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4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интерфейса</a:t>
            </a:r>
            <a:r>
              <a:rPr lang="uk-UA" sz="4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</a:t>
            </a:r>
            <a:r>
              <a:rPr lang="en-US" sz="4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GUI) </a:t>
            </a:r>
            <a:r>
              <a:rPr lang="uk-UA" sz="4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на </a:t>
            </a:r>
            <a:r>
              <a:rPr lang="en-US" sz="4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C# </a:t>
            </a:r>
            <a:r>
              <a:rPr lang="ru-RU" sz="4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под</a:t>
            </a:r>
            <a:r>
              <a:rPr lang="uk-UA" sz="4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4000" dirty="0">
                <a:solidFill>
                  <a:srgbClr val="D1501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Android </a:t>
            </a:r>
          </a:p>
        </p:txBody>
      </p:sp>
      <p:pic>
        <p:nvPicPr>
          <p:cNvPr id="14340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59950" y="457200"/>
            <a:ext cx="189865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Прямоугольник 12"/>
          <p:cNvSpPr>
            <a:spLocks noChangeArrowheads="1"/>
          </p:cNvSpPr>
          <p:nvPr/>
        </p:nvSpPr>
        <p:spPr bwMode="auto">
          <a:xfrm>
            <a:off x="1447800" y="111125"/>
            <a:ext cx="50292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</a:t>
            </a:r>
          </a:p>
        </p:txBody>
      </p:sp>
      <p:sp>
        <p:nvSpPr>
          <p:cNvPr id="14342" name="Прямоугольник 13"/>
          <p:cNvSpPr>
            <a:spLocks noChangeArrowheads="1"/>
          </p:cNvSpPr>
          <p:nvPr/>
        </p:nvSpPr>
        <p:spPr bwMode="auto">
          <a:xfrm rot="5400000">
            <a:off x="8739188" y="3482975"/>
            <a:ext cx="6553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Информационный видеосервис для разработчиков программного обеспечения</a:t>
            </a:r>
            <a:endParaRPr lang="en-US" sz="140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4343" name="Рисунок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6200"/>
            <a:ext cx="102393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Прямоугольник 15"/>
          <p:cNvSpPr>
            <a:spLocks noChangeArrowheads="1"/>
          </p:cNvSpPr>
          <p:nvPr/>
        </p:nvSpPr>
        <p:spPr bwMode="auto">
          <a:xfrm>
            <a:off x="9707563" y="111125"/>
            <a:ext cx="18288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http://itvdn.com</a:t>
            </a:r>
          </a:p>
        </p:txBody>
      </p:sp>
      <p:pic>
        <p:nvPicPr>
          <p:cNvPr id="14345" name="Рисунок 1"/>
          <p:cNvPicPr>
            <a:picLocks noChangeAspect="1"/>
          </p:cNvPicPr>
          <p:nvPr/>
        </p:nvPicPr>
        <p:blipFill>
          <a:blip r:embed="rId5"/>
          <a:srcRect l="23933" t="16042" r="26019" b="29813"/>
          <a:stretch>
            <a:fillRect/>
          </a:stretch>
        </p:blipFill>
        <p:spPr bwMode="auto">
          <a:xfrm>
            <a:off x="9067800" y="5461000"/>
            <a:ext cx="219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4" descr="http://www.geekwire.com/wp-content/uploads/2014/05/xamarin-horizontal-blue@2x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1753657"/>
            <a:ext cx="39497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Рекомендуемое дополнительное ПО</a:t>
            </a:r>
            <a:endParaRPr lang="en-US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675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8676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8677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8680" name="AutoShape 2" descr="Genymotion Featu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681" name="AutoShape 4" descr="Genymotion Features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683" name="AutoShape 7" descr="Genymotion Features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73969" y="1546225"/>
            <a:ext cx="9644063" cy="4616450"/>
            <a:chOff x="1714500" y="1546225"/>
            <a:chExt cx="9644063" cy="4616450"/>
          </a:xfrm>
        </p:grpSpPr>
        <p:pic>
          <p:nvPicPr>
            <p:cNvPr id="28678" name="Picture 25" descr="genymotio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14500" y="2047875"/>
              <a:ext cx="4648200" cy="1019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Скругленный прямоугольник 28"/>
            <p:cNvSpPr/>
            <p:nvPr/>
          </p:nvSpPr>
          <p:spPr>
            <a:xfrm>
              <a:off x="1714500" y="3232150"/>
              <a:ext cx="4648200" cy="8064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err="1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GenyMotion</a:t>
              </a:r>
              <a:endPara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Эмулятор мобильных устройств на базе ОС </a:t>
              </a:r>
              <a:r>
                <a:rPr lang="en-US" sz="14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Android</a:t>
              </a:r>
              <a:endParaRPr lang="ru-RU" sz="1400" i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8682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81800" y="1546225"/>
              <a:ext cx="4576763" cy="461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4" name="Прямоугольник 5"/>
            <p:cNvSpPr>
              <a:spLocks noChangeArrowheads="1"/>
            </p:cNvSpPr>
            <p:nvPr/>
          </p:nvSpPr>
          <p:spPr bwMode="auto">
            <a:xfrm>
              <a:off x="1747838" y="4343400"/>
              <a:ext cx="312261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hlinkClick r:id="rId5"/>
                </a:rPr>
                <a:t>https://www.genymotion.com</a:t>
              </a:r>
              <a:r>
                <a:rPr lang="ru-RU" dirty="0">
                  <a:solidFill>
                    <a:srgbClr val="0000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hlinkClick r:id="rId5"/>
                </a:rPr>
                <a:t>/</a:t>
              </a:r>
              <a:endParaRPr lang="ru-RU" dirty="0">
                <a:solidFill>
                  <a:srgbClr val="0000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Разработка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GUI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C#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под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Структура проекта </a:t>
            </a:r>
            <a:r>
              <a:rPr lang="en-US" sz="2800" dirty="0" err="1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Xamarin.Android</a:t>
            </a:r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Application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724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30725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0726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47094" y="1657350"/>
            <a:ext cx="7897812" cy="4438650"/>
            <a:chOff x="2389188" y="1428750"/>
            <a:chExt cx="7897812" cy="4438650"/>
          </a:xfrm>
        </p:grpSpPr>
        <p:pic>
          <p:nvPicPr>
            <p:cNvPr id="3072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89188" y="1428750"/>
              <a:ext cx="2003425" cy="443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Прямоугольник 5"/>
            <p:cNvSpPr/>
            <p:nvPr/>
          </p:nvSpPr>
          <p:spPr>
            <a:xfrm>
              <a:off x="2435225" y="1936750"/>
              <a:ext cx="7845425" cy="774700"/>
            </a:xfrm>
            <a:prstGeom prst="rect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Ссылки на .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NET </a:t>
              </a:r>
              <a:r>
                <a:rPr lang="ru-RU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сборки</a:t>
              </a: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2435225" y="2711450"/>
              <a:ext cx="7845425" cy="476250"/>
            </a:xfrm>
            <a:prstGeom prst="rect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Файлы, предназначенные для включения в пакет</a:t>
              </a: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2435225" y="3187700"/>
              <a:ext cx="7845425" cy="438150"/>
            </a:xfrm>
            <a:prstGeom prst="rect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Метаданные 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</a:t>
              </a:r>
              <a:r>
                <a:rPr lang="ru-RU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сборки</a:t>
              </a: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2441575" y="3625850"/>
              <a:ext cx="7845425" cy="1860550"/>
            </a:xfrm>
            <a:prstGeom prst="rect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Ресурс</a:t>
              </a:r>
              <a:r>
                <a:rPr lang="ru-RU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ы приложения</a:t>
              </a: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2593975" y="3810000"/>
              <a:ext cx="5178425" cy="6096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Изображения</a:t>
              </a: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2593975" y="4419600"/>
              <a:ext cx="5178425" cy="4572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Декларативный 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UI</a:t>
              </a:r>
              <a:endParaRPr lang="ru-RU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2590800" y="4876800"/>
              <a:ext cx="5178425" cy="3048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Строковые ресурсы</a:t>
              </a: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2441575" y="5486400"/>
              <a:ext cx="7845425" cy="381000"/>
            </a:xfrm>
            <a:prstGeom prst="rect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.NET </a:t>
              </a:r>
              <a:r>
                <a:rPr lang="uk-UA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файлы</a:t>
              </a:r>
              <a:endParaRPr lang="ru-RU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Разработка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GUI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C#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под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uk-UA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Доступ к </a:t>
            </a:r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элементу</a:t>
            </a:r>
            <a:r>
              <a:rPr lang="uk-UA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с </a:t>
            </a:r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помощью</a:t>
            </a:r>
            <a:r>
              <a:rPr lang="uk-UA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идентификатора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774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32775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2776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2777" name="AutoShape 2" descr="Genymotion Featu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778" name="AutoShape 4" descr="Genymotion Features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2779" name="AutoShape 7" descr="Genymotion Features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Разработка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GUI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C#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под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32234" y="1458913"/>
            <a:ext cx="10727531" cy="4724400"/>
            <a:chOff x="163513" y="1395413"/>
            <a:chExt cx="11091862" cy="4852987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5235575" y="4419600"/>
              <a:ext cx="60198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Класс </a:t>
              </a:r>
              <a:r>
                <a:rPr lang="en-US" dirty="0" err="1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MainActivity</a:t>
              </a:r>
              <a:endParaRPr lang="en-US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7010400" y="1395413"/>
              <a:ext cx="4191000" cy="264318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Класс </a:t>
              </a:r>
              <a:r>
                <a:rPr lang="en-US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Resource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Генерируется</a:t>
              </a:r>
              <a:r>
                <a:rPr lang="uk-UA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ru-RU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автоматически</a:t>
              </a:r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163513" y="1395413"/>
              <a:ext cx="6302375" cy="3968750"/>
            </a:xfrm>
            <a:custGeom>
              <a:avLst/>
              <a:gdLst>
                <a:gd name="connsiteX0" fmla="*/ 0 w 6302828"/>
                <a:gd name="connsiteY0" fmla="*/ 0 h 3967843"/>
                <a:gd name="connsiteX1" fmla="*/ 6302828 w 6302828"/>
                <a:gd name="connsiteY1" fmla="*/ 0 h 3967843"/>
                <a:gd name="connsiteX2" fmla="*/ 6302828 w 6302828"/>
                <a:gd name="connsiteY2" fmla="*/ 2620736 h 3967843"/>
                <a:gd name="connsiteX3" fmla="*/ 2343150 w 6302828"/>
                <a:gd name="connsiteY3" fmla="*/ 2620736 h 3967843"/>
                <a:gd name="connsiteX4" fmla="*/ 2343150 w 6302828"/>
                <a:gd name="connsiteY4" fmla="*/ 3967843 h 3967843"/>
                <a:gd name="connsiteX5" fmla="*/ 24493 w 6302828"/>
                <a:gd name="connsiteY5" fmla="*/ 3967843 h 3967843"/>
                <a:gd name="connsiteX6" fmla="*/ 0 w 6302828"/>
                <a:gd name="connsiteY6" fmla="*/ 0 h 396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02828" h="3967843">
                  <a:moveTo>
                    <a:pt x="0" y="0"/>
                  </a:moveTo>
                  <a:lnTo>
                    <a:pt x="6302828" y="0"/>
                  </a:lnTo>
                  <a:lnTo>
                    <a:pt x="6302828" y="2620736"/>
                  </a:lnTo>
                  <a:lnTo>
                    <a:pt x="2343150" y="2620736"/>
                  </a:lnTo>
                  <a:lnTo>
                    <a:pt x="2343150" y="3967843"/>
                  </a:lnTo>
                  <a:lnTo>
                    <a:pt x="24493" y="396784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Разметка</a:t>
              </a:r>
              <a:r>
                <a:rPr lang="uk-UA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main.axml</a:t>
              </a:r>
              <a:endParaRPr lang="ru-RU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2782" name="Picture 3"/>
            <p:cNvPicPr>
              <a:picLocks noChangeAspect="1" noChangeArrowheads="1"/>
            </p:cNvPicPr>
            <p:nvPr/>
          </p:nvPicPr>
          <p:blipFill>
            <a:blip r:embed="rId3"/>
            <a:srcRect r="35445"/>
            <a:stretch>
              <a:fillRect/>
            </a:stretch>
          </p:blipFill>
          <p:spPr bwMode="auto">
            <a:xfrm>
              <a:off x="2749550" y="1830388"/>
              <a:ext cx="3530600" cy="2055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83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4800" y="1819275"/>
              <a:ext cx="2003425" cy="3286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Прямоугольник 7"/>
            <p:cNvSpPr/>
            <p:nvPr/>
          </p:nvSpPr>
          <p:spPr>
            <a:xfrm>
              <a:off x="3797300" y="3049588"/>
              <a:ext cx="1981200" cy="152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2785" name="Picture 5"/>
            <p:cNvPicPr>
              <a:picLocks noChangeAspect="1" noChangeArrowheads="1"/>
            </p:cNvPicPr>
            <p:nvPr/>
          </p:nvPicPr>
          <p:blipFill>
            <a:blip r:embed="rId5"/>
            <a:srcRect b="66693"/>
            <a:stretch>
              <a:fillRect/>
            </a:stretch>
          </p:blipFill>
          <p:spPr bwMode="auto">
            <a:xfrm>
              <a:off x="7086600" y="3286125"/>
              <a:ext cx="3994150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86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086600" y="2209800"/>
              <a:ext cx="399415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Прямоугольник 35"/>
            <p:cNvSpPr/>
            <p:nvPr/>
          </p:nvSpPr>
          <p:spPr>
            <a:xfrm>
              <a:off x="7772400" y="3733800"/>
              <a:ext cx="2057400" cy="152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Стрелка вправо 9"/>
            <p:cNvSpPr/>
            <p:nvPr/>
          </p:nvSpPr>
          <p:spPr>
            <a:xfrm>
              <a:off x="6526213" y="2455863"/>
              <a:ext cx="457200" cy="2873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2789" name="Picture 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311775" y="4867275"/>
              <a:ext cx="5867400" cy="130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Прямоугольник 37"/>
            <p:cNvSpPr/>
            <p:nvPr/>
          </p:nvSpPr>
          <p:spPr>
            <a:xfrm>
              <a:off x="9274175" y="5248275"/>
              <a:ext cx="1752600" cy="152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" name="Стрелка вниз 11"/>
            <p:cNvSpPr/>
            <p:nvPr/>
          </p:nvSpPr>
          <p:spPr>
            <a:xfrm>
              <a:off x="8986838" y="4038600"/>
              <a:ext cx="266700" cy="330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" name="Равно 14"/>
            <p:cNvSpPr/>
            <p:nvPr/>
          </p:nvSpPr>
          <p:spPr>
            <a:xfrm>
              <a:off x="2292350" y="2754313"/>
              <a:ext cx="457200" cy="369887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Подготовка</a:t>
            </a:r>
            <a:r>
              <a:rPr lang="uk-UA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к запуску</a:t>
            </a:r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мобильного приложения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81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3482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482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4822" name="AutoShape 2" descr="Genymotion Featu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823" name="AutoShape 4" descr="Genymotion Features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824" name="AutoShape 7" descr="Genymotion Features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Разработка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GUI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C#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под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38350" y="1797050"/>
            <a:ext cx="8115300" cy="3937000"/>
            <a:chOff x="2247900" y="1752600"/>
            <a:chExt cx="7696200" cy="3403600"/>
          </a:xfrm>
        </p:grpSpPr>
        <p:sp>
          <p:nvSpPr>
            <p:cNvPr id="27" name="Скругленный прямоугольник 26"/>
            <p:cNvSpPr/>
            <p:nvPr/>
          </p:nvSpPr>
          <p:spPr>
            <a:xfrm>
              <a:off x="2247900" y="1752600"/>
              <a:ext cx="7696200" cy="8064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Определение</a:t>
              </a:r>
              <a:r>
                <a:rPr lang="uk-UA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ru-RU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версии</a:t>
              </a:r>
              <a:r>
                <a:rPr lang="uk-UA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Android</a:t>
              </a:r>
              <a:r>
                <a:rPr lang="uk-UA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- </a:t>
              </a:r>
              <a:r>
                <a:rPr lang="en-US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Target </a:t>
              </a:r>
              <a:r>
                <a:rPr lang="en-US" sz="1600" i="1" dirty="0" smtClean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Framework</a:t>
              </a:r>
              <a:endParaRPr lang="uk-UA" sz="1600" i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600" i="1" dirty="0" smtClean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i="1" dirty="0" smtClean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</a:t>
              </a:r>
              <a:r>
                <a:rPr lang="ru-RU" sz="1600" i="1" dirty="0" smtClean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войства</a:t>
              </a:r>
              <a:r>
                <a:rPr lang="uk-UA" sz="1600" i="1" dirty="0" smtClean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ru-RU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проекта) </a:t>
              </a:r>
            </a:p>
          </p:txBody>
        </p:sp>
        <p:sp>
          <p:nvSpPr>
            <p:cNvPr id="30" name="Скругленный прямоугольник 29"/>
            <p:cNvSpPr/>
            <p:nvPr/>
          </p:nvSpPr>
          <p:spPr>
            <a:xfrm>
              <a:off x="2247900" y="3048000"/>
              <a:ext cx="7696200" cy="8064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Установка</a:t>
              </a:r>
              <a:r>
                <a:rPr lang="uk-UA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ru-RU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необходимой</a:t>
              </a:r>
              <a:r>
                <a:rPr lang="uk-UA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SDK </a:t>
              </a:r>
              <a:r>
                <a:rPr lang="en-US" sz="1600" i="1" dirty="0" smtClean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Platform</a:t>
              </a:r>
              <a:r>
                <a:rPr lang="en-US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/>
              </a:r>
              <a:br>
                <a:rPr lang="en-US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(Android SDK Manager</a:t>
              </a:r>
              <a:r>
                <a:rPr lang="en-US" sz="1600" i="1" dirty="0" smtClean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r>
                <a:rPr lang="uk-UA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/>
              </a:r>
              <a:br>
                <a:rPr lang="uk-UA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ru-RU" sz="1600" b="1" dirty="0">
                  <a:solidFill>
                    <a:srgbClr val="008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если не установлено </a:t>
              </a:r>
              <a:r>
                <a:rPr lang="ru-RU" sz="1600" b="1" dirty="0" smtClean="0">
                  <a:solidFill>
                    <a:srgbClr val="008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прежде</a:t>
              </a:r>
              <a:endParaRPr lang="en-US" sz="1600" i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Скругленный прямоугольник 35"/>
            <p:cNvSpPr/>
            <p:nvPr/>
          </p:nvSpPr>
          <p:spPr>
            <a:xfrm>
              <a:off x="2247900" y="4349750"/>
              <a:ext cx="3695700" cy="8064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Создание виртуальной машины.</a:t>
              </a:r>
              <a:r>
                <a:rPr lang="en-US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/>
              </a:r>
              <a:br>
                <a:rPr lang="en-US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uk-UA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</a:t>
              </a:r>
              <a:r>
                <a:rPr lang="en-US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Android AVD</a:t>
              </a:r>
              <a:r>
                <a:rPr lang="ru-RU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Manager</a:t>
              </a:r>
              <a:r>
                <a:rPr lang="uk-UA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ru-RU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или</a:t>
              </a:r>
              <a:r>
                <a:rPr lang="uk-UA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600" i="1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GenyMotion</a:t>
              </a:r>
              <a:r>
                <a:rPr lang="en-US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  <a:br>
                <a:rPr lang="en-US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ru-RU" sz="1600" b="1" dirty="0">
                  <a:solidFill>
                    <a:srgbClr val="008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если</a:t>
              </a:r>
              <a:r>
                <a:rPr lang="en-US" sz="1600" b="1" dirty="0">
                  <a:solidFill>
                    <a:srgbClr val="008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ru-RU" sz="1600" b="1" dirty="0">
                  <a:solidFill>
                    <a:srgbClr val="008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создана прежде</a:t>
              </a:r>
              <a:r>
                <a:rPr lang="uk-UA" sz="1600" b="1" dirty="0">
                  <a:solidFill>
                    <a:srgbClr val="008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, то </a:t>
              </a:r>
              <a:r>
                <a:rPr lang="ru-RU" sz="1600" b="1" dirty="0" smtClean="0">
                  <a:solidFill>
                    <a:srgbClr val="008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запускаем</a:t>
              </a:r>
              <a:endParaRPr lang="en-US" sz="1600" b="1" dirty="0">
                <a:solidFill>
                  <a:srgbClr val="008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Скругленный прямоугольник 17"/>
            <p:cNvSpPr/>
            <p:nvPr/>
          </p:nvSpPr>
          <p:spPr>
            <a:xfrm>
              <a:off x="6248400" y="4349750"/>
              <a:ext cx="3695700" cy="8064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i="1" dirty="0" smtClean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Запуск на реальном устройстве</a:t>
              </a:r>
              <a:endParaRPr lang="en-US" sz="1600" b="1" dirty="0">
                <a:solidFill>
                  <a:srgbClr val="008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 txBox="1">
            <a:spLocks/>
          </p:cNvSpPr>
          <p:nvPr/>
        </p:nvSpPr>
        <p:spPr bwMode="auto">
          <a:xfrm>
            <a:off x="1981200" y="800100"/>
            <a:ext cx="8229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Определение версии</a:t>
            </a:r>
            <a:r>
              <a:rPr lang="uk-UA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Android</a:t>
            </a:r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-</a:t>
            </a:r>
            <a:r>
              <a:rPr lang="uk-UA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Target framework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868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36869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6870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6871" name="AutoShape 2" descr="Genymotion Featu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872" name="AutoShape 4" descr="Genymotion Features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6873" name="AutoShape 7" descr="Genymotion Features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77862" y="1600200"/>
            <a:ext cx="10836276" cy="4267200"/>
            <a:chOff x="668337" y="1752600"/>
            <a:chExt cx="11309351" cy="4419600"/>
          </a:xfrm>
        </p:grpSpPr>
        <p:pic>
          <p:nvPicPr>
            <p:cNvPr id="36865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68337" y="1752600"/>
              <a:ext cx="2836863" cy="441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Овал 1"/>
            <p:cNvSpPr/>
            <p:nvPr/>
          </p:nvSpPr>
          <p:spPr>
            <a:xfrm>
              <a:off x="2800350" y="5243513"/>
              <a:ext cx="350837" cy="350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ru-RU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6875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62400" y="1752600"/>
              <a:ext cx="8001000" cy="4364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Овал 20"/>
            <p:cNvSpPr/>
            <p:nvPr/>
          </p:nvSpPr>
          <p:spPr>
            <a:xfrm>
              <a:off x="5486400" y="2514600"/>
              <a:ext cx="350838" cy="3508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ru-RU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763000" y="2819400"/>
              <a:ext cx="350838" cy="3508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ru-RU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Овал 22"/>
            <p:cNvSpPr/>
            <p:nvPr/>
          </p:nvSpPr>
          <p:spPr>
            <a:xfrm>
              <a:off x="11626850" y="5715000"/>
              <a:ext cx="350838" cy="3508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  <a:endParaRPr lang="ru-RU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4" name="Прямоугольник 23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Разработка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GUI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C#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под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Установка</a:t>
            </a:r>
            <a:r>
              <a:rPr lang="uk-UA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SDK Platform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915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38916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8917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8918" name="AutoShape 2" descr="Genymotion Featu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919" name="AutoShape 4" descr="Genymotion Features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920" name="AutoShape 7" descr="Genymotion Features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41375" y="1673225"/>
            <a:ext cx="10509250" cy="4217988"/>
            <a:chOff x="460375" y="1673225"/>
            <a:chExt cx="10509250" cy="4217988"/>
          </a:xfrm>
        </p:grpSpPr>
        <p:pic>
          <p:nvPicPr>
            <p:cNvPr id="3892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9000" y="1673225"/>
              <a:ext cx="7540625" cy="4217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Овал 20"/>
            <p:cNvSpPr/>
            <p:nvPr/>
          </p:nvSpPr>
          <p:spPr>
            <a:xfrm>
              <a:off x="5426075" y="3505200"/>
              <a:ext cx="350838" cy="3508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ru-RU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8923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0375" y="2386013"/>
              <a:ext cx="2486025" cy="2371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Овал 21"/>
            <p:cNvSpPr/>
            <p:nvPr/>
          </p:nvSpPr>
          <p:spPr>
            <a:xfrm>
              <a:off x="2514600" y="4449763"/>
              <a:ext cx="350838" cy="350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ru-RU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Овал 22"/>
            <p:cNvSpPr/>
            <p:nvPr/>
          </p:nvSpPr>
          <p:spPr>
            <a:xfrm>
              <a:off x="10515600" y="4495800"/>
              <a:ext cx="350838" cy="3508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ru-RU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4" name="Прямоугольник 23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Разработка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GUI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C#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под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Настройка </a:t>
            </a:r>
            <a:r>
              <a:rPr lang="en-US" sz="2800" dirty="0" err="1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GenyMotion</a:t>
            </a:r>
            <a:endParaRPr lang="ru-RU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96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096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96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0966" name="AutoShape 2" descr="Genymotion Featu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967" name="AutoShape 4" descr="Genymotion Features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968" name="AutoShape 7" descr="Genymotion Features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57250" y="2057400"/>
            <a:ext cx="10477500" cy="3352800"/>
            <a:chOff x="838200" y="2054225"/>
            <a:chExt cx="10744200" cy="3432175"/>
          </a:xfrm>
        </p:grpSpPr>
        <p:pic>
          <p:nvPicPr>
            <p:cNvPr id="40969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87863" y="2054225"/>
              <a:ext cx="3328987" cy="3432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7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38200" y="2667000"/>
              <a:ext cx="3328988" cy="2178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Овал 23"/>
            <p:cNvSpPr/>
            <p:nvPr/>
          </p:nvSpPr>
          <p:spPr>
            <a:xfrm>
              <a:off x="2468563" y="3352800"/>
              <a:ext cx="350837" cy="349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ru-RU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6392863" y="2773363"/>
              <a:ext cx="349250" cy="350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ru-RU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Овал 25"/>
            <p:cNvSpPr/>
            <p:nvPr/>
          </p:nvSpPr>
          <p:spPr>
            <a:xfrm>
              <a:off x="4538663" y="3257550"/>
              <a:ext cx="349250" cy="349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3</a:t>
              </a:r>
              <a:endParaRPr lang="ru-RU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7" name="Овал 26"/>
            <p:cNvSpPr/>
            <p:nvPr/>
          </p:nvSpPr>
          <p:spPr>
            <a:xfrm>
              <a:off x="7307263" y="3467100"/>
              <a:ext cx="349250" cy="3508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4</a:t>
              </a:r>
              <a:endParaRPr lang="ru-RU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Овал 27"/>
            <p:cNvSpPr/>
            <p:nvPr/>
          </p:nvSpPr>
          <p:spPr>
            <a:xfrm>
              <a:off x="6405563" y="4933950"/>
              <a:ext cx="350837" cy="349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5</a:t>
              </a:r>
              <a:endParaRPr lang="ru-RU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Овал 28"/>
            <p:cNvSpPr/>
            <p:nvPr/>
          </p:nvSpPr>
          <p:spPr>
            <a:xfrm>
              <a:off x="1222375" y="3382963"/>
              <a:ext cx="350838" cy="349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6</a:t>
              </a:r>
              <a:endParaRPr lang="ru-RU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Скругленный прямоугольник 29"/>
            <p:cNvSpPr/>
            <p:nvPr/>
          </p:nvSpPr>
          <p:spPr>
            <a:xfrm>
              <a:off x="8001000" y="3071019"/>
              <a:ext cx="3581400" cy="1143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6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Включаем возможность отладки на нашем виртуальном устройстве</a:t>
              </a:r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Разработка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GUI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C#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под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itchFamily="34" charset="0"/>
              </a:rPr>
              <a:t>Запуск мобильного приложения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011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3012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3013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3014" name="AutoShape 2" descr="Genymotion Featu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015" name="AutoShape 4" descr="Genymotion Features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016" name="AutoShape 7" descr="Genymotion Features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42157" y="1528763"/>
            <a:ext cx="10707687" cy="4643437"/>
            <a:chOff x="341313" y="1427163"/>
            <a:chExt cx="10707687" cy="4643437"/>
          </a:xfrm>
        </p:grpSpPr>
        <p:pic>
          <p:nvPicPr>
            <p:cNvPr id="4301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95600" y="2038350"/>
              <a:ext cx="3914775" cy="3295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18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7050" y="3155950"/>
              <a:ext cx="1924050" cy="923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Овал 31"/>
            <p:cNvSpPr/>
            <p:nvPr/>
          </p:nvSpPr>
          <p:spPr>
            <a:xfrm>
              <a:off x="341313" y="3744913"/>
              <a:ext cx="349250" cy="35083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ru-RU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3" name="Овал 32"/>
            <p:cNvSpPr/>
            <p:nvPr/>
          </p:nvSpPr>
          <p:spPr>
            <a:xfrm>
              <a:off x="6459538" y="4914900"/>
              <a:ext cx="350837" cy="3508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2</a:t>
              </a:r>
              <a:endParaRPr lang="ru-RU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3021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315200" y="1427163"/>
              <a:ext cx="3733800" cy="4643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Разработка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GUI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C#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под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900">
                <a:solidFill>
                  <a:srgbClr val="D04E1D"/>
                </a:solidFill>
                <a:latin typeface="Segoe UI Light" panose="020B0502040204020203" pitchFamily="34" charset="0"/>
                <a:cs typeface="Segoe UI Light" pitchFamily="34" charset="0"/>
              </a:rPr>
              <a:t>Отладка мобильного приложения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45062" name="AutoShape 2" descr="Genymotion Featur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63" name="AutoShape 4" descr="Genymotion Features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64" name="AutoShape 7" descr="Genymotion Features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6425" y="1543899"/>
            <a:ext cx="10979150" cy="4350489"/>
            <a:chOff x="292100" y="1424380"/>
            <a:chExt cx="11595100" cy="4502889"/>
          </a:xfrm>
        </p:grpSpPr>
        <p:pic>
          <p:nvPicPr>
            <p:cNvPr id="4506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2100" y="1906588"/>
              <a:ext cx="2844800" cy="3538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0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/>
            </a:blip>
            <a:srcRect b="5812"/>
            <a:stretch/>
          </p:blipFill>
          <p:spPr bwMode="auto">
            <a:xfrm>
              <a:off x="3416851" y="1424380"/>
              <a:ext cx="5358298" cy="4502889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innerShdw blurRad="76200">
                <a:srgbClr val="000000"/>
              </a:innerShdw>
            </a:effectLst>
            <a:extLst/>
          </p:spPr>
        </p:pic>
        <p:sp>
          <p:nvSpPr>
            <p:cNvPr id="22" name="Овал 21"/>
            <p:cNvSpPr/>
            <p:nvPr/>
          </p:nvSpPr>
          <p:spPr>
            <a:xfrm>
              <a:off x="2305050" y="2362200"/>
              <a:ext cx="350838" cy="3508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</a:t>
              </a:r>
              <a:endParaRPr lang="ru-RU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45068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042400" y="1906588"/>
              <a:ext cx="2844800" cy="3538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Разработка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GUI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C#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под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04E1D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Смотрите наши уроки в видео формате</a:t>
            </a:r>
          </a:p>
        </p:txBody>
      </p:sp>
      <p:sp>
        <p:nvSpPr>
          <p:cNvPr id="44" name="Прямоугольник 1"/>
          <p:cNvSpPr/>
          <p:nvPr/>
        </p:nvSpPr>
        <p:spPr>
          <a:xfrm>
            <a:off x="6728097" y="1564662"/>
            <a:ext cx="4800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Посмотрите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этот урок в видео формате на образовательном портале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ITVDN.com</a:t>
            </a: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для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закрепления пройденного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материала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К</a:t>
            </a:r>
            <a:r>
              <a:rPr kumimoji="0" lang="ru-RU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урсы</a:t>
            </a:r>
            <a:r>
              <a:rPr lang="ru-RU" dirty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записаны 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сертифицированными тренерами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, которые работают в учебном центре </a:t>
            </a:r>
            <a:r>
              <a:rPr kumimoji="0" lang="ru-RU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CyberBionic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0" lang="ru-RU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Systematics</a:t>
            </a: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и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 другими высококвалифицированными разработчиками.</a:t>
            </a: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5" name="Picture 2" descr="http://s.developers.org.ua/img/events/ITVDNColorBlackText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58" y="4311070"/>
            <a:ext cx="2418442" cy="137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41" y="1670145"/>
            <a:ext cx="6096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229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Разработка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GUI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C#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под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6387" name="Заголовок 1"/>
          <p:cNvSpPr txBox="1">
            <a:spLocks/>
          </p:cNvSpPr>
          <p:nvPr/>
        </p:nvSpPr>
        <p:spPr bwMode="auto">
          <a:xfrm>
            <a:off x="1981200" y="784874"/>
            <a:ext cx="822959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itchFamily="34" charset="0"/>
              </a:rPr>
              <a:t>Автор курса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389" name="Прямоугольник 19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6390" name="Прямоугольник 24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391" name="Группа 30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15" name="Picture 4" descr="http://www.geekwire.com/wp-content/uploads/2014/05/xamarin-horizontal-blue@2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1905000"/>
            <a:ext cx="3949700" cy="95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http://static.giantbomb.com/uploads/original/15/157771/2312719-a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286458"/>
            <a:ext cx="2218662" cy="166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"/>
          <p:cNvSpPr>
            <a:spLocks noChangeArrowheads="1"/>
          </p:cNvSpPr>
          <p:nvPr/>
        </p:nvSpPr>
        <p:spPr bwMode="auto">
          <a:xfrm>
            <a:off x="1600200" y="4978400"/>
            <a:ext cx="21034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Олег Шишка</a:t>
            </a:r>
            <a:endParaRPr lang="en-US" sz="16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19" name="Picture 13" descr="DSC_0830_e"/>
          <p:cNvPicPr>
            <a:picLocks noChangeAspect="1" noChangeArrowheads="1"/>
          </p:cNvPicPr>
          <p:nvPr/>
        </p:nvPicPr>
        <p:blipFill>
          <a:blip r:embed="rId5">
            <a:lum bright="6000" contrast="24000"/>
          </a:blip>
          <a:srcRect l="26830" t="1047" r="34764"/>
          <a:stretch>
            <a:fillRect/>
          </a:stretch>
        </p:blipFill>
        <p:spPr bwMode="auto">
          <a:xfrm>
            <a:off x="1600200" y="1905000"/>
            <a:ext cx="210343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http://hi5.in.ua/wp-content/uploads/2014/10/c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286458"/>
            <a:ext cx="2133600" cy="169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TestProvider.com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05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4506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506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Проверка знаний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55079" y="1460607"/>
            <a:ext cx="4985490" cy="4759795"/>
            <a:chOff x="6966159" y="1361297"/>
            <a:chExt cx="4430875" cy="4759795"/>
          </a:xfrm>
        </p:grpSpPr>
        <p:pic>
          <p:nvPicPr>
            <p:cNvPr id="45064" name="Picture 2" descr="http://usinformatic.com/images/brands/testprovider.pn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806377" y="5224588"/>
              <a:ext cx="2590657" cy="896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966159" y="1361297"/>
              <a:ext cx="4191752" cy="4247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TestProvider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– это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online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сервис проверки знаний по информационным технологиям. С его помощью Вы можете оценить Ваш уровень и выявить слабые места. Он будет полезен как в процессе изучения технологии, так и </a:t>
              </a:r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для общей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оценки знаний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IT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специалиста.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После каждого урока проходите тестирование для проверки знаний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на 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  <a:hlinkClick r:id="rId5" action="ppaction://hlinkfile"/>
                </a:rPr>
                <a:t>TestProvider.com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Успешное прохождение финального тестирования позволит Вам получить соответствующий Сертификат.</a:t>
              </a: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3" y="1538079"/>
            <a:ext cx="6096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463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Разработка GUI на C# под Android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ru-RU" sz="80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846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76201" y="190500"/>
            <a:ext cx="1199565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Информационный видеосервис для разработчиков программного обеспечения</a:t>
            </a:r>
            <a:endParaRPr lang="en-US" sz="2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0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4" t="16041" r="26020" b="29812"/>
          <a:stretch/>
        </p:blipFill>
        <p:spPr>
          <a:xfrm>
            <a:off x="4694836" y="2447046"/>
            <a:ext cx="2758380" cy="14391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44" y="5715000"/>
            <a:ext cx="6509763" cy="4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9584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Разработка GUI на C# под Android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После урока обязательно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28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5" name="Прямоугольник 1"/>
          <p:cNvSpPr/>
          <p:nvPr/>
        </p:nvSpPr>
        <p:spPr>
          <a:xfrm>
            <a:off x="5400860" y="4089969"/>
            <a:ext cx="518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Проверьте как Вы усвоили данный материал на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TestProvider.com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"/>
          <p:cNvSpPr/>
          <p:nvPr/>
        </p:nvSpPr>
        <p:spPr>
          <a:xfrm>
            <a:off x="5400860" y="2652471"/>
            <a:ext cx="58039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Повторите этот урок в видео формате на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ITVDN.com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2" descr="http://usinformatic.com/images/brands/testprovider.png">
            <a:hlinkClick r:id="rId3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360357"/>
            <a:ext cx="3352800" cy="154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s.developers.org.ua/img/events/ITVDNColorBlackText.png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60" y="2251472"/>
            <a:ext cx="2152636" cy="121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1346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1981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Тема</a:t>
            </a:r>
            <a:endParaRPr lang="en-US" sz="2800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866900" y="2743200"/>
            <a:ext cx="8458200" cy="1232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dirty="0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Введение в </a:t>
            </a:r>
            <a:r>
              <a:rPr lang="en-US" dirty="0" err="1">
                <a:solidFill>
                  <a:srgbClr val="D04E1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Xamarin.Android</a:t>
            </a:r>
            <a:endParaRPr lang="en-US" dirty="0">
              <a:solidFill>
                <a:srgbClr val="D04E1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38600" y="6458795"/>
            <a:ext cx="7924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Information Technology Video Developer 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                                                      http</a:t>
            </a: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://</a:t>
            </a:r>
            <a:r>
              <a:rPr lang="en-US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itvdn.com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73241" y="6431280"/>
            <a:ext cx="891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ITVDN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77200" y="6404572"/>
            <a:ext cx="178914" cy="411555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960" y="3312840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6181" y="3210858"/>
              <a:ext cx="309573" cy="8469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Разработка GUI на C# под Android</a:t>
            </a:r>
          </a:p>
        </p:txBody>
      </p:sp>
    </p:spTree>
    <p:extLst>
      <p:ext uri="{BB962C8B-B14F-4D97-AF65-F5344CB8AC3E}">
        <p14:creationId xmlns:p14="http://schemas.microsoft.com/office/powerpoint/2010/main" val="13219375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Введение</a:t>
            </a:r>
            <a:r>
              <a:rPr lang="uk-UA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в </a:t>
            </a:r>
            <a:r>
              <a:rPr lang="en-US" sz="2800" dirty="0" err="1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Xamarin.Android</a:t>
            </a:r>
            <a:endParaRPr lang="en-US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435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18436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437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352800" y="2133600"/>
            <a:ext cx="5486400" cy="251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Что такое </a:t>
            </a:r>
            <a:r>
              <a:rPr lang="en-US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Xamarin</a:t>
            </a:r>
            <a:endParaRPr lang="uk-UA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en-US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Xamarin.Android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. 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Общая архитектура</a:t>
            </a:r>
            <a:endParaRPr lang="uk-UA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Установка 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необходимого</a:t>
            </a:r>
            <a:r>
              <a:rPr lang="uk-UA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ПО для 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разработки</a:t>
            </a:r>
            <a:endParaRPr lang="uk-UA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Структура проекта </a:t>
            </a:r>
            <a:r>
              <a:rPr lang="en-US" dirty="0" err="1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Xamarin.Android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Application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Запуск первого 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Android 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приложения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Отладка </a:t>
            </a:r>
            <a:r>
              <a:rPr lang="en-US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Android </a:t>
            </a:r>
            <a:r>
              <a:rPr lang="ru-RU" dirty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приложения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04E1D"/>
              </a:buClr>
              <a:buFontTx/>
              <a:buAutoNum type="arabicPeriod"/>
              <a:defRPr/>
            </a:pPr>
            <a:endParaRPr lang="ru-RU" dirty="0">
              <a:solidFill>
                <a:schemeClr val="tx1"/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Разработка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GUI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C#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под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Что такое </a:t>
            </a:r>
            <a:r>
              <a:rPr lang="en-US" sz="280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Xamarin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483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0484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0485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0486" name="Picture 5" descr="52b85deccd4d7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86150" y="1525588"/>
            <a:ext cx="52197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Прямоугольник 2"/>
          <p:cNvSpPr>
            <a:spLocks noChangeArrowheads="1"/>
          </p:cNvSpPr>
          <p:nvPr/>
        </p:nvSpPr>
        <p:spPr bwMode="auto">
          <a:xfrm>
            <a:off x="5033963" y="5878512"/>
            <a:ext cx="2124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http://xamarin.com/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Разработка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GUI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C#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под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 dirty="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Принцип роботы </a:t>
            </a:r>
            <a:r>
              <a:rPr lang="en-US" sz="2800" dirty="0" err="1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Xamarin</a:t>
            </a:r>
            <a:endParaRPr lang="en-US" sz="2800" dirty="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531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2532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2533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2534" name="Picture 5" descr="xamarin-vnow-8-63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4864" y="1828800"/>
            <a:ext cx="6942273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Прямоугольник 16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Разработка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GUI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C#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под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80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Xamarin.Android. </a:t>
            </a:r>
            <a:r>
              <a:rPr lang="ru-RU" sz="280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Общая архитектура</a:t>
            </a:r>
            <a:r>
              <a:rPr lang="en-US" sz="280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579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4580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4581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4582" name="Picture 5" descr="architecture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9038" y="2005012"/>
            <a:ext cx="7272337" cy="332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Прямоугольник 20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Разработка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GUI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C#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под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Заголовок 1"/>
          <p:cNvSpPr txBox="1">
            <a:spLocks/>
          </p:cNvSpPr>
          <p:nvPr/>
        </p:nvSpPr>
        <p:spPr bwMode="auto">
          <a:xfrm>
            <a:off x="1981200" y="808038"/>
            <a:ext cx="8229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ru-RU" sz="2800">
                <a:solidFill>
                  <a:srgbClr val="D04E1D"/>
                </a:solidFill>
                <a:latin typeface="Segoe UI Light" pitchFamily="34" charset="0"/>
                <a:cs typeface="Segoe UI Light" pitchFamily="34" charset="0"/>
              </a:rPr>
              <a:t>Необходимое ПО для разработки</a:t>
            </a:r>
            <a:endParaRPr lang="en-US" sz="2800">
              <a:solidFill>
                <a:srgbClr val="D04E1D"/>
              </a:solidFill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634365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6627" name="Прямоугольник 13"/>
          <p:cNvSpPr>
            <a:spLocks noChangeArrowheads="1"/>
          </p:cNvSpPr>
          <p:nvPr/>
        </p:nvSpPr>
        <p:spPr bwMode="auto">
          <a:xfrm>
            <a:off x="4038600" y="6459538"/>
            <a:ext cx="79248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Information Technology Video Developer Network                                                       http://itvdn.com</a:t>
            </a:r>
          </a:p>
        </p:txBody>
      </p:sp>
      <p:sp>
        <p:nvSpPr>
          <p:cNvPr id="26628" name="Прямоугольник 15"/>
          <p:cNvSpPr>
            <a:spLocks noChangeArrowheads="1"/>
          </p:cNvSpPr>
          <p:nvPr/>
        </p:nvSpPr>
        <p:spPr bwMode="auto">
          <a:xfrm>
            <a:off x="373063" y="6430963"/>
            <a:ext cx="892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Segoe UI Light" panose="020B0502040204020203" pitchFamily="34" charset="0"/>
                <a:cs typeface="Segoe UI Light" pitchFamily="34" charset="0"/>
              </a:rPr>
              <a:t>ITVDN</a:t>
            </a:r>
            <a:endParaRPr lang="en-US" sz="20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26629" name="Группа 17"/>
          <p:cNvGrpSpPr>
            <a:grpSpLocks/>
          </p:cNvGrpSpPr>
          <p:nvPr/>
        </p:nvGrpSpPr>
        <p:grpSpPr bwMode="auto">
          <a:xfrm>
            <a:off x="177800" y="6403975"/>
            <a:ext cx="177800" cy="412750"/>
            <a:chOff x="4724400" y="3098418"/>
            <a:chExt cx="178914" cy="411555"/>
          </a:xfrm>
        </p:grpSpPr>
        <p:sp>
          <p:nvSpPr>
            <p:cNvPr id="19" name="Блок-схема: данные 27"/>
            <p:cNvSpPr/>
            <p:nvPr/>
          </p:nvSpPr>
          <p:spPr>
            <a:xfrm rot="5400000" flipH="1">
              <a:off x="4611608" y="3312516"/>
              <a:ext cx="310249" cy="8466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0" name="Блок-схема: данные 27"/>
            <p:cNvSpPr/>
            <p:nvPr/>
          </p:nvSpPr>
          <p:spPr>
            <a:xfrm rot="5400000" flipH="1">
              <a:off x="4705858" y="3211210"/>
              <a:ext cx="310249" cy="84664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1343"/>
                <a:gd name="connsiteY0" fmla="*/ 10000 h 10000"/>
                <a:gd name="connsiteX1" fmla="*/ 2000 w 11343"/>
                <a:gd name="connsiteY1" fmla="*/ 0 h 10000"/>
                <a:gd name="connsiteX2" fmla="*/ 11343 w 11343"/>
                <a:gd name="connsiteY2" fmla="*/ 302 h 10000"/>
                <a:gd name="connsiteX3" fmla="*/ 8000 w 11343"/>
                <a:gd name="connsiteY3" fmla="*/ 10000 h 10000"/>
                <a:gd name="connsiteX4" fmla="*/ 0 w 11343"/>
                <a:gd name="connsiteY4" fmla="*/ 10000 h 10000"/>
                <a:gd name="connsiteX0" fmla="*/ 0 w 11019"/>
                <a:gd name="connsiteY0" fmla="*/ 10000 h 10000"/>
                <a:gd name="connsiteX1" fmla="*/ 1676 w 11019"/>
                <a:gd name="connsiteY1" fmla="*/ 0 h 10000"/>
                <a:gd name="connsiteX2" fmla="*/ 11019 w 11019"/>
                <a:gd name="connsiteY2" fmla="*/ 302 h 10000"/>
                <a:gd name="connsiteX3" fmla="*/ 7676 w 11019"/>
                <a:gd name="connsiteY3" fmla="*/ 10000 h 10000"/>
                <a:gd name="connsiteX4" fmla="*/ 0 w 11019"/>
                <a:gd name="connsiteY4" fmla="*/ 10000 h 10000"/>
                <a:gd name="connsiteX0" fmla="*/ 0 w 11019"/>
                <a:gd name="connsiteY0" fmla="*/ 10151 h 10151"/>
                <a:gd name="connsiteX1" fmla="*/ 3759 w 11019"/>
                <a:gd name="connsiteY1" fmla="*/ 0 h 10151"/>
                <a:gd name="connsiteX2" fmla="*/ 11019 w 11019"/>
                <a:gd name="connsiteY2" fmla="*/ 453 h 10151"/>
                <a:gd name="connsiteX3" fmla="*/ 7676 w 11019"/>
                <a:gd name="connsiteY3" fmla="*/ 10151 h 10151"/>
                <a:gd name="connsiteX4" fmla="*/ 0 w 11019"/>
                <a:gd name="connsiteY4" fmla="*/ 10151 h 10151"/>
                <a:gd name="connsiteX0" fmla="*/ 0 w 11019"/>
                <a:gd name="connsiteY0" fmla="*/ 9698 h 9698"/>
                <a:gd name="connsiteX1" fmla="*/ 4685 w 11019"/>
                <a:gd name="connsiteY1" fmla="*/ 1 h 9698"/>
                <a:gd name="connsiteX2" fmla="*/ 11019 w 11019"/>
                <a:gd name="connsiteY2" fmla="*/ 0 h 9698"/>
                <a:gd name="connsiteX3" fmla="*/ 7676 w 11019"/>
                <a:gd name="connsiteY3" fmla="*/ 9698 h 9698"/>
                <a:gd name="connsiteX4" fmla="*/ 0 w 11019"/>
                <a:gd name="connsiteY4" fmla="*/ 9698 h 9698"/>
                <a:gd name="connsiteX0" fmla="*/ 0 w 10000"/>
                <a:gd name="connsiteY0" fmla="*/ 10155 h 10155"/>
                <a:gd name="connsiteX1" fmla="*/ 3202 w 10000"/>
                <a:gd name="connsiteY1" fmla="*/ 0 h 10155"/>
                <a:gd name="connsiteX2" fmla="*/ 10000 w 10000"/>
                <a:gd name="connsiteY2" fmla="*/ 155 h 10155"/>
                <a:gd name="connsiteX3" fmla="*/ 6966 w 10000"/>
                <a:gd name="connsiteY3" fmla="*/ 10155 h 10155"/>
                <a:gd name="connsiteX4" fmla="*/ 0 w 10000"/>
                <a:gd name="connsiteY4" fmla="*/ 10155 h 1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155">
                  <a:moveTo>
                    <a:pt x="0" y="10155"/>
                  </a:moveTo>
                  <a:lnTo>
                    <a:pt x="3202" y="0"/>
                  </a:lnTo>
                  <a:lnTo>
                    <a:pt x="10000" y="155"/>
                  </a:lnTo>
                  <a:lnTo>
                    <a:pt x="6966" y="10155"/>
                  </a:lnTo>
                  <a:lnTo>
                    <a:pt x="0" y="1015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73300" y="1464961"/>
            <a:ext cx="7645400" cy="4707239"/>
            <a:chOff x="1803400" y="1371600"/>
            <a:chExt cx="7645400" cy="4707239"/>
          </a:xfrm>
        </p:grpSpPr>
        <p:sp>
          <p:nvSpPr>
            <p:cNvPr id="2" name="Скругленный прямоугольник 1"/>
            <p:cNvSpPr/>
            <p:nvPr/>
          </p:nvSpPr>
          <p:spPr>
            <a:xfrm>
              <a:off x="2895600" y="1371600"/>
              <a:ext cx="6553200" cy="8064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Android SDK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uk-UA" sz="14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Набор </a:t>
              </a:r>
              <a:r>
                <a:rPr lang="ru-RU" sz="14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средств</a:t>
              </a:r>
              <a:r>
                <a:rPr lang="uk-UA" sz="14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и </a:t>
              </a:r>
              <a:r>
                <a:rPr lang="ru-RU" sz="14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инструментов для разработки под </a:t>
              </a:r>
              <a:r>
                <a:rPr lang="en-US" sz="14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Android</a:t>
              </a:r>
              <a:endParaRPr lang="ru-RU" sz="1400" i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1" name="Picture 17" descr="Android-SDK"/>
            <p:cNvPicPr>
              <a:picLocks noChangeAspect="1" noChangeArrowheads="1"/>
            </p:cNvPicPr>
            <p:nvPr/>
          </p:nvPicPr>
          <p:blipFill>
            <a:blip r:embed="rId3" cstate="print">
              <a:extLst/>
            </a:blip>
            <a:srcRect/>
            <a:stretch>
              <a:fillRect/>
            </a:stretch>
          </p:blipFill>
          <p:spPr bwMode="auto">
            <a:xfrm>
              <a:off x="1803400" y="1371600"/>
              <a:ext cx="863600" cy="8064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22" name="Скругленный прямоугольник 21"/>
            <p:cNvSpPr/>
            <p:nvPr/>
          </p:nvSpPr>
          <p:spPr>
            <a:xfrm>
              <a:off x="2895600" y="2317750"/>
              <a:ext cx="6553200" cy="8064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Java Develop Kit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Набор средств для использования </a:t>
              </a:r>
              <a:r>
                <a:rPr lang="en-US" sz="14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Android SDK</a:t>
              </a:r>
              <a:endParaRPr lang="ru-RU" sz="1400" i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3" name="Picture 11" descr="4732440150_69a4cf1855"/>
            <p:cNvPicPr>
              <a:picLocks noChangeAspect="1" noChangeArrowheads="1"/>
            </p:cNvPicPr>
            <p:nvPr/>
          </p:nvPicPr>
          <p:blipFill>
            <a:blip r:embed="rId4" cstate="print">
              <a:extLst/>
            </a:blip>
            <a:srcRect/>
            <a:stretch>
              <a:fillRect/>
            </a:stretch>
          </p:blipFill>
          <p:spPr bwMode="auto">
            <a:xfrm>
              <a:off x="2133600" y="2408238"/>
              <a:ext cx="533400" cy="6667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24" name="Скругленный прямоугольник 23"/>
            <p:cNvSpPr/>
            <p:nvPr/>
          </p:nvSpPr>
          <p:spPr>
            <a:xfrm>
              <a:off x="2895600" y="3276600"/>
              <a:ext cx="6553200" cy="8064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err="1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Xamarin</a:t>
              </a:r>
              <a:endParaRPr lang="en-US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Платформа для разработки мобильных приложений с использованием </a:t>
              </a:r>
              <a:r>
                <a:rPr lang="en-US" sz="14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C#</a:t>
              </a:r>
              <a:endParaRPr lang="ru-RU" sz="1400" i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5" name="Picture 20" descr="RDXWoY7W"/>
            <p:cNvPicPr>
              <a:picLocks noChangeAspect="1" noChangeArrowheads="1"/>
            </p:cNvPicPr>
            <p:nvPr/>
          </p:nvPicPr>
          <p:blipFill>
            <a:blip r:embed="rId5" cstate="print">
              <a:extLst/>
            </a:blip>
            <a:srcRect/>
            <a:stretch>
              <a:fillRect/>
            </a:stretch>
          </p:blipFill>
          <p:spPr bwMode="auto">
            <a:xfrm>
              <a:off x="1876425" y="3276600"/>
              <a:ext cx="790575" cy="7905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26" name="Скругленный прямоугольник 25"/>
            <p:cNvSpPr/>
            <p:nvPr/>
          </p:nvSpPr>
          <p:spPr>
            <a:xfrm>
              <a:off x="2895600" y="4267200"/>
              <a:ext cx="6553200" cy="8064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 err="1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Xamarin</a:t>
              </a:r>
              <a:r>
                <a:rPr lang="en-US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Studio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Среда разработки мобильных приложений</a:t>
              </a:r>
            </a:p>
          </p:txBody>
        </p:sp>
        <p:pic>
          <p:nvPicPr>
            <p:cNvPr id="27" name="Picture 22" descr="xamarin-splash"/>
            <p:cNvPicPr>
              <a:picLocks noChangeAspect="1" noChangeArrowheads="1"/>
            </p:cNvPicPr>
            <p:nvPr/>
          </p:nvPicPr>
          <p:blipFill>
            <a:blip r:embed="rId6" cstate="print">
              <a:extLst/>
            </a:blip>
            <a:srcRect l="20558" t="11694" r="23541" b="14188"/>
            <a:stretch>
              <a:fillRect/>
            </a:stretch>
          </p:blipFill>
          <p:spPr bwMode="auto">
            <a:xfrm>
              <a:off x="1876425" y="4275137"/>
              <a:ext cx="790575" cy="7905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sp>
          <p:nvSpPr>
            <p:cNvPr id="29" name="Скругленный прямоугольник 28"/>
            <p:cNvSpPr/>
            <p:nvPr/>
          </p:nvSpPr>
          <p:spPr>
            <a:xfrm>
              <a:off x="2895600" y="5272088"/>
              <a:ext cx="6553200" cy="8064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GTK#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Графический</a:t>
              </a:r>
              <a:r>
                <a:rPr lang="uk-UA" sz="14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ru-RU" sz="14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интерфейс</a:t>
              </a:r>
              <a:r>
                <a:rPr lang="uk-UA" sz="14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для </a:t>
              </a:r>
              <a:r>
                <a:rPr lang="ru-RU" sz="14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роботы </a:t>
              </a:r>
              <a:r>
                <a:rPr lang="en-US" sz="1400" i="1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Xamarin</a:t>
              </a:r>
              <a:r>
                <a:rPr lang="en-US" sz="1400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Studio</a:t>
              </a:r>
              <a:endParaRPr lang="ru-RU" sz="1400" i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30" name="Picture 1"/>
            <p:cNvPicPr>
              <a:picLocks noChangeAspect="1" noChangeArrowheads="1"/>
            </p:cNvPicPr>
            <p:nvPr/>
          </p:nvPicPr>
          <p:blipFill>
            <a:blip r:embed="rId7">
              <a:extLst/>
            </a:blip>
            <a:srcRect/>
            <a:stretch>
              <a:fillRect/>
            </a:stretch>
          </p:blipFill>
          <p:spPr bwMode="auto">
            <a:xfrm>
              <a:off x="1978024" y="5334000"/>
              <a:ext cx="688976" cy="74483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</p:grpSp>
      <p:sp>
        <p:nvSpPr>
          <p:cNvPr id="28" name="Прямоугольник 27"/>
          <p:cNvSpPr/>
          <p:nvPr/>
        </p:nvSpPr>
        <p:spPr>
          <a:xfrm>
            <a:off x="0" y="228600"/>
            <a:ext cx="12192000" cy="533400"/>
          </a:xfrm>
          <a:prstGeom prst="rect">
            <a:avLst/>
          </a:prstGeom>
          <a:solidFill>
            <a:srgbClr val="6E6E6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981200" y="228600"/>
            <a:ext cx="8229600" cy="571500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Разработка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GUI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на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C# </a:t>
            </a:r>
            <a:r>
              <a:rPr lang="ru-RU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под</a:t>
            </a:r>
            <a:r>
              <a:rPr lang="uk-UA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Android</a:t>
            </a:r>
            <a:endParaRPr lang="en-US" sz="3600" dirty="0">
              <a:solidFill>
                <a:schemeClr val="bg1"/>
              </a:solidFill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38102</TotalTime>
  <Words>718</Words>
  <Application>Microsoft Office PowerPoint</Application>
  <PresentationFormat>Широкоэкранный</PresentationFormat>
  <Paragraphs>176</Paragraphs>
  <Slides>22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Segoe UI</vt:lpstr>
      <vt:lpstr>Segoe UI Light</vt:lpstr>
      <vt:lpstr>Введение в Enterprise Library</vt:lpstr>
      <vt:lpstr>1_Введение в Enterprise Library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Elena</cp:lastModifiedBy>
  <cp:revision>750</cp:revision>
  <dcterms:created xsi:type="dcterms:W3CDTF">2010-11-10T13:30:04Z</dcterms:created>
  <dcterms:modified xsi:type="dcterms:W3CDTF">2018-05-03T09:19:40Z</dcterms:modified>
</cp:coreProperties>
</file>