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33"/>
  </p:notesMasterIdLst>
  <p:sldIdLst>
    <p:sldId id="418" r:id="rId3"/>
    <p:sldId id="386" r:id="rId4"/>
    <p:sldId id="444" r:id="rId5"/>
    <p:sldId id="445" r:id="rId6"/>
    <p:sldId id="429" r:id="rId7"/>
    <p:sldId id="455" r:id="rId8"/>
    <p:sldId id="468" r:id="rId9"/>
    <p:sldId id="469" r:id="rId10"/>
    <p:sldId id="470" r:id="rId11"/>
    <p:sldId id="456" r:id="rId12"/>
    <p:sldId id="458" r:id="rId13"/>
    <p:sldId id="471" r:id="rId14"/>
    <p:sldId id="472" r:id="rId15"/>
    <p:sldId id="459" r:id="rId16"/>
    <p:sldId id="473" r:id="rId17"/>
    <p:sldId id="474" r:id="rId18"/>
    <p:sldId id="475" r:id="rId19"/>
    <p:sldId id="460" r:id="rId20"/>
    <p:sldId id="476" r:id="rId21"/>
    <p:sldId id="477" r:id="rId22"/>
    <p:sldId id="464" r:id="rId23"/>
    <p:sldId id="463" r:id="rId24"/>
    <p:sldId id="467" r:id="rId25"/>
    <p:sldId id="466" r:id="rId26"/>
    <p:sldId id="465" r:id="rId27"/>
    <p:sldId id="461" r:id="rId28"/>
    <p:sldId id="453" r:id="rId29"/>
    <p:sldId id="454" r:id="rId30"/>
    <p:sldId id="448" r:id="rId31"/>
    <p:sldId id="449" r:id="rId32"/>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F81BD"/>
    <a:srgbClr val="009900"/>
    <a:srgbClr val="0000FF"/>
    <a:srgbClr val="6E6E6E"/>
    <a:srgbClr val="D04E1D"/>
    <a:srgbClr val="6D6D6D"/>
    <a:srgbClr val="D150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54172" autoAdjust="0"/>
  </p:normalViewPr>
  <p:slideViewPr>
    <p:cSldViewPr>
      <p:cViewPr varScale="1">
        <p:scale>
          <a:sx n="58" d="100"/>
          <a:sy n="58" d="100"/>
        </p:scale>
        <p:origin x="4200" y="54"/>
      </p:cViewPr>
      <p:guideLst>
        <p:guide orient="horz" pos="2160"/>
        <p:guide pos="384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5645188-6A4D-4C85-B856-A4BE5EBBB006}" type="datetimeFigureOut">
              <a:rPr lang="en-US"/>
              <a:pPr>
                <a:defRPr/>
              </a:pPr>
              <a:t>11/4/2020</a:t>
            </a:fld>
            <a:endParaRPr lang="en-US"/>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endParaRPr lang="en-US"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66AA481-E30C-4065-A8C0-02429543A295}" type="slidenum">
              <a:rPr lang="en-US"/>
              <a:pPr>
                <a:defRPr/>
              </a:pPr>
              <a:t>‹#›</a:t>
            </a:fld>
            <a:endParaRPr lang="en-US"/>
          </a:p>
        </p:txBody>
      </p:sp>
    </p:spTree>
    <p:extLst>
      <p:ext uri="{BB962C8B-B14F-4D97-AF65-F5344CB8AC3E}">
        <p14:creationId xmlns:p14="http://schemas.microsoft.com/office/powerpoint/2010/main" val="2354918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uk-UA"/>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D11FCB-918B-4415-A66C-E1CA6DCC6064}" type="slidenum">
              <a:rPr lang="en-US">
                <a:cs typeface="Arial" charset="0"/>
              </a:rPr>
              <a:pPr fontAlgn="base">
                <a:spcBef>
                  <a:spcPct val="0"/>
                </a:spcBef>
                <a:spcAft>
                  <a:spcPct val="0"/>
                </a:spcAft>
              </a:pPr>
              <a:t>1</a:t>
            </a:fld>
            <a:endParaRPr lang="en-US">
              <a:cs typeface="Arial" charset="0"/>
            </a:endParaRPr>
          </a:p>
        </p:txBody>
      </p:sp>
    </p:spTree>
    <p:extLst>
      <p:ext uri="{BB962C8B-B14F-4D97-AF65-F5344CB8AC3E}">
        <p14:creationId xmlns:p14="http://schemas.microsoft.com/office/powerpoint/2010/main" val="183755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0" i="0">
                <a:solidFill>
                  <a:srgbClr val="E3E3E3"/>
                </a:solidFill>
                <a:effectLst/>
                <a:latin typeface="Segoe UI" panose="020B0502040204020203" pitchFamily="34" charset="0"/>
              </a:rPr>
              <a:t>Давайте </a:t>
            </a:r>
            <a:r>
              <a:rPr lang="ru-RU" b="0" i="0" dirty="0">
                <a:solidFill>
                  <a:srgbClr val="E3E3E3"/>
                </a:solidFill>
                <a:effectLst/>
                <a:latin typeface="Segoe UI" panose="020B0502040204020203" pitchFamily="34" charset="0"/>
              </a:rPr>
              <a:t>рассмотрим некоторые основные преимущества облачных вычислений.</a:t>
            </a:r>
          </a:p>
          <a:p>
            <a:r>
              <a:rPr lang="ru-RU" b="1" dirty="0">
                <a:effectLst/>
              </a:rPr>
              <a:t>Экономичность</a:t>
            </a:r>
          </a:p>
          <a:p>
            <a:r>
              <a:rPr lang="ru-RU" i="1" dirty="0">
                <a:effectLst/>
              </a:rPr>
              <a:t>Экономия за счет масштаба</a:t>
            </a:r>
            <a:r>
              <a:rPr lang="ru-RU" dirty="0">
                <a:effectLst/>
              </a:rPr>
              <a:t> — это возможность делать что-либо более эффективно или с меньшими затратами на единицу при работе в большем масштабе. Такой экономический эффект является важным преимуществом облачных вычислений.</a:t>
            </a:r>
          </a:p>
          <a:p>
            <a:r>
              <a:rPr lang="ru-RU" dirty="0">
                <a:effectLst/>
              </a:rPr>
              <a:t>Поставщики облачных служб, такие как Майкрософт, Google и Amazon, — это крупные предприятия, которые реализуют экономию за счет масштаба. Это позволяет им предоставить подобную возможность и своим клиентам.</a:t>
            </a:r>
          </a:p>
          <a:p>
            <a:pPr algn="l"/>
            <a:r>
              <a:rPr lang="ru-RU" b="0" i="0" dirty="0">
                <a:solidFill>
                  <a:srgbClr val="E3E3E3"/>
                </a:solidFill>
                <a:effectLst/>
                <a:latin typeface="Segoe UI" panose="020B0502040204020203" pitchFamily="34" charset="0"/>
              </a:rPr>
              <a:t>Это позволяет пользователям сэкономить во многих аспектах. Например, они могут приобретать оборудование по более низкой цене. Поставщики облачных служб также могут заключать сделки с местными государственными и муниципальными организациями, получая налоговые льготы, скидки на оплату потребляемой электроэнергии или охлаждение, а также высокоскоростные коммуникационные каналы между различными объектами. От полученных поставщиками преимуществ выигрывают и пользователи, цены для которых снижаются до уровня, которого нельзя было бы достигнуть при иных обстоятельствах.</a:t>
            </a:r>
          </a:p>
          <a:p>
            <a:r>
              <a:rPr lang="ru-RU" dirty="0">
                <a:effectLst/>
              </a:rPr>
              <a:t>Облачные вычисления предоставляются на условиях </a:t>
            </a:r>
            <a:r>
              <a:rPr lang="ru-RU" b="1" dirty="0">
                <a:effectLst/>
              </a:rPr>
              <a:t>оплаты по мере использования</a:t>
            </a:r>
            <a:r>
              <a:rPr lang="ru-RU" dirty="0">
                <a:effectLst/>
              </a:rPr>
              <a:t> или модели расчета цены </a:t>
            </a:r>
            <a:r>
              <a:rPr lang="ru-RU" b="1" dirty="0">
                <a:effectLst/>
              </a:rPr>
              <a:t>на основе потребления</a:t>
            </a:r>
            <a:r>
              <a:rPr lang="ru-RU" dirty="0">
                <a:effectLst/>
              </a:rPr>
              <a:t>.</a:t>
            </a:r>
          </a:p>
          <a:p>
            <a:r>
              <a:rPr lang="ru-RU" dirty="0">
                <a:effectLst/>
              </a:rPr>
              <a:t>Эта модель на основе потребления предлагает множество преимуществ, в том числе следующие:</a:t>
            </a:r>
          </a:p>
          <a:p>
            <a:pPr>
              <a:buFont typeface="Arial" panose="020B0604020202020204" pitchFamily="34" charset="0"/>
              <a:buChar char="•"/>
            </a:pPr>
            <a:r>
              <a:rPr lang="ru-RU" dirty="0">
                <a:effectLst/>
              </a:rPr>
              <a:t>Отсутствие начальных затрат на инфраструктуру</a:t>
            </a:r>
          </a:p>
          <a:p>
            <a:pPr>
              <a:buFont typeface="Arial" panose="020B0604020202020204" pitchFamily="34" charset="0"/>
              <a:buChar char="•"/>
            </a:pPr>
            <a:r>
              <a:rPr lang="ru-RU" dirty="0">
                <a:effectLst/>
              </a:rPr>
              <a:t>Нет необходимости приобретать и поддерживать дорогостоящую инфраструктуру, все возможности которой могут не использоваться в полной мере</a:t>
            </a:r>
          </a:p>
          <a:p>
            <a:pPr>
              <a:buFont typeface="Arial" panose="020B0604020202020204" pitchFamily="34" charset="0"/>
              <a:buChar char="•"/>
            </a:pPr>
            <a:r>
              <a:rPr lang="ru-RU" dirty="0">
                <a:effectLst/>
              </a:rPr>
              <a:t>Возможность платить за дополнительные ресурсы только тогда, когда они необходимы</a:t>
            </a:r>
          </a:p>
          <a:p>
            <a:pPr>
              <a:buFont typeface="Arial" panose="020B0604020202020204" pitchFamily="34" charset="0"/>
              <a:buChar char="•"/>
            </a:pPr>
            <a:r>
              <a:rPr lang="ru-RU" dirty="0">
                <a:effectLst/>
              </a:rPr>
              <a:t>Возможность перестать оплачивать ресурсы, которые больше не требуются</a:t>
            </a:r>
          </a:p>
          <a:p>
            <a:pPr algn="l"/>
            <a:r>
              <a:rPr lang="ru-RU" b="0" i="0" dirty="0">
                <a:solidFill>
                  <a:srgbClr val="E3E3E3"/>
                </a:solidFill>
                <a:effectLst/>
                <a:latin typeface="Segoe UI" panose="020B0502040204020203" pitchFamily="34" charset="0"/>
              </a:rPr>
              <a:t>Это также позволяет лучше прогнозировать затраты. Цены на отдельные ресурсы и службы позволяют предсказать, сколько вам придется потратить в течение конкретного расчетного периода, в зависимости от предполагаемого использования. Также можно выполнить анализ на основе темпов будущего роста, используя исторические данные об использовании, которые отслеживаются вашим поставщиком облачных служб.</a:t>
            </a:r>
          </a:p>
          <a:p>
            <a:r>
              <a:rPr lang="ru-RU" b="1" dirty="0">
                <a:effectLst/>
              </a:rPr>
              <a:t>Масштабируемость</a:t>
            </a:r>
          </a:p>
          <a:p>
            <a:r>
              <a:rPr lang="ru-RU" dirty="0">
                <a:effectLst/>
              </a:rPr>
              <a:t>Можно увеличивать или уменьшать использование ресурсов и служб в зависимости от спроса или рабочей нагрузки в любой момент времени. Облачные вычисления поддерживают как </a:t>
            </a:r>
            <a:r>
              <a:rPr lang="ru-RU" i="1" dirty="0">
                <a:effectLst/>
              </a:rPr>
              <a:t>вертикальное</a:t>
            </a:r>
            <a:r>
              <a:rPr lang="ru-RU" dirty="0">
                <a:effectLst/>
              </a:rPr>
              <a:t>, так и </a:t>
            </a:r>
            <a:r>
              <a:rPr lang="ru-RU" i="1" dirty="0">
                <a:effectLst/>
              </a:rPr>
              <a:t>горизонтальное</a:t>
            </a:r>
            <a:r>
              <a:rPr lang="ru-RU" dirty="0">
                <a:effectLst/>
              </a:rPr>
              <a:t> масштабирование в зависимости от ваших потребностей.</a:t>
            </a:r>
          </a:p>
          <a:p>
            <a:r>
              <a:rPr lang="ru-RU" b="1" dirty="0">
                <a:effectLst/>
              </a:rPr>
              <a:t>Вертикальное масштабирование</a:t>
            </a:r>
            <a:r>
              <a:rPr lang="ru-RU" dirty="0">
                <a:effectLst/>
              </a:rPr>
              <a:t> — это процесс добавления ресурсов для расширения возможностей существующего сервера. Примерами вертикального масштабирования можно считать увеличение количества ЦП или объема памяти.</a:t>
            </a:r>
          </a:p>
          <a:p>
            <a:r>
              <a:rPr lang="ru-RU" b="1" dirty="0">
                <a:effectLst/>
              </a:rPr>
              <a:t>Горизонтальное масштабирование</a:t>
            </a:r>
            <a:r>
              <a:rPr lang="ru-RU" dirty="0">
                <a:effectLst/>
              </a:rPr>
              <a:t> — это процесс добавления дополнительных серверов, которые работают вместе как единое целое. Например, можно использовать несколько серверов для обработки входящих запросов.</a:t>
            </a:r>
          </a:p>
          <a:p>
            <a:pPr algn="l"/>
            <a:r>
              <a:rPr lang="ru-RU" b="0" i="0" dirty="0">
                <a:solidFill>
                  <a:srgbClr val="E3E3E3"/>
                </a:solidFill>
                <a:effectLst/>
                <a:latin typeface="Segoe UI" panose="020B0502040204020203" pitchFamily="34" charset="0"/>
              </a:rPr>
              <a:t>Масштабирование можно выполнять вручную или автоматически в зависимости от конкретных причин, таких как потребление ресурсов ЦП или число запросов, и ресурсы могут выделяться или освобождаться за считаные минуты.</a:t>
            </a:r>
          </a:p>
          <a:p>
            <a:r>
              <a:rPr lang="ru-RU" b="1" dirty="0">
                <a:effectLst/>
              </a:rPr>
              <a:t>Эластичность</a:t>
            </a:r>
          </a:p>
          <a:p>
            <a:r>
              <a:rPr lang="ru-RU" dirty="0">
                <a:effectLst/>
              </a:rPr>
              <a:t>Система на основе облачных вычислений может компенсировать резкие колебания нагрузки, автоматически добавляя или удаляя лишние ресурсы.</a:t>
            </a:r>
          </a:p>
          <a:p>
            <a:r>
              <a:rPr lang="ru-RU" dirty="0">
                <a:effectLst/>
              </a:rPr>
              <a:t>Например, представьте, что ваш сайт был упомянут в новостной статье, что привело к резкому увеличению трафика в ночное время. Благодаря своей гибкости облачная служба автоматически выделяет дополнительные вычислительные ресурсы, чтобы справиться с этой нагрузкой. Когда трафик начинает нормализоваться, облако автоматически освобождает дополнительные ресурсы, чтобы сократить затраты.</a:t>
            </a:r>
          </a:p>
          <a:p>
            <a:pPr algn="l"/>
            <a:r>
              <a:rPr lang="ru-RU" b="0" i="0" dirty="0">
                <a:solidFill>
                  <a:srgbClr val="E3E3E3"/>
                </a:solidFill>
                <a:effectLst/>
                <a:latin typeface="Segoe UI" panose="020B0502040204020203" pitchFamily="34" charset="0"/>
              </a:rPr>
              <a:t>Другим примером может служить приложение, используемое сотрудниками. Облако может автоматически добавлять ресурсы в часы наивысшей нагрузки, когда к приложению обращается максимальное число пользователей, и удалять их в конце рабочего дня.</a:t>
            </a:r>
          </a:p>
          <a:p>
            <a:r>
              <a:rPr lang="ru-RU" b="1" dirty="0">
                <a:effectLst/>
              </a:rPr>
              <a:t>Актуальность</a:t>
            </a:r>
          </a:p>
          <a:p>
            <a:r>
              <a:rPr lang="ru-RU" dirty="0">
                <a:effectLst/>
              </a:rPr>
              <a:t>При использовании облака вы можете сосредоточиться на важных задачах: создании и развертывании приложений. С облаком вы не будете тратить ресурсы на исправление программного обеспечения, установку оборудования, обновления и другие задачи по управлению ИТ. Все это делается автоматически, так что вы получаете в свое распоряжение новейшие и самые эффективные средства для ведения бизнеса.</a:t>
            </a:r>
          </a:p>
          <a:p>
            <a:pPr algn="l"/>
            <a:r>
              <a:rPr lang="ru-RU" b="0" i="0" dirty="0">
                <a:solidFill>
                  <a:srgbClr val="E3E3E3"/>
                </a:solidFill>
                <a:effectLst/>
                <a:latin typeface="Segoe UI" panose="020B0502040204020203" pitchFamily="34" charset="0"/>
              </a:rPr>
              <a:t>Кроме того, оборудование компьютеров обслуживается и модернизируется поставщиком облачных служб. Например, если произошел сбой диска, диск будет заменен поставщиком облачных служб. Когда выпускается новое оборудование, вам не нужно производить замену старого. Поставщик облачных служб гарантирует, что обновления оборудования будут предоставлены автоматически.</a:t>
            </a:r>
          </a:p>
          <a:p>
            <a:r>
              <a:rPr lang="ru-RU" b="1" dirty="0">
                <a:effectLst/>
              </a:rPr>
              <a:t>Надежность</a:t>
            </a:r>
          </a:p>
          <a:p>
            <a:r>
              <a:rPr lang="ru-RU" dirty="0">
                <a:effectLst/>
              </a:rPr>
              <a:t>При ведении бизнеса вам необходима уверенность в сохранности данных. Чтобы обеспечить ее, поставщики облачных вычислений предлагают функции резервного копирования, аварийного восстановления и репликации данных. Кроме того, в архитектуре облачных служб часто предусмотрена встроенная избыточность, так что в случае сбоя одного компонента вступает в действие другой, резервный. Это называется </a:t>
            </a:r>
            <a:r>
              <a:rPr lang="ru-RU" i="1" dirty="0">
                <a:effectLst/>
              </a:rPr>
              <a:t>отказоустойчивостью</a:t>
            </a:r>
            <a:r>
              <a:rPr lang="ru-RU" dirty="0">
                <a:effectLst/>
              </a:rPr>
              <a:t> и гарантирует, что ваши клиенты не пострадают при возникновении непредвиденных случайностей.</a:t>
            </a:r>
          </a:p>
          <a:p>
            <a:r>
              <a:rPr lang="ru-RU" b="1" dirty="0">
                <a:effectLst/>
              </a:rPr>
              <a:t>Глобальность</a:t>
            </a:r>
          </a:p>
          <a:p>
            <a:r>
              <a:rPr lang="ru-RU" dirty="0">
                <a:effectLst/>
              </a:rPr>
              <a:t>Поставщики облачных служб имеют полностью избыточные центры обработки данных, расположенные в различных регионах по всему миру. Это позволяет вам размещаться ближе к своим клиентам, чтобы обеспечить самое лучшее время отклика независимо от того, в каком месте они находятся.</a:t>
            </a:r>
          </a:p>
          <a:p>
            <a:r>
              <a:rPr lang="ru-RU" dirty="0">
                <a:effectLst/>
              </a:rPr>
              <a:t>Вы можете реплицировать свои службы в нескольких регионах для обеспечения избыточности и привязки к местности или же выбрать конкретный регион для соблюдения требований к хранению данных и соответствия законодательству ваших клиентов.</a:t>
            </a:r>
          </a:p>
          <a:p>
            <a:r>
              <a:rPr lang="ru-RU" b="1" dirty="0">
                <a:effectLst/>
              </a:rPr>
              <a:t>Безопасность</a:t>
            </a:r>
          </a:p>
          <a:p>
            <a:r>
              <a:rPr lang="ru-RU" dirty="0">
                <a:effectLst/>
              </a:rPr>
              <a:t>Подумайте о том, как обеспечивается безопасность вашего центра обработки данных. У вас есть служба </a:t>
            </a:r>
            <a:r>
              <a:rPr lang="ru-RU" i="1" dirty="0">
                <a:effectLst/>
              </a:rPr>
              <a:t>физической безопасности</a:t>
            </a:r>
            <a:r>
              <a:rPr lang="ru-RU" dirty="0">
                <a:effectLst/>
              </a:rPr>
              <a:t>, определяющая тех, кто может входить в здание, кто может работать с серверами и т. д. Кроме того, у вас есть служба </a:t>
            </a:r>
            <a:r>
              <a:rPr lang="ru-RU" i="1" dirty="0">
                <a:effectLst/>
              </a:rPr>
              <a:t>информационной безопасности</a:t>
            </a:r>
            <a:r>
              <a:rPr lang="ru-RU" dirty="0">
                <a:effectLst/>
              </a:rPr>
              <a:t>, определяющая тех, кто может подключаться к вашим системам и получать доступ к данным по сети.</a:t>
            </a:r>
          </a:p>
          <a:p>
            <a:r>
              <a:rPr lang="ru-RU" dirty="0">
                <a:effectLst/>
              </a:rPr>
              <a:t>Поставщики облачных служб предлагают широкий набор политик, технологий, средств управления, а также профессионализм экспертов, что позволяет обеспечить больший уровень безопасности, чем тот, которого возможно достичь в большинстве организаций. В результате вы получаете усиленную безопасность, которая помогает защитить данные, приложения и инфраструктуру от потенциальных угроз.</a:t>
            </a:r>
          </a:p>
          <a:p>
            <a:pPr algn="l"/>
            <a:r>
              <a:rPr lang="ru-RU" b="0" i="0" dirty="0">
                <a:solidFill>
                  <a:srgbClr val="E3E3E3"/>
                </a:solidFill>
                <a:effectLst/>
                <a:latin typeface="Segoe UI" panose="020B0502040204020203" pitchFamily="34" charset="0"/>
              </a:rPr>
              <a:t>Чтобы обеспечить физическую защиту – облачной инфраструктуры от возможных угроз, поставщики облачных служб инвестируют средства в защиту физических ресурсов: стены, камеры, замки, штат службы безопасности и т. д. Кроме того, применяются строгие процедуры, благодаря которым сотрудники имеют доступ только к тем ресурсам, на управление которыми они имеют право.</a:t>
            </a:r>
          </a:p>
          <a:p>
            <a:pPr algn="l"/>
            <a:r>
              <a:rPr lang="ru-RU" b="0" i="0" dirty="0">
                <a:solidFill>
                  <a:srgbClr val="E3E3E3"/>
                </a:solidFill>
                <a:effectLst/>
                <a:latin typeface="Segoe UI" panose="020B0502040204020203" pitchFamily="34" charset="0"/>
              </a:rPr>
              <a:t>Давайте поговорим о цифровой безопасности. Вы хотите, чтобы только авторизованные пользователи могли входить на виртуальные машины или в системы хранения, работающие в облаке. Поставщики облачных служб предлагают средства, помогающие устранять угрозы безопасности, и использование этих средств для защиты используемых ресурсов — это ваша обязанность.</a:t>
            </a:r>
          </a:p>
          <a:p>
            <a:pPr algn="l"/>
            <a:r>
              <a:rPr lang="ru-RU" b="1" i="0" dirty="0">
                <a:solidFill>
                  <a:srgbClr val="E3E3E3"/>
                </a:solidFill>
                <a:effectLst/>
                <a:latin typeface="Segoe UI" panose="020B0502040204020203" pitchFamily="34" charset="0"/>
              </a:rPr>
              <a:t>Итоги</a:t>
            </a:r>
          </a:p>
          <a:p>
            <a:pPr algn="l"/>
            <a:r>
              <a:rPr lang="ru-RU" b="0" i="0" dirty="0">
                <a:solidFill>
                  <a:srgbClr val="E3E3E3"/>
                </a:solidFill>
                <a:effectLst/>
                <a:latin typeface="Segoe UI" panose="020B0502040204020203" pitchFamily="34" charset="0"/>
              </a:rPr>
              <a:t>Облачные вычисления упрощают работу организации. Они характеризуются экономичностью, масштабируемостью, гибкостью, актуальностью, надежностью и безопасностью. Это означает, что вы можете тратить больше времени на действительно важные задачи, и меньше — на вспомогательные.</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10</a:t>
            </a:fld>
            <a:endParaRPr lang="en-US">
              <a:cs typeface="Arial" charset="0"/>
            </a:endParaRPr>
          </a:p>
        </p:txBody>
      </p:sp>
    </p:spTree>
    <p:extLst>
      <p:ext uri="{BB962C8B-B14F-4D97-AF65-F5344CB8AC3E}">
        <p14:creationId xmlns:p14="http://schemas.microsoft.com/office/powerpoint/2010/main" val="19701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0" i="0" dirty="0">
                <a:solidFill>
                  <a:srgbClr val="E3E3E3"/>
                </a:solidFill>
                <a:effectLst/>
                <a:latin typeface="Segoe UI" panose="020B0502040204020203" pitchFamily="34" charset="0"/>
              </a:rPr>
              <a:t>В прошлом организации были вынуждены приобретать физические помещения и инфраструктуру, чтобы начать свой бизнес. Для запуска или развития бизнеса требовались значительные предварительные расходы на оборудование и инфраструктуру. Облачные вычисления предоставляют клиентам услуги без значительных предварительных расходов и не тратя время на установку оборудования.</a:t>
            </a:r>
          </a:p>
          <a:p>
            <a:pPr algn="l"/>
            <a:r>
              <a:rPr lang="ru-RU" b="0" i="0" dirty="0">
                <a:solidFill>
                  <a:srgbClr val="E3E3E3"/>
                </a:solidFill>
                <a:effectLst/>
                <a:latin typeface="Segoe UI" panose="020B0502040204020203" pitchFamily="34" charset="0"/>
              </a:rPr>
              <a:t>Эти два подхода к инвестициям можно описать следующим образом.</a:t>
            </a:r>
          </a:p>
          <a:p>
            <a:pPr algn="l">
              <a:buFont typeface="Arial" panose="020B0604020202020204" pitchFamily="34" charset="0"/>
              <a:buChar char="•"/>
            </a:pPr>
            <a:endParaRPr lang="ru-RU" b="1" i="0" dirty="0">
              <a:solidFill>
                <a:srgbClr val="E3E3E3"/>
              </a:solidFill>
              <a:effectLst/>
              <a:latin typeface="Segoe UI" panose="020B0502040204020203" pitchFamily="34" charset="0"/>
            </a:endParaRPr>
          </a:p>
          <a:p>
            <a:pPr algn="l">
              <a:buFont typeface="Arial" panose="020B0604020202020204" pitchFamily="34" charset="0"/>
              <a:buChar char="•"/>
            </a:pPr>
            <a:r>
              <a:rPr lang="ru-RU" b="1" i="0" dirty="0">
                <a:solidFill>
                  <a:srgbClr val="E3E3E3"/>
                </a:solidFill>
                <a:effectLst/>
                <a:latin typeface="Segoe UI" panose="020B0502040204020203" pitchFamily="34" charset="0"/>
              </a:rPr>
              <a:t>Капитальные затраты (CapEx)</a:t>
            </a:r>
            <a:r>
              <a:rPr lang="ru-RU" b="0" i="0" dirty="0">
                <a:solidFill>
                  <a:srgbClr val="E3E3E3"/>
                </a:solidFill>
                <a:effectLst/>
                <a:latin typeface="Segoe UI" panose="020B0502040204020203" pitchFamily="34" charset="0"/>
              </a:rPr>
              <a:t>. CapEx°— это предварительная трата денег на физическую инфраструктуру с последующим вычитанием этих расходов из налогов с течением времени. CapEx°— это стоимость начальных капиталовложений, которая со временем уменьшается.</a:t>
            </a:r>
            <a:br>
              <a:rPr lang="ru-RU" b="0" i="0" dirty="0">
                <a:solidFill>
                  <a:srgbClr val="E3E3E3"/>
                </a:solidFill>
                <a:effectLst/>
                <a:latin typeface="Segoe UI" panose="020B0502040204020203" pitchFamily="34" charset="0"/>
              </a:rPr>
            </a:br>
            <a:r>
              <a:rPr lang="ru-RU" sz="1200" dirty="0">
                <a:latin typeface="Segoe UI Light" pitchFamily="34" charset="0"/>
                <a:cs typeface="Segoe UI Light" pitchFamily="34" charset="0"/>
              </a:rPr>
              <a:t>Часто, капитальные затраты могут оказаться значительными, в связи с чем осуществлются за счет займа кредитов в банках, с соответствующей последующей выплатой процентов по кредиту в банк.</a:t>
            </a:r>
          </a:p>
          <a:p>
            <a:pPr algn="l">
              <a:buFont typeface="Arial" panose="020B0604020202020204" pitchFamily="34" charset="0"/>
              <a:buNone/>
            </a:pPr>
            <a:r>
              <a:rPr lang="ru-RU" sz="1200" dirty="0">
                <a:latin typeface="Segoe UI Light" pitchFamily="34" charset="0"/>
                <a:cs typeface="Segoe UI Light" pitchFamily="34" charset="0"/>
              </a:rPr>
              <a:t> </a:t>
            </a:r>
            <a:endParaRPr lang="ru-RU" b="0" i="0" dirty="0">
              <a:solidFill>
                <a:srgbClr val="E3E3E3"/>
              </a:solidFill>
              <a:effectLst/>
              <a:latin typeface="Segoe UI" panose="020B0502040204020203" pitchFamily="34" charset="0"/>
            </a:endParaRPr>
          </a:p>
          <a:p>
            <a:pPr algn="l">
              <a:buFont typeface="Arial" panose="020B0604020202020204" pitchFamily="34" charset="0"/>
              <a:buChar char="•"/>
            </a:pPr>
            <a:r>
              <a:rPr lang="ru-RU" b="1" i="0" dirty="0">
                <a:solidFill>
                  <a:srgbClr val="E3E3E3"/>
                </a:solidFill>
                <a:effectLst/>
                <a:latin typeface="Segoe UI" panose="020B0502040204020203" pitchFamily="34" charset="0"/>
              </a:rPr>
              <a:t>Эксплуатационные расходы (OpEx)</a:t>
            </a:r>
            <a:r>
              <a:rPr lang="ru-RU" b="0" i="0" dirty="0">
                <a:solidFill>
                  <a:srgbClr val="E3E3E3"/>
                </a:solidFill>
                <a:effectLst/>
                <a:latin typeface="Segoe UI" panose="020B0502040204020203" pitchFamily="34" charset="0"/>
              </a:rPr>
              <a:t>. OpEx°— это трата денег на услуги или продукты и выставление за них счетов в настоящий момент. Эти затраты можно вычесть из налогов за этот же год. Здесь нет предварительных расходов. Вы платите за услугу или продукт по мере использования.</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11</a:t>
            </a:fld>
            <a:endParaRPr lang="en-US">
              <a:cs typeface="Arial" charset="0"/>
            </a:endParaRPr>
          </a:p>
        </p:txBody>
      </p:sp>
    </p:spTree>
    <p:extLst>
      <p:ext uri="{BB962C8B-B14F-4D97-AF65-F5344CB8AC3E}">
        <p14:creationId xmlns:p14="http://schemas.microsoft.com/office/powerpoint/2010/main" val="2388069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0" i="0" dirty="0">
                <a:solidFill>
                  <a:srgbClr val="E3E3E3"/>
                </a:solidFill>
                <a:effectLst/>
                <a:latin typeface="Segoe UI" panose="020B0502040204020203" pitchFamily="34" charset="0"/>
              </a:rPr>
              <a:t>Затраты на типичный локальный центр обработки данных включают в себя следующее:</a:t>
            </a:r>
          </a:p>
          <a:p>
            <a:pPr algn="l"/>
            <a:r>
              <a:rPr lang="ru-RU" b="1" i="0" dirty="0">
                <a:solidFill>
                  <a:srgbClr val="E3E3E3"/>
                </a:solidFill>
                <a:effectLst/>
                <a:latin typeface="Segoe UI" panose="020B0502040204020203" pitchFamily="34" charset="0"/>
              </a:rPr>
              <a:t>Затраты на серверы</a:t>
            </a:r>
          </a:p>
          <a:p>
            <a:pPr algn="l"/>
            <a:r>
              <a:rPr lang="ru-RU" b="0" i="0" dirty="0">
                <a:solidFill>
                  <a:srgbClr val="E3E3E3"/>
                </a:solidFill>
                <a:effectLst/>
                <a:latin typeface="Segoe UI" panose="020B0502040204020203" pitchFamily="34" charset="0"/>
              </a:rPr>
              <a:t>Эта статья включает в себя все аппаратные компоненты и затраты на их поддержку. При приобретении серверов следует предусмотреть отказоустойчивость и избыточность, например в виде кластеризации серверов, резервных источников электропитания и источников бесперебойного питания. Когда в центре обработки данных нужно добавить или убрать сервер, вам требуется заплатить за этот компьютер. Это может негативно повлиять на оперативное движение денежных средств, так как вам нужно оплатить сервер заранее.</a:t>
            </a:r>
          </a:p>
          <a:p>
            <a:pPr algn="l"/>
            <a:r>
              <a:rPr lang="ru-RU" b="1" i="0" dirty="0">
                <a:solidFill>
                  <a:srgbClr val="E3E3E3"/>
                </a:solidFill>
                <a:effectLst/>
                <a:latin typeface="Segoe UI" panose="020B0502040204020203" pitchFamily="34" charset="0"/>
              </a:rPr>
              <a:t>Затраты на хранение</a:t>
            </a:r>
          </a:p>
          <a:p>
            <a:pPr algn="l"/>
            <a:r>
              <a:rPr lang="ru-RU" b="0" i="0" dirty="0">
                <a:solidFill>
                  <a:srgbClr val="E3E3E3"/>
                </a:solidFill>
                <a:effectLst/>
                <a:latin typeface="Segoe UI" panose="020B0502040204020203" pitchFamily="34" charset="0"/>
              </a:rPr>
              <a:t>Эта статья включает в себя все аппаратные компоненты хранения и затраты на их поддержку. Учитывая способ применения и уровень отказоустойчивости, централизованное хранилище может оказаться дорогостоящим. Для более крупных организаций можно создать уровни хранилища, где более дорогое отказоустойчивое хранилище используется для критически важных приложений, а более дешевое хранилище — для низкоприоритетных данных.</a:t>
            </a:r>
          </a:p>
          <a:p>
            <a:pPr algn="l"/>
            <a:r>
              <a:rPr lang="ru-RU" b="1" i="0" dirty="0">
                <a:solidFill>
                  <a:srgbClr val="E3E3E3"/>
                </a:solidFill>
                <a:effectLst/>
                <a:latin typeface="Segoe UI" panose="020B0502040204020203" pitchFamily="34" charset="0"/>
              </a:rPr>
              <a:t>Затраты на сеть</a:t>
            </a:r>
          </a:p>
          <a:p>
            <a:pPr algn="l"/>
            <a:r>
              <a:rPr lang="ru-RU" b="0" i="0" dirty="0">
                <a:solidFill>
                  <a:srgbClr val="E3E3E3"/>
                </a:solidFill>
                <a:effectLst/>
                <a:latin typeface="Segoe UI" panose="020B0502040204020203" pitchFamily="34" charset="0"/>
              </a:rPr>
              <a:t>Затраты на сеть охватывают все локальные аппаратные компоненты, включая подключение кабелей, коммутаторы, точки доступа и маршрутизаторы. Сюда же входят подключения к глобальной сети (WAN) и Интернету.</a:t>
            </a:r>
          </a:p>
          <a:p>
            <a:pPr algn="l"/>
            <a:r>
              <a:rPr lang="ru-RU" b="1" i="0" dirty="0">
                <a:solidFill>
                  <a:srgbClr val="E3E3E3"/>
                </a:solidFill>
                <a:effectLst/>
                <a:latin typeface="Segoe UI" panose="020B0502040204020203" pitchFamily="34" charset="0"/>
              </a:rPr>
              <a:t>Затраты на резервное копирование и архивацию</a:t>
            </a:r>
          </a:p>
          <a:p>
            <a:pPr algn="l"/>
            <a:r>
              <a:rPr lang="ru-RU" b="0" i="0" dirty="0">
                <a:solidFill>
                  <a:srgbClr val="E3E3E3"/>
                </a:solidFill>
                <a:effectLst/>
                <a:latin typeface="Segoe UI" panose="020B0502040204020203" pitchFamily="34" charset="0"/>
              </a:rPr>
              <a:t>Это затраты на резервное копирование, копирование и архивацию данных. Доступные варианты могут включать настройку резервного копирования с использованием облака. При этом необходимы предварительные расходы на оборудование и дополнительные затраты на обслуживание и расходные материалы, такие как ленты.</a:t>
            </a:r>
          </a:p>
          <a:p>
            <a:pPr algn="l"/>
            <a:r>
              <a:rPr lang="ru-RU" b="1" i="0" dirty="0">
                <a:solidFill>
                  <a:srgbClr val="E3E3E3"/>
                </a:solidFill>
                <a:effectLst/>
                <a:latin typeface="Segoe UI" panose="020B0502040204020203" pitchFamily="34" charset="0"/>
              </a:rPr>
              <a:t>Затраты на обеспечение непрерывности бизнес-процессов и аварийное восстановление</a:t>
            </a:r>
          </a:p>
          <a:p>
            <a:pPr algn="l"/>
            <a:r>
              <a:rPr lang="ru-RU" b="0" i="0" dirty="0">
                <a:solidFill>
                  <a:srgbClr val="E3E3E3"/>
                </a:solidFill>
                <a:effectLst/>
                <a:latin typeface="Segoe UI" panose="020B0502040204020203" pitchFamily="34" charset="0"/>
              </a:rPr>
              <a:t>Наряду с отказоустойчивостью и избыточностью серверов нужно спланировать аварийное восстановление и возобновление работы. Ваш план должен предусматривать создание места для аварийного восстановления. Кроме того, он может предусматривать резервные генераторы. Большинство из этих расходов являются предварительными, особенно при создании места для аварийного восстановления, но имеются также и дополнительные текущие издержки на инфраструктуру и ее обслуживание.</a:t>
            </a:r>
          </a:p>
          <a:p>
            <a:pPr algn="l"/>
            <a:r>
              <a:rPr lang="ru-RU" b="1" i="0" dirty="0">
                <a:solidFill>
                  <a:srgbClr val="E3E3E3"/>
                </a:solidFill>
                <a:effectLst/>
                <a:latin typeface="Segoe UI" panose="020B0502040204020203" pitchFamily="34" charset="0"/>
              </a:rPr>
              <a:t>Затраты на инфраструктуру центров обработки данных</a:t>
            </a:r>
          </a:p>
          <a:p>
            <a:pPr algn="l"/>
            <a:r>
              <a:rPr lang="ru-RU" b="0" i="0" dirty="0">
                <a:solidFill>
                  <a:srgbClr val="E3E3E3"/>
                </a:solidFill>
                <a:effectLst/>
                <a:latin typeface="Segoe UI" panose="020B0502040204020203" pitchFamily="34" charset="0"/>
              </a:rPr>
              <a:t>Это расходы на строительное оборудование, а также будущие расходы на реконструкцию и ремонт, которые могут возникать по мере роста спроса. Кроме того, сюда входят эксплуатационные расходы на электричество, аренду площадей, охлаждение и обслуживание строений.</a:t>
            </a:r>
          </a:p>
          <a:p>
            <a:pPr algn="l"/>
            <a:r>
              <a:rPr lang="ru-RU" b="1" i="0" dirty="0">
                <a:solidFill>
                  <a:srgbClr val="E3E3E3"/>
                </a:solidFill>
                <a:effectLst/>
                <a:latin typeface="Segoe UI" panose="020B0502040204020203" pitchFamily="34" charset="0"/>
              </a:rPr>
              <a:t>Технический персонал</a:t>
            </a:r>
          </a:p>
          <a:p>
            <a:pPr algn="l"/>
            <a:r>
              <a:rPr lang="ru-RU" b="0" i="0" dirty="0">
                <a:solidFill>
                  <a:srgbClr val="E3E3E3"/>
                </a:solidFill>
                <a:effectLst/>
                <a:latin typeface="Segoe UI" panose="020B0502040204020203" pitchFamily="34" charset="0"/>
              </a:rPr>
              <a:t>Хотя персонал, необходимый для работы в вашей инфраструктуре, не включается в капитальные затраты, он относится к локальным центрам обработки данных. Вам потребуются технические знания и персонал для установки, развертывания систем в центре обработки данных и месте аварийного восстановления, а также для управления ими.</a:t>
            </a:r>
          </a:p>
          <a:p>
            <a:pPr>
              <a:spcBef>
                <a:spcPct val="0"/>
              </a:spcBef>
            </a:pPr>
            <a:endParaRPr lang="en-US" dirty="0"/>
          </a:p>
          <a:p>
            <a:pPr algn="l"/>
            <a:r>
              <a:rPr lang="ru-RU" b="1" i="0" dirty="0">
                <a:solidFill>
                  <a:srgbClr val="E3E3E3"/>
                </a:solidFill>
                <a:effectLst/>
                <a:latin typeface="Segoe UI" panose="020B0502040204020203" pitchFamily="34" charset="0"/>
              </a:rPr>
              <a:t>Преимущества CapEx</a:t>
            </a:r>
          </a:p>
          <a:p>
            <a:pPr algn="l"/>
            <a:r>
              <a:rPr lang="ru-RU" b="0" i="0" dirty="0">
                <a:solidFill>
                  <a:srgbClr val="E3E3E3"/>
                </a:solidFill>
                <a:effectLst/>
                <a:latin typeface="Segoe UI" panose="020B0502040204020203" pitchFamily="34" charset="0"/>
              </a:rPr>
              <a:t>При капитальных затратах вы планируете свои расходы в начале проекта или бюджетного периода. Расходы фиксированы, то есть вы знаете, сколько именно средств расходуется. Такой подход привлекателен, когда требуется спрогнозировать расходы до начала проекта из-за ограниченного бюджета.</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12</a:t>
            </a:fld>
            <a:endParaRPr lang="en-US">
              <a:cs typeface="Arial" charset="0"/>
            </a:endParaRPr>
          </a:p>
        </p:txBody>
      </p:sp>
    </p:spTree>
    <p:extLst>
      <p:ext uri="{BB962C8B-B14F-4D97-AF65-F5344CB8AC3E}">
        <p14:creationId xmlns:p14="http://schemas.microsoft.com/office/powerpoint/2010/main" val="145688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1" i="0" dirty="0">
                <a:solidFill>
                  <a:srgbClr val="E3E3E3"/>
                </a:solidFill>
                <a:effectLst/>
                <a:latin typeface="Segoe UI" panose="020B0502040204020203" pitchFamily="34" charset="0"/>
              </a:rPr>
              <a:t>Эксплуатационные расходы на облачные вычисления</a:t>
            </a:r>
          </a:p>
          <a:p>
            <a:pPr algn="l"/>
            <a:r>
              <a:rPr lang="ru-RU" b="0" i="0" dirty="0">
                <a:solidFill>
                  <a:srgbClr val="E3E3E3"/>
                </a:solidFill>
                <a:effectLst/>
                <a:latin typeface="Segoe UI" panose="020B0502040204020203" pitchFamily="34" charset="0"/>
              </a:rPr>
              <a:t>При использовании облачных вычислений многие затраты, связанные с локальным центром обработки данных, перекладываются на поставщика услуг. Облачные вычисления позволяют не беспокоиться о затратах на физическое оборудование и центры обработки данных, а подразумевают другой набор затрат. С точки зрения учета все эти затраты относятся к эксплуатационным расходам:</a:t>
            </a:r>
          </a:p>
          <a:p>
            <a:pPr algn="l"/>
            <a:r>
              <a:rPr lang="ru-RU" b="1" i="0" dirty="0">
                <a:solidFill>
                  <a:srgbClr val="E3E3E3"/>
                </a:solidFill>
                <a:effectLst/>
                <a:latin typeface="Segoe UI" panose="020B0502040204020203" pitchFamily="34" charset="0"/>
              </a:rPr>
              <a:t>Аренда программного обеспечения и настраиваемых компонентов</a:t>
            </a:r>
          </a:p>
          <a:p>
            <a:pPr algn="l"/>
            <a:r>
              <a:rPr lang="ru-RU" b="0" i="0" dirty="0">
                <a:solidFill>
                  <a:srgbClr val="E3E3E3"/>
                </a:solidFill>
                <a:effectLst/>
                <a:latin typeface="Segoe UI" panose="020B0502040204020203" pitchFamily="34" charset="0"/>
              </a:rPr>
              <a:t>Для использования модели оплаты по мере использования требуется активно управлять подписками, чтобы пользователи не злоупотребляли услугами, а подготовленные учетные записи использовались продуктивно, а не впустую. Как только поставщик подготавливает ресурсы, начинается начисление оплаты. Именно вы отвечаете за отмену подготовки неиспользуемых ресурсов, чтобы минимизировать затраты.</a:t>
            </a:r>
          </a:p>
          <a:p>
            <a:pPr algn="l"/>
            <a:r>
              <a:rPr lang="ru-RU" b="1" i="0" dirty="0">
                <a:solidFill>
                  <a:srgbClr val="E3E3E3"/>
                </a:solidFill>
                <a:effectLst/>
                <a:latin typeface="Segoe UI" panose="020B0502040204020203" pitchFamily="34" charset="0"/>
              </a:rPr>
              <a:t>Затраты на масштабирование основаны на использовании/потребности и не привязаны жестко к конкретному оборудованию или емкости.</a:t>
            </a:r>
          </a:p>
          <a:p>
            <a:pPr algn="l"/>
            <a:r>
              <a:rPr lang="ru-RU" b="0" i="0" dirty="0">
                <a:solidFill>
                  <a:srgbClr val="E3E3E3"/>
                </a:solidFill>
                <a:effectLst/>
                <a:latin typeface="Segoe UI" panose="020B0502040204020203" pitchFamily="34" charset="0"/>
              </a:rPr>
              <a:t>Оплата за облачные вычисления может начисляться различными способами, например по количеству пользователей или времени использования ЦП. Однако категории выставления счетов также могут включать выделенную оперативную память, операции ввода-вывода в секунду (IOPS) и место на диске. Планируйте трафик резервного копирования и аварийного восстановления для определения необходимой пропускной способности.</a:t>
            </a:r>
          </a:p>
          <a:p>
            <a:pPr algn="l"/>
            <a:r>
              <a:rPr lang="ru-RU" b="1" i="0" dirty="0">
                <a:solidFill>
                  <a:srgbClr val="E3E3E3"/>
                </a:solidFill>
                <a:effectLst/>
                <a:latin typeface="Segoe UI" panose="020B0502040204020203" pitchFamily="34" charset="0"/>
              </a:rPr>
              <a:t>Выставление счетов на уровне пользователя или организации.</a:t>
            </a:r>
          </a:p>
          <a:p>
            <a:pPr algn="l"/>
            <a:r>
              <a:rPr lang="ru-RU" b="0" i="0" dirty="0">
                <a:solidFill>
                  <a:srgbClr val="E3E3E3"/>
                </a:solidFill>
                <a:effectLst/>
                <a:latin typeface="Segoe UI" panose="020B0502040204020203" pitchFamily="34" charset="0"/>
              </a:rPr>
              <a:t>Модель подписки (с оплатой по мере использования) является способом выставления счетов за вычислительные ресурсы, предназначенным как для организаций, так и для пользователей. Организация или пользователь получают счета за использованные услуги, обычно на регулярной основе. Вы можете масштабировать, настраивать и подготавливать вычислительные ресурсы, включая программное обеспечение, хранилище и платформы разработки. Например, при использовании выделенной облачной службы вы можете производить оплату с учетом выбранного серверного оборудования и использования.</a:t>
            </a:r>
          </a:p>
          <a:p>
            <a:pPr>
              <a:spcBef>
                <a:spcPct val="0"/>
              </a:spcBef>
            </a:pPr>
            <a:endParaRPr lang="ru-RU" dirty="0"/>
          </a:p>
          <a:p>
            <a:pPr algn="l"/>
            <a:endParaRPr lang="en-US" b="1" i="0" dirty="0">
              <a:solidFill>
                <a:srgbClr val="E3E3E3"/>
              </a:solidFill>
              <a:effectLst/>
              <a:latin typeface="Segoe UI" panose="020B0502040204020203" pitchFamily="34" charset="0"/>
            </a:endParaRPr>
          </a:p>
          <a:p>
            <a:pPr algn="l"/>
            <a:r>
              <a:rPr lang="ru-RU" b="1" i="0" dirty="0">
                <a:solidFill>
                  <a:srgbClr val="E3E3E3"/>
                </a:solidFill>
                <a:effectLst/>
                <a:latin typeface="Segoe UI" panose="020B0502040204020203" pitchFamily="34" charset="0"/>
              </a:rPr>
              <a:t>Преимущества OpEx</a:t>
            </a:r>
          </a:p>
          <a:p>
            <a:pPr algn="l"/>
            <a:r>
              <a:rPr lang="ru-RU" b="0" i="0" dirty="0">
                <a:solidFill>
                  <a:srgbClr val="E3E3E3"/>
                </a:solidFill>
                <a:effectLst/>
                <a:latin typeface="Segoe UI" panose="020B0502040204020203" pitchFamily="34" charset="0"/>
              </a:rPr>
              <a:t>Объем спроса и его рост могут быть непредсказуемыми и опережать ожидания, что является проблемой для модели CapEx</a:t>
            </a:r>
          </a:p>
          <a:p>
            <a:pPr algn="l"/>
            <a:r>
              <a:rPr lang="ru-RU" b="0" i="0" dirty="0">
                <a:solidFill>
                  <a:srgbClr val="E3E3E3"/>
                </a:solidFill>
                <a:effectLst/>
                <a:latin typeface="Segoe UI" panose="020B0502040204020203" pitchFamily="34" charset="0"/>
              </a:rPr>
              <a:t>При использовании модели OpEx организациям, желающим опробовать новый продукт или услугу, не нужно вкладывать средства в оборудование. Вместо этого они оплачивают ровно такую инфраструктуру, в которой нуждаются.</a:t>
            </a:r>
          </a:p>
          <a:p>
            <a:pPr algn="l"/>
            <a:r>
              <a:rPr lang="ru-RU" b="0" i="0" dirty="0">
                <a:solidFill>
                  <a:srgbClr val="E3E3E3"/>
                </a:solidFill>
                <a:effectLst/>
                <a:latin typeface="Segoe UI" panose="020B0502040204020203" pitchFamily="34" charset="0"/>
              </a:rPr>
              <a:t>Стратегия OpEx особенно привлекательна, если спрос изменчив или непредсказуем. Многие считают,что облачные вычисления отличаются </a:t>
            </a:r>
            <a:r>
              <a:rPr lang="ru-RU" b="0" i="1" dirty="0">
                <a:solidFill>
                  <a:srgbClr val="E3E3E3"/>
                </a:solidFill>
                <a:effectLst/>
                <a:latin typeface="Segoe UI" panose="020B0502040204020203" pitchFamily="34" charset="0"/>
              </a:rPr>
              <a:t>гибкостью</a:t>
            </a:r>
            <a:r>
              <a:rPr lang="ru-RU" b="0" i="0" dirty="0">
                <a:solidFill>
                  <a:srgbClr val="E3E3E3"/>
                </a:solidFill>
                <a:effectLst/>
                <a:latin typeface="Segoe UI" panose="020B0502040204020203" pitchFamily="34" charset="0"/>
              </a:rPr>
              <a:t>. Гибкость облака°— это возможность быстро изменять ИТ-инфраструктуру для адаптации к меняющимся потребностям бизнеса. Например, если спрос на вашу услугу достигает пиковых значений в один месяц, вы можете масштабироваться в соответствии со спросом и оплатить счет на большую сумму за этот месяц. Если в следующий месяц спрос упадет, можно сократить использование ресурсов и снизить сумму платежа. Такая гибкость позволяет динамически управлять затратами, оптимизируя расходы по мере изменений потребностей.</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13</a:t>
            </a:fld>
            <a:endParaRPr lang="en-US">
              <a:cs typeface="Arial" charset="0"/>
            </a:endParaRPr>
          </a:p>
        </p:txBody>
      </p:sp>
    </p:spTree>
    <p:extLst>
      <p:ext uri="{BB962C8B-B14F-4D97-AF65-F5344CB8AC3E}">
        <p14:creationId xmlns:p14="http://schemas.microsoft.com/office/powerpoint/2010/main" val="369876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14</a:t>
            </a:fld>
            <a:endParaRPr lang="en-US">
              <a:cs typeface="Arial" charset="0"/>
            </a:endParaRPr>
          </a:p>
        </p:txBody>
      </p:sp>
    </p:spTree>
    <p:extLst>
      <p:ext uri="{BB962C8B-B14F-4D97-AF65-F5344CB8AC3E}">
        <p14:creationId xmlns:p14="http://schemas.microsoft.com/office/powerpoint/2010/main" val="584303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r>
              <a:rPr lang="ru-RU" b="1" dirty="0">
                <a:effectLst/>
              </a:rPr>
              <a:t>Частное облако</a:t>
            </a:r>
          </a:p>
          <a:p>
            <a:r>
              <a:rPr lang="ru-RU" dirty="0">
                <a:effectLst/>
              </a:rPr>
              <a:t>Модель частного облака предполагает создание облачной среды в вашем центре обработки данных и обеспечение самостоятельного доступа пользователей к корпоративным вычислительным ресурсам. Это похоже на использование общедоступного облака, но при этом вы отвечаете за закупку и обслуживание необходимого оборудования и программного обеспечения.</a:t>
            </a:r>
          </a:p>
          <a:p>
            <a:pPr algn="l"/>
            <a:r>
              <a:rPr lang="ru-RU" b="1" i="0" dirty="0">
                <a:solidFill>
                  <a:srgbClr val="E3E3E3"/>
                </a:solidFill>
                <a:effectLst/>
                <a:latin typeface="Segoe UI" panose="020B0502040204020203" pitchFamily="34" charset="0"/>
              </a:rPr>
              <a:t>Преимущества</a:t>
            </a:r>
          </a:p>
          <a:p>
            <a:pPr algn="l"/>
            <a:r>
              <a:rPr lang="ru-RU" b="0" i="0" dirty="0">
                <a:solidFill>
                  <a:srgbClr val="E3E3E3"/>
                </a:solidFill>
                <a:effectLst/>
                <a:latin typeface="Segoe UI" panose="020B0502040204020203" pitchFamily="34" charset="0"/>
              </a:rPr>
              <a:t>Такой подход дает несколько преимуществ.</a:t>
            </a:r>
          </a:p>
          <a:p>
            <a:pPr algn="l">
              <a:buFont typeface="Arial" panose="020B0604020202020204" pitchFamily="34" charset="0"/>
              <a:buChar char="•"/>
            </a:pPr>
            <a:r>
              <a:rPr lang="ru-RU" b="0" i="0" dirty="0">
                <a:solidFill>
                  <a:srgbClr val="E3E3E3"/>
                </a:solidFill>
                <a:effectLst/>
                <a:latin typeface="Segoe UI" panose="020B0502040204020203" pitchFamily="34" charset="0"/>
              </a:rPr>
              <a:t>Вы можете обеспечить такую конфигурацию, которая способна поддерживать любой сценарий или устаревшее приложение.</a:t>
            </a:r>
          </a:p>
          <a:p>
            <a:pPr algn="l">
              <a:buFont typeface="Arial" panose="020B0604020202020204" pitchFamily="34" charset="0"/>
              <a:buChar char="•"/>
            </a:pPr>
            <a:r>
              <a:rPr lang="ru-RU" b="0" i="0" dirty="0">
                <a:solidFill>
                  <a:srgbClr val="E3E3E3"/>
                </a:solidFill>
                <a:effectLst/>
                <a:latin typeface="Segoe UI" panose="020B0502040204020203" pitchFamily="34" charset="0"/>
              </a:rPr>
              <a:t>Вы можете контролировать безопасность и отвечать за нее.</a:t>
            </a:r>
          </a:p>
          <a:p>
            <a:pPr algn="l">
              <a:buFont typeface="Arial" panose="020B0604020202020204" pitchFamily="34" charset="0"/>
              <a:buChar char="•"/>
            </a:pPr>
            <a:r>
              <a:rPr lang="ru-RU" b="0" i="0" dirty="0">
                <a:solidFill>
                  <a:srgbClr val="E3E3E3"/>
                </a:solidFill>
                <a:effectLst/>
                <a:latin typeface="Segoe UI" panose="020B0502040204020203" pitchFamily="34" charset="0"/>
              </a:rPr>
              <a:t>В частных облаках можно добиваться соблюдения строгой безопасности, соответствия или юридических требований.</a:t>
            </a:r>
          </a:p>
          <a:p>
            <a:pPr algn="l"/>
            <a:r>
              <a:rPr lang="ru-RU" b="1" i="0" dirty="0">
                <a:solidFill>
                  <a:srgbClr val="E3E3E3"/>
                </a:solidFill>
                <a:effectLst/>
                <a:latin typeface="Segoe UI" panose="020B0502040204020203" pitchFamily="34" charset="0"/>
              </a:rPr>
              <a:t>Недостатки</a:t>
            </a:r>
          </a:p>
          <a:p>
            <a:pPr algn="l"/>
            <a:r>
              <a:rPr lang="ru-RU" b="0" i="0" dirty="0">
                <a:solidFill>
                  <a:srgbClr val="E3E3E3"/>
                </a:solidFill>
                <a:effectLst/>
                <a:latin typeface="Segoe UI" panose="020B0502040204020203" pitchFamily="34" charset="0"/>
              </a:rPr>
              <a:t>Вот некоторые причины отказа организаций от модели частного облака.</a:t>
            </a:r>
          </a:p>
          <a:p>
            <a:pPr algn="l">
              <a:buFont typeface="Arial" panose="020B0604020202020204" pitchFamily="34" charset="0"/>
              <a:buChar char="•"/>
            </a:pPr>
            <a:r>
              <a:rPr lang="ru-RU" b="0" i="0" dirty="0">
                <a:solidFill>
                  <a:srgbClr val="E3E3E3"/>
                </a:solidFill>
                <a:effectLst/>
                <a:latin typeface="Segoe UI" panose="020B0502040204020203" pitchFamily="34" charset="0"/>
              </a:rPr>
              <a:t>Вы несете некоторые начальные капитальные затраты и закупаете и обслуживаете соответствующее оборудование для реализации этой модели.</a:t>
            </a:r>
          </a:p>
          <a:p>
            <a:pPr algn="l">
              <a:buFont typeface="Arial" panose="020B0604020202020204" pitchFamily="34" charset="0"/>
              <a:buChar char="•"/>
            </a:pPr>
            <a:r>
              <a:rPr lang="ru-RU" b="0" i="0" dirty="0">
                <a:solidFill>
                  <a:srgbClr val="E3E3E3"/>
                </a:solidFill>
                <a:effectLst/>
                <a:latin typeface="Segoe UI" panose="020B0502040204020203" pitchFamily="34" charset="0"/>
              </a:rPr>
              <a:t>Владение оборудованием ограничивает гибкость — для масштабирования необходимо приобретать, устанавливать и настраивать новое оборудование.</a:t>
            </a:r>
          </a:p>
          <a:p>
            <a:pPr algn="l">
              <a:buFont typeface="Arial" panose="020B0604020202020204" pitchFamily="34" charset="0"/>
              <a:buChar char="•"/>
            </a:pPr>
            <a:r>
              <a:rPr lang="ru-RU" b="0" i="0" dirty="0">
                <a:solidFill>
                  <a:srgbClr val="E3E3E3"/>
                </a:solidFill>
                <a:effectLst/>
                <a:latin typeface="Segoe UI" panose="020B0502040204020203" pitchFamily="34" charset="0"/>
              </a:rPr>
              <a:t>Для запуска и поддержки частного облака требуются определенные навыки и умения в области информационных технологий.</a:t>
            </a:r>
          </a:p>
          <a:p>
            <a:pPr algn="l"/>
            <a:r>
              <a:rPr lang="ru-RU" b="0" i="0" dirty="0">
                <a:solidFill>
                  <a:srgbClr val="E3E3E3"/>
                </a:solidFill>
                <a:effectLst/>
                <a:latin typeface="Segoe UI" panose="020B0502040204020203" pitchFamily="34" charset="0"/>
              </a:rPr>
              <a:t>Один из сценариев использования частного облака°— когда у организации имеются данные, которые нельзя помещать в общедоступное облако, например по юридическим причинам. Другой пример — когда в соответствии с государственной политикой определенные данные должны храниться в стране или в закрытом порядке.</a:t>
            </a:r>
          </a:p>
          <a:p>
            <a:pPr algn="l"/>
            <a:r>
              <a:rPr lang="ru-RU" b="0" i="0" dirty="0">
                <a:solidFill>
                  <a:srgbClr val="E3E3E3"/>
                </a:solidFill>
                <a:effectLst/>
                <a:latin typeface="Segoe UI" panose="020B0502040204020203" pitchFamily="34" charset="0"/>
              </a:rPr>
              <a:t>Частное облако может предоставлять облачную функциональность как внешним клиентам, так и отдельным внутренним подразделениям, таким как бухгалтерия или отдел кадров.</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15</a:t>
            </a:fld>
            <a:endParaRPr lang="en-US">
              <a:cs typeface="Arial" charset="0"/>
            </a:endParaRPr>
          </a:p>
        </p:txBody>
      </p:sp>
    </p:spTree>
    <p:extLst>
      <p:ext uri="{BB962C8B-B14F-4D97-AF65-F5344CB8AC3E}">
        <p14:creationId xmlns:p14="http://schemas.microsoft.com/office/powerpoint/2010/main" val="176964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r>
              <a:rPr lang="ru-RU" b="1" dirty="0">
                <a:effectLst/>
              </a:rPr>
              <a:t>Общедоступное облако</a:t>
            </a:r>
          </a:p>
          <a:p>
            <a:r>
              <a:rPr lang="ru-RU" dirty="0">
                <a:effectLst/>
              </a:rPr>
              <a:t>Это самая распространенная модель развертывания. В этом случае вам не нужно управлять локальным оборудованием и обновлять его — все оборудование принадлежит вашему поставщику облачных услуг. В некоторых случаях использование вычислительных ресурсов совместно с другими пользователями облака позволяет снизить затраты.</a:t>
            </a:r>
          </a:p>
          <a:p>
            <a:r>
              <a:rPr lang="ru-RU" dirty="0">
                <a:effectLst/>
              </a:rPr>
              <a:t>Предприятия могут использовать несколько поставщиков общедоступных облаков разного масштаба. Примером поставщика общедоступного облака является Microsoft Azure.</a:t>
            </a:r>
          </a:p>
          <a:p>
            <a:pPr algn="l"/>
            <a:r>
              <a:rPr lang="ru-RU" b="1" i="0" dirty="0">
                <a:solidFill>
                  <a:srgbClr val="E3E3E3"/>
                </a:solidFill>
                <a:effectLst/>
                <a:latin typeface="Segoe UI" panose="020B0502040204020203" pitchFamily="34" charset="0"/>
              </a:rPr>
              <a:t>Преимущества</a:t>
            </a:r>
          </a:p>
          <a:p>
            <a:pPr algn="l">
              <a:buFont typeface="Arial" panose="020B0604020202020204" pitchFamily="34" charset="0"/>
              <a:buChar char="•"/>
            </a:pPr>
            <a:r>
              <a:rPr lang="ru-RU" b="0" i="0" dirty="0">
                <a:solidFill>
                  <a:srgbClr val="E3E3E3"/>
                </a:solidFill>
                <a:effectLst/>
                <a:latin typeface="Segoe UI" panose="020B0502040204020203" pitchFamily="34" charset="0"/>
              </a:rPr>
              <a:t>Высокая масштабируемость и гибкость — для масштабирования не нужно покупать новый сервер.</a:t>
            </a:r>
          </a:p>
          <a:p>
            <a:pPr algn="l">
              <a:buFont typeface="Arial" panose="020B0604020202020204" pitchFamily="34" charset="0"/>
              <a:buChar char="•"/>
            </a:pPr>
            <a:r>
              <a:rPr lang="ru-RU" b="0" i="0" dirty="0">
                <a:solidFill>
                  <a:srgbClr val="E3E3E3"/>
                </a:solidFill>
                <a:effectLst/>
                <a:latin typeface="Segoe UI" panose="020B0502040204020203" pitchFamily="34" charset="0"/>
              </a:rPr>
              <a:t>Оплата по мере использования — вы платите только за те ресурсы, которые используете, отсутствуют капитальные затраты.</a:t>
            </a:r>
          </a:p>
          <a:p>
            <a:pPr algn="l">
              <a:buFont typeface="Arial" panose="020B0604020202020204" pitchFamily="34" charset="0"/>
              <a:buChar char="•"/>
            </a:pPr>
            <a:r>
              <a:rPr lang="ru-RU" b="0" i="0" dirty="0">
                <a:solidFill>
                  <a:srgbClr val="E3E3E3"/>
                </a:solidFill>
                <a:effectLst/>
                <a:latin typeface="Segoe UI" panose="020B0502040204020203" pitchFamily="34" charset="0"/>
              </a:rPr>
              <a:t>Вам не нужно обслуживать или обновлять оборудование.</a:t>
            </a:r>
          </a:p>
          <a:p>
            <a:pPr algn="l">
              <a:buFont typeface="Arial" panose="020B0604020202020204" pitchFamily="34" charset="0"/>
              <a:buChar char="•"/>
            </a:pPr>
            <a:r>
              <a:rPr lang="ru-RU" b="0" i="0" dirty="0">
                <a:solidFill>
                  <a:srgbClr val="E3E3E3"/>
                </a:solidFill>
                <a:effectLst/>
                <a:latin typeface="Segoe UI" panose="020B0502040204020203" pitchFamily="34" charset="0"/>
              </a:rPr>
              <a:t>Минимальные технические знания для настройки и использования — вы можете воспользоваться навыками и умениями поставщика облачных служб для обеспечения защиты, безопасности и высокой доступности рабочих нагрузок.</a:t>
            </a:r>
          </a:p>
          <a:p>
            <a:pPr algn="l"/>
            <a:r>
              <a:rPr lang="ru-RU" b="0" i="0" dirty="0">
                <a:solidFill>
                  <a:srgbClr val="E3E3E3"/>
                </a:solidFill>
                <a:effectLst/>
                <a:latin typeface="Segoe UI" panose="020B0502040204020203" pitchFamily="34" charset="0"/>
              </a:rPr>
              <a:t>Распространенный сценарий использования — развертывание веб-приложения или сайта блога на оборудовании и ресурсах, принадлежащих поставщику облачных служб. Благодаря общедоступному облаку в этом сценарии пользователи облака могут быстро запустить свои веб-сайты или блоги, а затем заниматься поддержкой сайта, не беспокоясь об управлении, приобретении или обслуживании оборудования, на котором этот сайт работает.</a:t>
            </a:r>
          </a:p>
          <a:p>
            <a:pPr algn="l"/>
            <a:r>
              <a:rPr lang="ru-RU" b="1" i="0" dirty="0">
                <a:solidFill>
                  <a:srgbClr val="E3E3E3"/>
                </a:solidFill>
                <a:effectLst/>
                <a:latin typeface="Segoe UI" panose="020B0502040204020203" pitchFamily="34" charset="0"/>
              </a:rPr>
              <a:t>Недостатки</a:t>
            </a:r>
          </a:p>
          <a:p>
            <a:pPr algn="l"/>
            <a:r>
              <a:rPr lang="ru-RU" b="0" i="0" dirty="0">
                <a:solidFill>
                  <a:srgbClr val="E3E3E3"/>
                </a:solidFill>
                <a:effectLst/>
                <a:latin typeface="Segoe UI" panose="020B0502040204020203" pitchFamily="34" charset="0"/>
              </a:rPr>
              <a:t>Однако общедоступное облако подходит не во всех сценариях. Существует ряд недостатков, которые следует обдумать.</a:t>
            </a:r>
          </a:p>
          <a:p>
            <a:pPr algn="l">
              <a:buFont typeface="Arial" panose="020B0604020202020204" pitchFamily="34" charset="0"/>
              <a:buChar char="•"/>
            </a:pPr>
            <a:r>
              <a:rPr lang="ru-RU" b="0" i="0" dirty="0">
                <a:solidFill>
                  <a:srgbClr val="E3E3E3"/>
                </a:solidFill>
                <a:effectLst/>
                <a:latin typeface="Segoe UI" panose="020B0502040204020203" pitchFamily="34" charset="0"/>
              </a:rPr>
              <a:t>Возможно существование определенных требований к безопасности, которые не могут быть удовлетворены с помощью общедоступного облака.</a:t>
            </a:r>
          </a:p>
          <a:p>
            <a:pPr algn="l">
              <a:buFont typeface="Arial" panose="020B0604020202020204" pitchFamily="34" charset="0"/>
              <a:buChar char="•"/>
            </a:pPr>
            <a:r>
              <a:rPr lang="ru-RU" b="0" i="0" dirty="0">
                <a:solidFill>
                  <a:srgbClr val="E3E3E3"/>
                </a:solidFill>
                <a:effectLst/>
                <a:latin typeface="Segoe UI" panose="020B0502040204020203" pitchFamily="34" charset="0"/>
              </a:rPr>
              <a:t>Общедоступное облако может не соответствовать каким-либо политикам правительства, отраслевым стандартам или юридическим требованиям.</a:t>
            </a:r>
          </a:p>
          <a:p>
            <a:pPr algn="l">
              <a:buFont typeface="Arial" panose="020B0604020202020204" pitchFamily="34" charset="0"/>
              <a:buChar char="•"/>
            </a:pPr>
            <a:r>
              <a:rPr lang="ru-RU" b="0" i="0" dirty="0">
                <a:solidFill>
                  <a:srgbClr val="E3E3E3"/>
                </a:solidFill>
                <a:effectLst/>
                <a:latin typeface="Segoe UI" panose="020B0502040204020203" pitchFamily="34" charset="0"/>
              </a:rPr>
              <a:t>Вы не владеете оборудованием или службами и не можете управлять ими так, как того хотите.</a:t>
            </a:r>
          </a:p>
          <a:p>
            <a:pPr algn="l">
              <a:buFont typeface="Arial" panose="020B0604020202020204" pitchFamily="34" charset="0"/>
              <a:buChar char="•"/>
            </a:pPr>
            <a:r>
              <a:rPr lang="ru-RU" b="0" i="0" dirty="0">
                <a:solidFill>
                  <a:srgbClr val="E3E3E3"/>
                </a:solidFill>
                <a:effectLst/>
                <a:latin typeface="Segoe UI" panose="020B0502040204020203" pitchFamily="34" charset="0"/>
              </a:rPr>
              <a:t>Могут существовать уникальные бизнес-требования, например необходимость поддержки устаревших приложений, которые трудно выполнить.</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16</a:t>
            </a:fld>
            <a:endParaRPr lang="en-US">
              <a:cs typeface="Arial" charset="0"/>
            </a:endParaRPr>
          </a:p>
        </p:txBody>
      </p:sp>
    </p:spTree>
    <p:extLst>
      <p:ext uri="{BB962C8B-B14F-4D97-AF65-F5344CB8AC3E}">
        <p14:creationId xmlns:p14="http://schemas.microsoft.com/office/powerpoint/2010/main" val="1301129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r>
              <a:rPr lang="ru-RU" b="1" dirty="0">
                <a:effectLst/>
              </a:rPr>
              <a:t>Гибридное облако</a:t>
            </a:r>
          </a:p>
          <a:p>
            <a:r>
              <a:rPr lang="ru-RU" dirty="0">
                <a:effectLst/>
              </a:rPr>
              <a:t>Гибридное облако — это комбинация общедоступного и частного облаков, позволяющая запускать приложения в наиболее подходящем расположении. Например, веб-сайт можно разместить в общедоступном облаке, связав его с хорошо защищенной базой данных, находящейся в частном облаке (или в локальном центре обработки данных).</a:t>
            </a:r>
          </a:p>
          <a:p>
            <a:pPr algn="l"/>
            <a:r>
              <a:rPr lang="ru-RU" b="0" i="0" dirty="0">
                <a:solidFill>
                  <a:srgbClr val="E3E3E3"/>
                </a:solidFill>
                <a:effectLst/>
                <a:latin typeface="Segoe UI" panose="020B0502040204020203" pitchFamily="34" charset="0"/>
              </a:rPr>
              <a:t>Такая конфигурация удобна, когда некоторые ресурсы нельзя разместить в общедоступном облаке, например по юридическим причинам. В частности, это могут быть особые данные, которые нельзя размещать открыто (например, медицинские данные) и которые необходимо хранить в частном центре обработки данных. Другой пример — приложение, работающее на старом оборудовании, которое невозможно обновить. В этом случае можно сохранить старую систему в локальной среде и подключить ее к общедоступному облаку для авторизации или хранения данных.</a:t>
            </a:r>
          </a:p>
          <a:p>
            <a:pPr algn="l"/>
            <a:r>
              <a:rPr lang="ru-RU" b="1" i="0" dirty="0">
                <a:solidFill>
                  <a:srgbClr val="E3E3E3"/>
                </a:solidFill>
                <a:effectLst/>
                <a:latin typeface="Segoe UI" panose="020B0502040204020203" pitchFamily="34" charset="0"/>
              </a:rPr>
              <a:t>Преимущества</a:t>
            </a:r>
          </a:p>
          <a:p>
            <a:pPr algn="l"/>
            <a:r>
              <a:rPr lang="ru-RU" b="0" i="0" dirty="0">
                <a:solidFill>
                  <a:srgbClr val="E3E3E3"/>
                </a:solidFill>
                <a:effectLst/>
                <a:latin typeface="Segoe UI" panose="020B0502040204020203" pitchFamily="34" charset="0"/>
              </a:rPr>
              <a:t>Вот некоторые преимущества гибридного облака.</a:t>
            </a:r>
          </a:p>
          <a:p>
            <a:pPr algn="l">
              <a:buFont typeface="Arial" panose="020B0604020202020204" pitchFamily="34" charset="0"/>
              <a:buChar char="•"/>
            </a:pPr>
            <a:r>
              <a:rPr lang="ru-RU" b="0" i="0" dirty="0">
                <a:solidFill>
                  <a:srgbClr val="E3E3E3"/>
                </a:solidFill>
                <a:effectLst/>
                <a:latin typeface="Segoe UI" panose="020B0502040204020203" pitchFamily="34" charset="0"/>
              </a:rPr>
              <a:t>Сохранение работоспособности и доступности систем, использующих устаревшее оборудование или операционные системы.</a:t>
            </a:r>
          </a:p>
          <a:p>
            <a:pPr algn="l">
              <a:buFont typeface="Arial" panose="020B0604020202020204" pitchFamily="34" charset="0"/>
              <a:buChar char="•"/>
            </a:pPr>
            <a:r>
              <a:rPr lang="ru-RU" b="0" i="0" dirty="0">
                <a:solidFill>
                  <a:srgbClr val="E3E3E3"/>
                </a:solidFill>
                <a:effectLst/>
                <a:latin typeface="Segoe UI" panose="020B0502040204020203" pitchFamily="34" charset="0"/>
              </a:rPr>
              <a:t>Возможность выборочного размещения компонентов в облачной и локальной средах.</a:t>
            </a:r>
          </a:p>
          <a:p>
            <a:pPr algn="l">
              <a:buFont typeface="Arial" panose="020B0604020202020204" pitchFamily="34" charset="0"/>
              <a:buChar char="•"/>
            </a:pPr>
            <a:r>
              <a:rPr lang="ru-RU" b="0" i="0" dirty="0">
                <a:solidFill>
                  <a:srgbClr val="E3E3E3"/>
                </a:solidFill>
                <a:effectLst/>
                <a:latin typeface="Segoe UI" panose="020B0502040204020203" pitchFamily="34" charset="0"/>
              </a:rPr>
              <a:t>Возможность воспользоваться преимуществами экономии за счет масштаба, получая службы и ресурсы от поставщиков облачных служб там, где это дешевле, и затем дополняя собственным оборудованием, где это не так.</a:t>
            </a:r>
          </a:p>
          <a:p>
            <a:pPr algn="l">
              <a:buFont typeface="Arial" panose="020B0604020202020204" pitchFamily="34" charset="0"/>
              <a:buChar char="•"/>
            </a:pPr>
            <a:r>
              <a:rPr lang="ru-RU" b="0" i="0" dirty="0">
                <a:solidFill>
                  <a:srgbClr val="E3E3E3"/>
                </a:solidFill>
                <a:effectLst/>
                <a:latin typeface="Segoe UI" panose="020B0502040204020203" pitchFamily="34" charset="0"/>
              </a:rPr>
              <a:t>Возможность использования собственного оборудования для реализации сценариев безопасности, обеспечения соответствия или устаревших приложений, когда требуется полный контроль над средой.</a:t>
            </a:r>
          </a:p>
          <a:p>
            <a:pPr algn="l"/>
            <a:r>
              <a:rPr lang="ru-RU" b="1" i="0" dirty="0">
                <a:solidFill>
                  <a:srgbClr val="E3E3E3"/>
                </a:solidFill>
                <a:effectLst/>
                <a:latin typeface="Segoe UI" panose="020B0502040204020203" pitchFamily="34" charset="0"/>
              </a:rPr>
              <a:t>Недостатки</a:t>
            </a:r>
          </a:p>
          <a:p>
            <a:pPr algn="l"/>
            <a:r>
              <a:rPr lang="ru-RU" b="0" i="0" dirty="0">
                <a:solidFill>
                  <a:srgbClr val="E3E3E3"/>
                </a:solidFill>
                <a:effectLst/>
                <a:latin typeface="Segoe UI" panose="020B0502040204020203" pitchFamily="34" charset="0"/>
              </a:rPr>
              <a:t>Вот некоторые аспекты, которые необходимо учитывать:</a:t>
            </a:r>
          </a:p>
          <a:p>
            <a:pPr algn="l">
              <a:buFont typeface="Arial" panose="020B0604020202020204" pitchFamily="34" charset="0"/>
              <a:buChar char="•"/>
            </a:pPr>
            <a:r>
              <a:rPr lang="ru-RU" b="0" i="0" dirty="0">
                <a:solidFill>
                  <a:srgbClr val="E3E3E3"/>
                </a:solidFill>
                <a:effectLst/>
                <a:latin typeface="Segoe UI" panose="020B0502040204020203" pitchFamily="34" charset="0"/>
              </a:rPr>
              <a:t>Гибридная конфигурация может оказаться намного дороже, чем выбор одной модели развертывания, так как подразумевает некоторые предварительные затраты CapEx.</a:t>
            </a:r>
          </a:p>
          <a:p>
            <a:pPr algn="l">
              <a:buFont typeface="Arial" panose="020B0604020202020204" pitchFamily="34" charset="0"/>
              <a:buChar char="•"/>
            </a:pPr>
            <a:r>
              <a:rPr lang="ru-RU" b="0" i="0" dirty="0">
                <a:solidFill>
                  <a:srgbClr val="E3E3E3"/>
                </a:solidFill>
                <a:effectLst/>
                <a:latin typeface="Segoe UI" panose="020B0502040204020203" pitchFamily="34" charset="0"/>
              </a:rPr>
              <a:t>Настройка и управление такой конфигурацией может оказаться гораздо сложнее.</a:t>
            </a:r>
          </a:p>
          <a:p>
            <a:pPr>
              <a:spcBef>
                <a:spcPct val="0"/>
              </a:spcBef>
            </a:pPr>
            <a:endParaRPr lang="ru-RU" dirty="0"/>
          </a:p>
          <a:p>
            <a:pPr algn="l"/>
            <a:r>
              <a:rPr lang="ru-RU" b="1" i="0" dirty="0">
                <a:solidFill>
                  <a:srgbClr val="E3E3E3"/>
                </a:solidFill>
                <a:effectLst/>
                <a:latin typeface="Segoe UI" panose="020B0502040204020203" pitchFamily="34" charset="0"/>
              </a:rPr>
              <a:t>Итоги</a:t>
            </a:r>
          </a:p>
          <a:p>
            <a:pPr algn="l"/>
            <a:r>
              <a:rPr lang="ru-RU" b="0" i="0" dirty="0">
                <a:solidFill>
                  <a:srgbClr val="E3E3E3"/>
                </a:solidFill>
                <a:effectLst/>
                <a:latin typeface="Segoe UI" panose="020B0502040204020203" pitchFamily="34" charset="0"/>
              </a:rPr>
              <a:t>Облачные вычисления характеризуются гибкостью и позволяют выбрать подходящий вариант развертывания. Выбор модели облачного развертывания зависит от бюджета и требований к безопасности, масштабируемости и обслуживанию.</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17</a:t>
            </a:fld>
            <a:endParaRPr lang="en-US">
              <a:cs typeface="Arial" charset="0"/>
            </a:endParaRPr>
          </a:p>
        </p:txBody>
      </p:sp>
    </p:spTree>
    <p:extLst>
      <p:ext uri="{BB962C8B-B14F-4D97-AF65-F5344CB8AC3E}">
        <p14:creationId xmlns:p14="http://schemas.microsoft.com/office/powerpoint/2010/main" val="621977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r>
              <a:rPr lang="ru-RU" b="1" dirty="0">
                <a:effectLst/>
              </a:rPr>
              <a:t>Инфраструктура как услуга (IaaS)</a:t>
            </a:r>
          </a:p>
          <a:p>
            <a:r>
              <a:rPr lang="ru-RU" dirty="0">
                <a:effectLst/>
              </a:rPr>
              <a:t>Инфраструктура как услуга — самая гибкая категория облачных служб. Она направлена на то, чтобы предоставить вам максимум контроля над оборудованием, на котором выполняется ваше приложение (серверы ИТ-инфраструктуры и виртуальные машины (ВМ), системы хранения и операционные системы). При использовании модели IaaS вам не нужно приобретать оборудование — вы просто арендуете его. Это инфраструктура мгновенных вычислений, подготовка и управление которой осуществляются через Интернет.</a:t>
            </a:r>
          </a:p>
          <a:p>
            <a:pPr algn="l"/>
            <a:r>
              <a:rPr lang="ru-RU" b="1" i="0" dirty="0">
                <a:solidFill>
                  <a:srgbClr val="E3E3E3"/>
                </a:solidFill>
                <a:effectLst/>
                <a:latin typeface="Segoe UI" panose="020B0502040204020203" pitchFamily="34" charset="0"/>
              </a:rPr>
              <a:t> Примечание</a:t>
            </a:r>
          </a:p>
          <a:p>
            <a:pPr algn="l"/>
            <a:r>
              <a:rPr lang="ru-RU" b="0" i="0" dirty="0">
                <a:solidFill>
                  <a:srgbClr val="E3E3E3"/>
                </a:solidFill>
                <a:effectLst/>
                <a:latin typeface="Segoe UI" panose="020B0502040204020203" pitchFamily="34" charset="0"/>
              </a:rPr>
              <a:t>При использовании IaaS за готовность службы к работе отвечают обе стороны: поставщик облачных служб несет ответственность за обеспечение правильного функционирования облачной инфраструктуры; клиент облака несет ответственность за соответствующую настройку и использование службы, ее актуальность и доступность для клиентов. Это называется </a:t>
            </a:r>
            <a:r>
              <a:rPr lang="ru-RU" b="1" i="0" dirty="0">
                <a:solidFill>
                  <a:srgbClr val="E3E3E3"/>
                </a:solidFill>
                <a:effectLst/>
                <a:latin typeface="Segoe UI" panose="020B0502040204020203" pitchFamily="34" charset="0"/>
              </a:rPr>
              <a:t>моделью разделения ответственности</a:t>
            </a:r>
            <a:r>
              <a:rPr lang="ru-RU" b="0" i="0" dirty="0">
                <a:solidFill>
                  <a:srgbClr val="E3E3E3"/>
                </a:solidFill>
                <a:effectLst/>
                <a:latin typeface="Segoe UI" panose="020B0502040204020203" pitchFamily="34" charset="0"/>
              </a:rPr>
              <a:t>.</a:t>
            </a:r>
          </a:p>
          <a:p>
            <a:pPr algn="l"/>
            <a:r>
              <a:rPr lang="ru-RU" b="0" i="0" dirty="0">
                <a:solidFill>
                  <a:srgbClr val="E3E3E3"/>
                </a:solidFill>
                <a:effectLst/>
                <a:latin typeface="Segoe UI" panose="020B0502040204020203" pitchFamily="34" charset="0"/>
              </a:rPr>
              <a:t>IaaS обычно используется в следующих сценариях:</a:t>
            </a:r>
          </a:p>
          <a:p>
            <a:pPr algn="l">
              <a:buFont typeface="Arial" panose="020B0604020202020204" pitchFamily="34" charset="0"/>
              <a:buChar char="•"/>
            </a:pPr>
            <a:r>
              <a:rPr lang="ru-RU" b="1" i="0" dirty="0">
                <a:solidFill>
                  <a:srgbClr val="E3E3E3"/>
                </a:solidFill>
                <a:effectLst/>
                <a:latin typeface="Segoe UI" panose="020B0502040204020203" pitchFamily="34" charset="0"/>
              </a:rPr>
              <a:t>Перенос рабочих нагрузок.</a:t>
            </a:r>
            <a:r>
              <a:rPr lang="ru-RU" b="0" i="0" dirty="0">
                <a:solidFill>
                  <a:srgbClr val="E3E3E3"/>
                </a:solidFill>
                <a:effectLst/>
                <a:latin typeface="Segoe UI" panose="020B0502040204020203" pitchFamily="34" charset="0"/>
              </a:rPr>
              <a:t> Как правило, оборудование IaaS управляется так же, как локальная инфраструктура, и обеспечивает простой способ перемещения существующих приложений в облако.</a:t>
            </a:r>
          </a:p>
          <a:p>
            <a:pPr algn="l">
              <a:buFont typeface="Arial" panose="020B0604020202020204" pitchFamily="34" charset="0"/>
              <a:buChar char="•"/>
            </a:pPr>
            <a:r>
              <a:rPr lang="ru-RU" b="1" i="0" dirty="0">
                <a:solidFill>
                  <a:srgbClr val="E3E3E3"/>
                </a:solidFill>
                <a:effectLst/>
                <a:latin typeface="Segoe UI" panose="020B0502040204020203" pitchFamily="34" charset="0"/>
              </a:rPr>
              <a:t>Тестирование и разработка.</a:t>
            </a:r>
            <a:r>
              <a:rPr lang="ru-RU" b="0" i="0" dirty="0">
                <a:solidFill>
                  <a:srgbClr val="E3E3E3"/>
                </a:solidFill>
                <a:effectLst/>
                <a:latin typeface="Segoe UI" panose="020B0502040204020203" pitchFamily="34" charset="0"/>
              </a:rPr>
              <a:t> Команды разработчиков могут быстро настраивать и демонтировать среды тестирования и разработки, ускоряя вывод на рынок новых приложений. IaaS обеспечивает быстрое и экономичное масштабирование сред тестирования и разработки.</a:t>
            </a:r>
          </a:p>
          <a:p>
            <a:pPr algn="l">
              <a:buFont typeface="Arial" panose="020B0604020202020204" pitchFamily="34" charset="0"/>
              <a:buChar char="•"/>
            </a:pPr>
            <a:r>
              <a:rPr lang="ru-RU" b="1" i="0" dirty="0">
                <a:solidFill>
                  <a:srgbClr val="E3E3E3"/>
                </a:solidFill>
                <a:effectLst/>
                <a:latin typeface="Segoe UI" panose="020B0502040204020203" pitchFamily="34" charset="0"/>
              </a:rPr>
              <a:t>Хранение, резервное копирование и восстановление.</a:t>
            </a:r>
            <a:r>
              <a:rPr lang="ru-RU" b="0" i="0" dirty="0">
                <a:solidFill>
                  <a:srgbClr val="E3E3E3"/>
                </a:solidFill>
                <a:effectLst/>
                <a:latin typeface="Segoe UI" panose="020B0502040204020203" pitchFamily="34" charset="0"/>
              </a:rPr>
              <a:t> Организации избавляются от капитальных затрат и сложности управления хранением данных, для которого обычно требуется штат высококвалифицированных специалистов, способных управлять данными и обеспечить соответствие нормативным и законодательным требованиям. Модель IaaS удобно использовать в ситуациях с непредсказуемым спросом и стабильно растущими потребностями в хранении. Кроме того, IaaS позволяет упростить планирование, а также управление системами резервного копирования и восстановления.</a:t>
            </a:r>
          </a:p>
          <a:p>
            <a:r>
              <a:rPr lang="ru-RU" b="1" dirty="0">
                <a:effectLst/>
              </a:rPr>
              <a:t>Платформа как услуга (PaaS)</a:t>
            </a:r>
          </a:p>
          <a:p>
            <a:r>
              <a:rPr lang="ru-RU" dirty="0">
                <a:effectLst/>
              </a:rPr>
              <a:t>Модель PaaS предоставляет среду для сборки, тестирования и развертывания программных приложений. PaaS предназначена для быстрого создания приложений без необходимости управления базовой инфраструктурой. Например, при развертывании веб-приложения с помощью PaaS не требуется устанавливать операционную систему, веб-сервер или даже системные обновления.</a:t>
            </a:r>
          </a:p>
          <a:p>
            <a:pPr algn="l"/>
            <a:r>
              <a:rPr lang="ru-RU" b="0" i="0" dirty="0">
                <a:solidFill>
                  <a:srgbClr val="E3E3E3"/>
                </a:solidFill>
                <a:effectLst/>
                <a:latin typeface="Segoe UI" panose="020B0502040204020203" pitchFamily="34" charset="0"/>
              </a:rPr>
              <a:t>PaaS представляет собой полную среду разработки и развертывания в облаке, ресурсы которой позволяют организациям предоставлять весь спектр услуг — от простых облачных приложений до сложных корпоративных приложений с поддержкой облака. Ресурсы приобретаются у поставщика облачных служб с оплатой по мере использования, и доступ к ним предоставляется через защищенное подключение к Интернету.</a:t>
            </a:r>
          </a:p>
          <a:p>
            <a:pPr algn="l"/>
            <a:r>
              <a:rPr lang="ru-RU" b="0" i="0" dirty="0">
                <a:solidFill>
                  <a:srgbClr val="E3E3E3"/>
                </a:solidFill>
                <a:effectLst/>
                <a:latin typeface="Segoe UI" panose="020B0502040204020203" pitchFamily="34" charset="0"/>
              </a:rPr>
              <a:t>PaaS обычно используется в следующих сценариях.</a:t>
            </a:r>
          </a:p>
          <a:p>
            <a:pPr algn="l">
              <a:buFont typeface="Arial" panose="020B0604020202020204" pitchFamily="34" charset="0"/>
              <a:buChar char="•"/>
            </a:pPr>
            <a:r>
              <a:rPr lang="ru-RU" b="1" i="0" dirty="0">
                <a:solidFill>
                  <a:srgbClr val="E3E3E3"/>
                </a:solidFill>
                <a:effectLst/>
                <a:latin typeface="Segoe UI" panose="020B0502040204020203" pitchFamily="34" charset="0"/>
              </a:rPr>
              <a:t>Платформа разработки.</a:t>
            </a:r>
            <a:r>
              <a:rPr lang="ru-RU" b="0" i="0" dirty="0">
                <a:solidFill>
                  <a:srgbClr val="E3E3E3"/>
                </a:solidFill>
                <a:effectLst/>
                <a:latin typeface="Segoe UI" panose="020B0502040204020203" pitchFamily="34" charset="0"/>
              </a:rPr>
              <a:t> PaaS предоставляет платформу, на основе которой можно создавать и настраивать облачные приложения. Как и макрос для Microsoft Excel, PaaS позволяет разработчикам создавать приложения с помощью встроенных компонентов программного обеспечения. Включены такие облачные функции, как масштабирование, обеспечение высокой доступности и поддержка мультитенантного режима, что позволяет писать меньше кода при разработке.</a:t>
            </a:r>
          </a:p>
          <a:p>
            <a:pPr algn="l">
              <a:buFont typeface="Arial" panose="020B0604020202020204" pitchFamily="34" charset="0"/>
              <a:buChar char="•"/>
            </a:pPr>
            <a:r>
              <a:rPr lang="ru-RU" b="1" i="0" dirty="0">
                <a:solidFill>
                  <a:srgbClr val="E3E3E3"/>
                </a:solidFill>
                <a:effectLst/>
                <a:latin typeface="Segoe UI" panose="020B0502040204020203" pitchFamily="34" charset="0"/>
              </a:rPr>
              <a:t>Бизнес-аналитика.</a:t>
            </a:r>
            <a:r>
              <a:rPr lang="ru-RU" b="0" i="0" dirty="0">
                <a:solidFill>
                  <a:srgbClr val="E3E3E3"/>
                </a:solidFill>
                <a:effectLst/>
                <a:latin typeface="Segoe UI" panose="020B0502040204020203" pitchFamily="34" charset="0"/>
              </a:rPr>
              <a:t> Инструменты, предоставляемые PaaS в виде услуги, позволяют организациям проводить интеллектуальный анализ своих данных. Организации могут получать аналитические сведения и схемы для прогнозирования результатов в целях принятия более обоснованных бизнес-решений, связанных с прогнозами, разработкой продуктов и окупаемостью инвестиций.</a:t>
            </a:r>
          </a:p>
          <a:p>
            <a:r>
              <a:rPr lang="ru-RU" b="1" dirty="0">
                <a:effectLst/>
              </a:rPr>
              <a:t>Программное обеспечение как услуга (SaaS)</a:t>
            </a:r>
          </a:p>
          <a:p>
            <a:r>
              <a:rPr lang="ru-RU" dirty="0">
                <a:effectLst/>
              </a:rPr>
              <a:t>SaaS — это централизованно размещенное и управляемое программное обеспечение для конечных пользователей. Обычно оно основано на архитектуре, когда для всех клиентов используется одна версия приложения и лицензируется по ежемесячной или ежегодной подписке. Яркими примерами программного обеспечения SaaS являются Microsoft 365, Skype и Dynamics CRM Online.</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18</a:t>
            </a:fld>
            <a:endParaRPr lang="en-US">
              <a:cs typeface="Arial" charset="0"/>
            </a:endParaRPr>
          </a:p>
        </p:txBody>
      </p:sp>
    </p:spTree>
    <p:extLst>
      <p:ext uri="{BB962C8B-B14F-4D97-AF65-F5344CB8AC3E}">
        <p14:creationId xmlns:p14="http://schemas.microsoft.com/office/powerpoint/2010/main" val="1802393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19</a:t>
            </a:fld>
            <a:endParaRPr lang="en-US">
              <a:cs typeface="Arial" charset="0"/>
            </a:endParaRPr>
          </a:p>
        </p:txBody>
      </p:sp>
    </p:spTree>
    <p:extLst>
      <p:ext uri="{BB962C8B-B14F-4D97-AF65-F5344CB8AC3E}">
        <p14:creationId xmlns:p14="http://schemas.microsoft.com/office/powerpoint/2010/main" val="407786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Образ слайда 1"/>
          <p:cNvSpPr>
            <a:spLocks noGrp="1" noRot="1" noChangeAspect="1"/>
          </p:cNvSpPr>
          <p:nvPr>
            <p:ph type="sldImg"/>
          </p:nvPr>
        </p:nvSpPr>
        <p:spPr bwMode="auto">
          <a:noFill/>
          <a:ln>
            <a:solidFill>
              <a:srgbClr val="000000"/>
            </a:solidFill>
            <a:miter lim="800000"/>
            <a:headEnd/>
            <a:tailEnd/>
          </a:ln>
        </p:spPr>
      </p:sp>
      <p:sp>
        <p:nvSpPr>
          <p:cNvPr id="1741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a:p>
        </p:txBody>
      </p:sp>
      <p:sp>
        <p:nvSpPr>
          <p:cNvPr id="1741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695DC8-E398-4754-BD4F-AF7F772259F6}" type="slidenum">
              <a:rPr lang="en-US">
                <a:cs typeface="Arial" charset="0"/>
              </a:rPr>
              <a:pPr fontAlgn="base">
                <a:spcBef>
                  <a:spcPct val="0"/>
                </a:spcBef>
                <a:spcAft>
                  <a:spcPct val="0"/>
                </a:spcAft>
              </a:pPr>
              <a:t>2</a:t>
            </a:fld>
            <a:endParaRPr lang="en-US">
              <a:cs typeface="Arial" charset="0"/>
            </a:endParaRPr>
          </a:p>
        </p:txBody>
      </p:sp>
    </p:spTree>
    <p:extLst>
      <p:ext uri="{BB962C8B-B14F-4D97-AF65-F5344CB8AC3E}">
        <p14:creationId xmlns:p14="http://schemas.microsoft.com/office/powerpoint/2010/main" val="225651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b="0" i="0" dirty="0">
                <a:solidFill>
                  <a:srgbClr val="E3E3E3"/>
                </a:solidFill>
                <a:effectLst/>
                <a:latin typeface="Segoe UI" panose="020B0502040204020203" pitchFamily="34" charset="0"/>
              </a:rPr>
              <a:t>Необходимо учитывать, что эти категории являются уровнями, располагающимися друг над другом. Например, PaaS размещается на базе IaaS, обеспечивая уровень абстракции. Абстракция позволяет скрывать сведения, на которые можно не обращать внимания, и, следовательно, быстрее создавать код. Но здесь есть и недостаток — вы в меньшей степени контролируете базовое оборудование. На приведенном ниже рисунке представлен список ресурсов, которыми управляете вы и которыми управляет ваш поставщик услуг, в каждой категории облачной службы.</a:t>
            </a:r>
            <a:endParaRPr lang="en-US" b="0" i="0" dirty="0">
              <a:solidFill>
                <a:srgbClr val="E3E3E3"/>
              </a:solidFill>
              <a:effectLst/>
              <a:latin typeface="Segoe UI" panose="020B0502040204020203" pitchFamily="34" charset="0"/>
            </a:endParaRPr>
          </a:p>
          <a:p>
            <a:pPr>
              <a:spcBef>
                <a:spcPct val="0"/>
              </a:spcBef>
            </a:pPr>
            <a:endParaRPr lang="en-US" b="0" i="0" dirty="0">
              <a:solidFill>
                <a:srgbClr val="E3E3E3"/>
              </a:solidFill>
              <a:effectLst/>
              <a:latin typeface="Segoe UI" panose="020B0502040204020203" pitchFamily="34" charset="0"/>
            </a:endParaRPr>
          </a:p>
          <a:p>
            <a:pPr algn="l">
              <a:buFont typeface="Arial" panose="020B0604020202020204" pitchFamily="34" charset="0"/>
              <a:buChar char="•"/>
            </a:pPr>
            <a:r>
              <a:rPr lang="ru-RU" b="0" i="0" dirty="0">
                <a:solidFill>
                  <a:srgbClr val="E3E3E3"/>
                </a:solidFill>
                <a:effectLst/>
                <a:latin typeface="Segoe UI" panose="020B0502040204020203" pitchFamily="34" charset="0"/>
              </a:rPr>
              <a:t>Из всех облачных служб IaaS требуется наибольшее управление пользователями. Пользователь несет ответственность за управление операционными системами, данными и приложениями.</a:t>
            </a:r>
          </a:p>
          <a:p>
            <a:pPr algn="l">
              <a:buFont typeface="Arial" panose="020B0604020202020204" pitchFamily="34" charset="0"/>
              <a:buChar char="•"/>
            </a:pPr>
            <a:r>
              <a:rPr lang="ru-RU" b="0" i="0" dirty="0">
                <a:solidFill>
                  <a:srgbClr val="E3E3E3"/>
                </a:solidFill>
                <a:effectLst/>
                <a:latin typeface="Segoe UI" panose="020B0502040204020203" pitchFamily="34" charset="0"/>
              </a:rPr>
              <a:t>PaaS требуется меньшее управление пользователями. Поставщик облачных служб управляет операционными системами, а пользователь отвечает за приложения и данные°— за их выполнение и хранение.</a:t>
            </a:r>
          </a:p>
          <a:p>
            <a:pPr algn="l">
              <a:buFont typeface="Arial" panose="020B0604020202020204" pitchFamily="34" charset="0"/>
              <a:buChar char="•"/>
            </a:pPr>
            <a:r>
              <a:rPr lang="ru-RU" b="0" i="0" dirty="0">
                <a:solidFill>
                  <a:srgbClr val="E3E3E3"/>
                </a:solidFill>
                <a:effectLst/>
                <a:latin typeface="Segoe UI" panose="020B0502040204020203" pitchFamily="34" charset="0"/>
              </a:rPr>
              <a:t>SaaS требуется наименьший объем управления. Поставщик облачных услуг отвечает за все управление, а конечный пользователь просто использует программное обеспечение.</a:t>
            </a:r>
          </a:p>
          <a:p>
            <a:pPr algn="l"/>
            <a:r>
              <a:rPr lang="ru-RU" b="1" i="0" dirty="0">
                <a:solidFill>
                  <a:srgbClr val="E3E3E3"/>
                </a:solidFill>
                <a:effectLst/>
                <a:latin typeface="Segoe UI" panose="020B0502040204020203" pitchFamily="34" charset="0"/>
              </a:rPr>
              <a:t>Объединение облачных служб в соответствии с потребностями</a:t>
            </a:r>
          </a:p>
          <a:p>
            <a:pPr algn="l"/>
            <a:r>
              <a:rPr lang="ru-RU" b="0" i="0" dirty="0">
                <a:solidFill>
                  <a:srgbClr val="E3E3E3"/>
                </a:solidFill>
                <a:effectLst/>
                <a:latin typeface="Segoe UI" panose="020B0502040204020203" pitchFamily="34" charset="0"/>
              </a:rPr>
              <a:t>Каждая модель IaaS, PaaS и SaaS поддерживает различные уровни управляемых служб. Можно использовать сочетание этих типов инфраструктуры. На компьютерах организации можно установить Microsoft 365 (SaaS), а в Azure можно разместить виртуальные машины (IaaS) и использовать Базу данных SQL Azure (PaaS) для хранения данных. Благодаря гибкости облачной среды можно реализовать любую комбинацию, позволяющую добиться максимального результата.</a:t>
            </a:r>
          </a:p>
          <a:p>
            <a:br>
              <a:rPr lang="ru-RU" b="0" i="0" dirty="0">
                <a:solidFill>
                  <a:srgbClr val="E3E3E3"/>
                </a:solidFill>
                <a:effectLst/>
                <a:latin typeface="Segoe UI" panose="020B0502040204020203" pitchFamily="34" charset="0"/>
              </a:rPr>
            </a:b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20</a:t>
            </a:fld>
            <a:endParaRPr lang="en-US">
              <a:cs typeface="Arial" charset="0"/>
            </a:endParaRPr>
          </a:p>
        </p:txBody>
      </p:sp>
    </p:spTree>
    <p:extLst>
      <p:ext uri="{BB962C8B-B14F-4D97-AF65-F5344CB8AC3E}">
        <p14:creationId xmlns:p14="http://schemas.microsoft.com/office/powerpoint/2010/main" val="254040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0" i="0" dirty="0">
                <a:solidFill>
                  <a:srgbClr val="E3E3E3"/>
                </a:solidFill>
                <a:effectLst/>
                <a:latin typeface="Segoe UI" panose="020B0502040204020203" pitchFamily="34" charset="0"/>
              </a:rPr>
              <a:t>Облачные вычисления — это аренда ресурсов, таких как дисковое пространство или циклы ЦП, на компьютерах другой компании. Вы платите только за то, что используете. Организация, предлагающая такие услуги, называется поставщиком облачных служб. Например, к ним можно отнести Майкрософт, Amazon и Google.</a:t>
            </a:r>
          </a:p>
          <a:p>
            <a:pPr algn="l"/>
            <a:r>
              <a:rPr lang="ru-RU" b="0" i="0" dirty="0">
                <a:solidFill>
                  <a:srgbClr val="E3E3E3"/>
                </a:solidFill>
                <a:effectLst/>
                <a:latin typeface="Segoe UI" panose="020B0502040204020203" pitchFamily="34" charset="0"/>
              </a:rPr>
              <a:t>Поставщик облачных служб отвечает за физическое оборудование, необходимое для выполнения работы, и за поддержку его в актуальном состоянии. Предлагаемые вычислительные службы обычно зависят от конкретного поставщика облачных служб. Но обычно в их число входят следующие:</a:t>
            </a:r>
          </a:p>
          <a:p>
            <a:pPr algn="l">
              <a:buFont typeface="Arial" panose="020B0604020202020204" pitchFamily="34" charset="0"/>
              <a:buChar char="•"/>
            </a:pPr>
            <a:r>
              <a:rPr lang="ru-RU" b="1" i="0" dirty="0">
                <a:solidFill>
                  <a:srgbClr val="E3E3E3"/>
                </a:solidFill>
                <a:effectLst/>
                <a:latin typeface="Segoe UI" panose="020B0502040204020203" pitchFamily="34" charset="0"/>
              </a:rPr>
              <a:t>вычислительные средства</a:t>
            </a:r>
            <a:r>
              <a:rPr lang="ru-RU" b="0" i="0" dirty="0">
                <a:solidFill>
                  <a:srgbClr val="E3E3E3"/>
                </a:solidFill>
                <a:effectLst/>
                <a:latin typeface="Segoe UI" panose="020B0502040204020203" pitchFamily="34" charset="0"/>
              </a:rPr>
              <a:t>, такие как серверы Linux или веб-приложения, используемые для вычислений и обработки задач;</a:t>
            </a:r>
          </a:p>
          <a:p>
            <a:pPr algn="l">
              <a:buFont typeface="Arial" panose="020B0604020202020204" pitchFamily="34" charset="0"/>
              <a:buChar char="•"/>
            </a:pPr>
            <a:r>
              <a:rPr lang="ru-RU" b="1" i="0" dirty="0">
                <a:solidFill>
                  <a:srgbClr val="E3E3E3"/>
                </a:solidFill>
                <a:effectLst/>
                <a:latin typeface="Segoe UI" panose="020B0502040204020203" pitchFamily="34" charset="0"/>
              </a:rPr>
              <a:t>хранилище</a:t>
            </a:r>
            <a:r>
              <a:rPr lang="ru-RU" b="0" i="0" dirty="0">
                <a:solidFill>
                  <a:srgbClr val="E3E3E3"/>
                </a:solidFill>
                <a:effectLst/>
                <a:latin typeface="Segoe UI" panose="020B0502040204020203" pitchFamily="34" charset="0"/>
              </a:rPr>
              <a:t>, например файлы и базы данных;</a:t>
            </a:r>
          </a:p>
          <a:p>
            <a:pPr algn="l">
              <a:buFont typeface="Arial" panose="020B0604020202020204" pitchFamily="34" charset="0"/>
              <a:buChar char="•"/>
            </a:pPr>
            <a:r>
              <a:rPr lang="ru-RU" b="1" i="0" dirty="0">
                <a:solidFill>
                  <a:srgbClr val="E3E3E3"/>
                </a:solidFill>
                <a:effectLst/>
                <a:latin typeface="Segoe UI" panose="020B0502040204020203" pitchFamily="34" charset="0"/>
              </a:rPr>
              <a:t>сеть</a:t>
            </a:r>
            <a:r>
              <a:rPr lang="ru-RU" b="0" i="0" dirty="0">
                <a:solidFill>
                  <a:srgbClr val="E3E3E3"/>
                </a:solidFill>
                <a:effectLst/>
                <a:latin typeface="Segoe UI" panose="020B0502040204020203" pitchFamily="34" charset="0"/>
              </a:rPr>
              <a:t>, например безопасные соединения между поставщиком облачных служб и вашей организацией;</a:t>
            </a:r>
          </a:p>
          <a:p>
            <a:pPr algn="l">
              <a:buFont typeface="Arial" panose="020B0604020202020204" pitchFamily="34" charset="0"/>
              <a:buChar char="•"/>
            </a:pPr>
            <a:r>
              <a:rPr lang="ru-RU" b="1" i="0" dirty="0">
                <a:solidFill>
                  <a:srgbClr val="E3E3E3"/>
                </a:solidFill>
                <a:effectLst/>
                <a:latin typeface="Segoe UI" panose="020B0502040204020203" pitchFamily="34" charset="0"/>
              </a:rPr>
              <a:t>функции аналитики</a:t>
            </a:r>
            <a:r>
              <a:rPr lang="ru-RU" b="0" i="0" dirty="0">
                <a:solidFill>
                  <a:srgbClr val="E3E3E3"/>
                </a:solidFill>
                <a:effectLst/>
                <a:latin typeface="Segoe UI" panose="020B0502040204020203" pitchFamily="34" charset="0"/>
              </a:rPr>
              <a:t>, такие как визуализация телеметрии и данных по производительности.</a:t>
            </a:r>
          </a:p>
          <a:p>
            <a:pPr>
              <a:spcBef>
                <a:spcPct val="0"/>
              </a:spcBef>
            </a:pPr>
            <a:endParaRPr lang="ru-RU" dirty="0"/>
          </a:p>
          <a:p>
            <a:pPr>
              <a:spcBef>
                <a:spcPct val="0"/>
              </a:spcBef>
            </a:pPr>
            <a:r>
              <a:rPr lang="ru-RU" dirty="0"/>
              <a:t>В </a:t>
            </a:r>
            <a:r>
              <a:rPr lang="en-US" dirty="0"/>
              <a:t>Azure </a:t>
            </a:r>
            <a:r>
              <a:rPr lang="ru-RU" dirty="0"/>
              <a:t>порядка 100 служб…</a:t>
            </a:r>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21</a:t>
            </a:fld>
            <a:endParaRPr lang="en-US">
              <a:cs typeface="Arial" charset="0"/>
            </a:endParaRPr>
          </a:p>
        </p:txBody>
      </p:sp>
    </p:spTree>
    <p:extLst>
      <p:ext uri="{BB962C8B-B14F-4D97-AF65-F5344CB8AC3E}">
        <p14:creationId xmlns:p14="http://schemas.microsoft.com/office/powerpoint/2010/main" val="331581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0" i="0" dirty="0">
                <a:solidFill>
                  <a:srgbClr val="E3E3E3"/>
                </a:solidFill>
                <a:effectLst/>
                <a:latin typeface="Segoe UI" panose="020B0502040204020203" pitchFamily="34" charset="0"/>
              </a:rPr>
              <a:t>Цель облачных вычислений состоит в том, чтобы сделать ведение бизнеса более простым и эффективным как для небольшой компании, так и для крупного предприятия. Каждая организация уникальна и имеет собственные потребности. Чтобы удовлетворить эти потребности, поставщики облачных вычислений предлагают широкий спектр служб.</a:t>
            </a:r>
          </a:p>
          <a:p>
            <a:pPr algn="l"/>
            <a:r>
              <a:rPr lang="ru-RU" b="0" i="0" dirty="0">
                <a:solidFill>
                  <a:srgbClr val="E3E3E3"/>
                </a:solidFill>
                <a:effectLst/>
                <a:latin typeface="Segoe UI" panose="020B0502040204020203" pitchFamily="34" charset="0"/>
              </a:rPr>
              <a:t>Нужно иметь базовое представление о некоторых предоставляемых ими службах. Давайте кратко рассмотрим две наиболее распространенных службы, предоставляемые всеми поставщиками облачных служб, — </a:t>
            </a:r>
            <a:r>
              <a:rPr lang="ru-RU" b="0" i="1" dirty="0">
                <a:solidFill>
                  <a:srgbClr val="E3E3E3"/>
                </a:solidFill>
                <a:effectLst/>
                <a:latin typeface="Segoe UI" panose="020B0502040204020203" pitchFamily="34" charset="0"/>
              </a:rPr>
              <a:t>вычислительные ресурсы</a:t>
            </a:r>
            <a:r>
              <a:rPr lang="ru-RU" b="0" i="0" dirty="0">
                <a:solidFill>
                  <a:srgbClr val="E3E3E3"/>
                </a:solidFill>
                <a:effectLst/>
                <a:latin typeface="Segoe UI" panose="020B0502040204020203" pitchFamily="34" charset="0"/>
              </a:rPr>
              <a:t> и </a:t>
            </a:r>
            <a:r>
              <a:rPr lang="ru-RU" b="0" i="1" dirty="0">
                <a:solidFill>
                  <a:srgbClr val="E3E3E3"/>
                </a:solidFill>
                <a:effectLst/>
                <a:latin typeface="Segoe UI" panose="020B0502040204020203" pitchFamily="34" charset="0"/>
              </a:rPr>
              <a:t>хранилище</a:t>
            </a:r>
            <a:r>
              <a:rPr lang="ru-RU" b="0" i="0" dirty="0">
                <a:solidFill>
                  <a:srgbClr val="E3E3E3"/>
                </a:solidFill>
                <a:effectLst/>
                <a:latin typeface="Segoe UI" panose="020B0502040204020203" pitchFamily="34" charset="0"/>
              </a:rPr>
              <a:t>.</a:t>
            </a:r>
          </a:p>
          <a:p>
            <a:r>
              <a:rPr lang="ru-RU" b="1" dirty="0">
                <a:effectLst/>
              </a:rPr>
              <a:t>Вычислительные ресурсы</a:t>
            </a:r>
          </a:p>
          <a:p>
            <a:r>
              <a:rPr lang="ru-RU" dirty="0">
                <a:effectLst/>
              </a:rPr>
              <a:t>Когда вы отправляете сообщение электронной почты, бронируете номер в гостинице на сайте, оплачиваете счет через Интернет или проходите этот урок Microsoft Learn, вы взаимодействуете с облачными серверами, которые обрабатывают каждый запрос и возвращают ответ. Пользуясь Интернетом, мы все зависим от вычислительных служб, предоставляемых различными поставщиками облачных служб.</a:t>
            </a:r>
          </a:p>
          <a:p>
            <a:r>
              <a:rPr lang="ru-RU" dirty="0">
                <a:effectLst/>
              </a:rPr>
              <a:t>При создании решений на базе облачных вычислений вы можете выбирать, как выполнить работу с учетом имеющихся ресурсов и потребностей. Например, чтобы лучше контролировать ситуацию и самостоятельно проводить обслуживание, можно создать </a:t>
            </a:r>
            <a:r>
              <a:rPr lang="ru-RU" i="1" dirty="0">
                <a:effectLst/>
              </a:rPr>
              <a:t>виртуальную машину</a:t>
            </a:r>
            <a:r>
              <a:rPr lang="ru-RU" dirty="0">
                <a:effectLst/>
              </a:rPr>
              <a:t>. Виртуальная машина эмулирует настольный компьютер или ноутбук, например такой, каким вы пользуетесь сейчас. Каждая виртуальная машина имеет операционную систему и оборудование, которые пользователь видит как обычный физический компьютер под управлением Windows или Linux. Вы можете установить в виртуальной машине любое программное обеспечение, которое требуется для выполнения задач в облаке.</a:t>
            </a:r>
          </a:p>
          <a:p>
            <a:pPr algn="l"/>
            <a:r>
              <a:rPr lang="ru-RU" b="0" i="0" dirty="0">
                <a:solidFill>
                  <a:srgbClr val="E3E3E3"/>
                </a:solidFill>
                <a:effectLst/>
                <a:latin typeface="Segoe UI" panose="020B0502040204020203" pitchFamily="34" charset="0"/>
              </a:rPr>
              <a:t>Разница в том, что вам не нужно покупать оборудование или устанавливать ОС. Поставщик облачных служб запускает вашу виртуальную машину на физическом сервере в одном из своих центров данных. Часто на одном сервере выполняются несколько виртуальных машин, каждая из которых изолирована и защищена. Благодаря облаку можно подготовить виртуальную машину за несколько минут, и это обходится дешевле, чем покупка физического компьютера.</a:t>
            </a:r>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22</a:t>
            </a:fld>
            <a:endParaRPr lang="en-US">
              <a:cs typeface="Arial" charset="0"/>
            </a:endParaRPr>
          </a:p>
        </p:txBody>
      </p:sp>
    </p:spTree>
    <p:extLst>
      <p:ext uri="{BB962C8B-B14F-4D97-AF65-F5344CB8AC3E}">
        <p14:creationId xmlns:p14="http://schemas.microsoft.com/office/powerpoint/2010/main" val="3180289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0" i="0" dirty="0">
                <a:solidFill>
                  <a:srgbClr val="E3E3E3"/>
                </a:solidFill>
                <a:effectLst/>
                <a:latin typeface="Segoe UI" panose="020B0502040204020203" pitchFamily="34" charset="0"/>
              </a:rPr>
              <a:t>Помимо виртуальных машин, есть и еще два популярных варианта вычислений: </a:t>
            </a:r>
            <a:r>
              <a:rPr lang="ru-RU" b="0" i="1" dirty="0">
                <a:solidFill>
                  <a:srgbClr val="E3E3E3"/>
                </a:solidFill>
                <a:effectLst/>
                <a:latin typeface="Segoe UI" panose="020B0502040204020203" pitchFamily="34" charset="0"/>
              </a:rPr>
              <a:t>контейнеры</a:t>
            </a:r>
            <a:r>
              <a:rPr lang="ru-RU" b="0" i="0" dirty="0">
                <a:solidFill>
                  <a:srgbClr val="E3E3E3"/>
                </a:solidFill>
                <a:effectLst/>
                <a:latin typeface="Segoe UI" panose="020B0502040204020203" pitchFamily="34" charset="0"/>
              </a:rPr>
              <a:t> и </a:t>
            </a:r>
            <a:r>
              <a:rPr lang="ru-RU" b="0" i="1" dirty="0">
                <a:solidFill>
                  <a:srgbClr val="E3E3E3"/>
                </a:solidFill>
                <a:effectLst/>
                <a:latin typeface="Segoe UI" panose="020B0502040204020203" pitchFamily="34" charset="0"/>
              </a:rPr>
              <a:t>бессерверные вычисления</a:t>
            </a:r>
            <a:r>
              <a:rPr lang="ru-RU" b="0" i="0" dirty="0">
                <a:solidFill>
                  <a:srgbClr val="E3E3E3"/>
                </a:solidFill>
                <a:effectLst/>
                <a:latin typeface="Segoe UI" panose="020B0502040204020203" pitchFamily="34" charset="0"/>
              </a:rPr>
              <a:t>.</a:t>
            </a:r>
          </a:p>
          <a:p>
            <a:pPr>
              <a:spcBef>
                <a:spcPct val="0"/>
              </a:spcBef>
            </a:pPr>
            <a:endParaRPr lang="ru-RU" dirty="0"/>
          </a:p>
          <a:p>
            <a:pPr algn="l"/>
            <a:r>
              <a:rPr lang="ru-RU" b="1" i="0" dirty="0">
                <a:solidFill>
                  <a:srgbClr val="E3E3E3"/>
                </a:solidFill>
                <a:effectLst/>
                <a:latin typeface="Segoe UI" panose="020B0502040204020203" pitchFamily="34" charset="0"/>
              </a:rPr>
              <a:t>Что такое контейнеры?</a:t>
            </a:r>
          </a:p>
          <a:p>
            <a:pPr algn="l"/>
            <a:r>
              <a:rPr lang="ru-RU" b="1" i="0" dirty="0">
                <a:solidFill>
                  <a:srgbClr val="E3E3E3"/>
                </a:solidFill>
                <a:effectLst/>
                <a:latin typeface="Segoe UI" panose="020B0502040204020203" pitchFamily="34" charset="0"/>
              </a:rPr>
              <a:t>Контейнер</a:t>
            </a:r>
            <a:r>
              <a:rPr lang="ru-RU" b="0" i="0" dirty="0">
                <a:solidFill>
                  <a:srgbClr val="E3E3E3"/>
                </a:solidFill>
                <a:effectLst/>
                <a:latin typeface="Segoe UI" panose="020B0502040204020203" pitchFamily="34" charset="0"/>
              </a:rPr>
              <a:t> реализует согласованную изолированную среду для выполнения приложений. Они похожи на виртуальные машины за тем исключением, что гостевая операционная система не требуется. Вместо этого приложение вместе со всеми зависимостями упаковывается в "контейнер", после чего для его выполнения используется стандартная среда выполнения. Это позволяет запускать контейнер в считаные секунды, так как загружать и инициализировать ОС не нужно. Достаточно запустить приложение.</a:t>
            </a:r>
          </a:p>
          <a:p>
            <a:pPr algn="l"/>
            <a:r>
              <a:rPr lang="ru-RU" b="0" i="0" dirty="0">
                <a:solidFill>
                  <a:srgbClr val="E3E3E3"/>
                </a:solidFill>
                <a:effectLst/>
                <a:latin typeface="Segoe UI" panose="020B0502040204020203" pitchFamily="34" charset="0"/>
              </a:rPr>
              <a:t>Одной из ведущих платформ для управления контейнерами является проект с открытым исходным кодом Docker. Контейнеры Docker предоставляют эффективный и упрощенный подход к развертыванию приложений, так как они позволяют независимо развертывать различные компоненты приложения в разные контейнеры. На одном компьютере могут выполняться несколько контейнеров. Их также можно перемещать между компьютерами. Благодаря высокому уровню переносимости контейнеров упрощается развертывание приложений в нескольких средах (локально или в облаке), причем вносить изменения практически не требуется.</a:t>
            </a:r>
          </a:p>
          <a:p>
            <a:pPr algn="l"/>
            <a:r>
              <a:rPr lang="ru-RU" b="1" i="0" dirty="0">
                <a:solidFill>
                  <a:srgbClr val="E3E3E3"/>
                </a:solidFill>
                <a:effectLst/>
                <a:latin typeface="Segoe UI" panose="020B0502040204020203" pitchFamily="34" charset="0"/>
              </a:rPr>
              <a:t>Что такое бессерверные вычисления?</a:t>
            </a:r>
          </a:p>
          <a:p>
            <a:pPr algn="l"/>
            <a:r>
              <a:rPr lang="ru-RU" b="0" i="0" dirty="0">
                <a:solidFill>
                  <a:srgbClr val="E3E3E3"/>
                </a:solidFill>
                <a:effectLst/>
                <a:latin typeface="Segoe UI" panose="020B0502040204020203" pitchFamily="34" charset="0"/>
              </a:rPr>
              <a:t>При работе с </a:t>
            </a:r>
            <a:r>
              <a:rPr lang="ru-RU" b="1" i="0" dirty="0">
                <a:solidFill>
                  <a:srgbClr val="E3E3E3"/>
                </a:solidFill>
                <a:effectLst/>
                <a:latin typeface="Segoe UI" panose="020B0502040204020203" pitchFamily="34" charset="0"/>
              </a:rPr>
              <a:t>бессерверными вычислениями</a:t>
            </a:r>
            <a:r>
              <a:rPr lang="ru-RU" b="0" i="0" dirty="0">
                <a:solidFill>
                  <a:srgbClr val="E3E3E3"/>
                </a:solidFill>
                <a:effectLst/>
                <a:latin typeface="Segoe UI" panose="020B0502040204020203" pitchFamily="34" charset="0"/>
              </a:rPr>
              <a:t> вы запускаете код приложения, не тратя при этом силы на создание, настройку и обслуживание сервера. Основной принцип заключается в том, что приложение делится на отдельные </a:t>
            </a:r>
            <a:r>
              <a:rPr lang="ru-RU" b="0" i="1" dirty="0">
                <a:solidFill>
                  <a:srgbClr val="E3E3E3"/>
                </a:solidFill>
                <a:effectLst/>
                <a:latin typeface="Segoe UI" panose="020B0502040204020203" pitchFamily="34" charset="0"/>
              </a:rPr>
              <a:t>функции</a:t>
            </a:r>
            <a:r>
              <a:rPr lang="ru-RU" b="0" i="0" dirty="0">
                <a:solidFill>
                  <a:srgbClr val="E3E3E3"/>
                </a:solidFill>
                <a:effectLst/>
                <a:latin typeface="Segoe UI" panose="020B0502040204020203" pitchFamily="34" charset="0"/>
              </a:rPr>
              <a:t>, который инициируются определенными действиями. Это идеальный подход для автоматизированных задач. Например, можно создать бессерверный процесс, который автоматически отправляет сообщение электронной почты с подтверждением после совершения покупки в интернет-магазине.</a:t>
            </a:r>
          </a:p>
          <a:p>
            <a:pPr algn="l"/>
            <a:r>
              <a:rPr lang="ru-RU" b="0" i="0" dirty="0">
                <a:solidFill>
                  <a:srgbClr val="E3E3E3"/>
                </a:solidFill>
                <a:effectLst/>
                <a:latin typeface="Segoe UI" panose="020B0502040204020203" pitchFamily="34" charset="0"/>
              </a:rPr>
              <a:t>Бессерверная модель отличается от виртуальных машин и контейнеров тем, что оплачивается только время обработки, затрачиваемое на выполнение каждой функции. При использовании виртуальных машин и контейнеров оплачивается все время их работы, даже если приложения в них простаивают. Такая архитектура подходит не для каждого приложения, но если логику приложения можно разделить на независимые модули, которые можно тестировать и изменять по отдельности и запускать их в доли секунды, это самый быстрый способ развертывания.</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23</a:t>
            </a:fld>
            <a:endParaRPr lang="en-US">
              <a:cs typeface="Arial" charset="0"/>
            </a:endParaRPr>
          </a:p>
        </p:txBody>
      </p:sp>
    </p:spTree>
    <p:extLst>
      <p:ext uri="{BB962C8B-B14F-4D97-AF65-F5344CB8AC3E}">
        <p14:creationId xmlns:p14="http://schemas.microsoft.com/office/powerpoint/2010/main" val="1214404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r>
              <a:rPr lang="ru-RU" b="1" dirty="0">
                <a:effectLst/>
              </a:rPr>
              <a:t>Хранилище</a:t>
            </a:r>
          </a:p>
          <a:p>
            <a:r>
              <a:rPr lang="ru-RU" dirty="0">
                <a:effectLst/>
              </a:rPr>
              <a:t>Большинство устройств и приложений выполняют чтение и запись данных. Вот несколько примеров:</a:t>
            </a:r>
          </a:p>
          <a:p>
            <a:pPr>
              <a:buFont typeface="Arial" panose="020B0604020202020204" pitchFamily="34" charset="0"/>
              <a:buChar char="•"/>
            </a:pPr>
            <a:r>
              <a:rPr lang="ru-RU" dirty="0">
                <a:effectLst/>
              </a:rPr>
              <a:t>покупка билета в кинотеатр в Интернете;</a:t>
            </a:r>
          </a:p>
          <a:p>
            <a:pPr>
              <a:buFont typeface="Arial" panose="020B0604020202020204" pitchFamily="34" charset="0"/>
              <a:buChar char="•"/>
            </a:pPr>
            <a:r>
              <a:rPr lang="ru-RU" dirty="0">
                <a:effectLst/>
              </a:rPr>
              <a:t>поиск цены на товар в интернет-магазине;</a:t>
            </a:r>
          </a:p>
          <a:p>
            <a:pPr>
              <a:buFont typeface="Arial" panose="020B0604020202020204" pitchFamily="34" charset="0"/>
              <a:buChar char="•"/>
            </a:pPr>
            <a:r>
              <a:rPr lang="ru-RU" dirty="0">
                <a:effectLst/>
              </a:rPr>
              <a:t>фотографирование;</a:t>
            </a:r>
          </a:p>
          <a:p>
            <a:pPr>
              <a:buFont typeface="Arial" panose="020B0604020202020204" pitchFamily="34" charset="0"/>
              <a:buChar char="•"/>
            </a:pPr>
            <a:r>
              <a:rPr lang="ru-RU" dirty="0">
                <a:effectLst/>
              </a:rPr>
              <a:t>Отправка сообщения электронной почты</a:t>
            </a:r>
          </a:p>
          <a:p>
            <a:pPr>
              <a:buFont typeface="Arial" panose="020B0604020202020204" pitchFamily="34" charset="0"/>
              <a:buChar char="•"/>
            </a:pPr>
            <a:r>
              <a:rPr lang="ru-RU" dirty="0">
                <a:effectLst/>
              </a:rPr>
              <a:t>отправка сообщения голосовой почты.</a:t>
            </a:r>
          </a:p>
          <a:p>
            <a:r>
              <a:rPr lang="ru-RU" dirty="0">
                <a:effectLst/>
              </a:rPr>
              <a:t>Во всех этих случаях данные либо </a:t>
            </a:r>
            <a:r>
              <a:rPr lang="ru-RU" i="1" dirty="0">
                <a:effectLst/>
              </a:rPr>
              <a:t>считываются</a:t>
            </a:r>
            <a:r>
              <a:rPr lang="ru-RU" dirty="0">
                <a:effectLst/>
              </a:rPr>
              <a:t> (например, поиск цены), либо </a:t>
            </a:r>
            <a:r>
              <a:rPr lang="ru-RU" i="1" dirty="0">
                <a:effectLst/>
              </a:rPr>
              <a:t>записываются</a:t>
            </a:r>
            <a:r>
              <a:rPr lang="ru-RU" dirty="0">
                <a:effectLst/>
              </a:rPr>
              <a:t> (например, съемка). В каждой ситуации используются разные типы данных и способы их хранения.</a:t>
            </a:r>
          </a:p>
          <a:p>
            <a:pPr algn="l"/>
            <a:r>
              <a:rPr lang="ru-RU" b="0" i="0" dirty="0">
                <a:solidFill>
                  <a:srgbClr val="E3E3E3"/>
                </a:solidFill>
                <a:effectLst/>
                <a:latin typeface="Segoe UI" panose="020B0502040204020203" pitchFamily="34" charset="0"/>
              </a:rPr>
              <a:t>Поставщики облачных служб обычно предлагают службы, которые могут обрабатывать все эти типы данных. Например, если вы хотите хранить текст или видеозапись, можно использовать файл на диске. Если у вас есть набор взаимосвязанных данных, такой как адресная книга, можно использовать более структурированный подход, например базу данных.</a:t>
            </a:r>
          </a:p>
          <a:p>
            <a:pPr algn="l"/>
            <a:r>
              <a:rPr lang="ru-RU" b="0" i="0" dirty="0">
                <a:solidFill>
                  <a:srgbClr val="E3E3E3"/>
                </a:solidFill>
                <a:effectLst/>
                <a:latin typeface="Segoe UI" panose="020B0502040204020203" pitchFamily="34" charset="0"/>
              </a:rPr>
              <a:t>Преимущество облачного хранилища данных в том, что его можно масштабировать по мере необходимости. Если вам нужно больше места для хранения видеозаписей, можно увеличить доступное место за небольшую дополнительную плату. В некоторых случаях хранилище может даже увеличиваться и уменьшаться автоматически, так что вы всегда платите только за тот объем, который вам нужен.</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24</a:t>
            </a:fld>
            <a:endParaRPr lang="en-US">
              <a:cs typeface="Arial" charset="0"/>
            </a:endParaRPr>
          </a:p>
        </p:txBody>
      </p:sp>
    </p:spTree>
    <p:extLst>
      <p:ext uri="{BB962C8B-B14F-4D97-AF65-F5344CB8AC3E}">
        <p14:creationId xmlns:p14="http://schemas.microsoft.com/office/powerpoint/2010/main" val="3248004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25</a:t>
            </a:fld>
            <a:endParaRPr lang="en-US">
              <a:cs typeface="Arial" charset="0"/>
            </a:endParaRPr>
          </a:p>
        </p:txBody>
      </p:sp>
    </p:spTree>
    <p:extLst>
      <p:ext uri="{BB962C8B-B14F-4D97-AF65-F5344CB8AC3E}">
        <p14:creationId xmlns:p14="http://schemas.microsoft.com/office/powerpoint/2010/main" val="336881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z="1200" dirty="0">
                <a:solidFill>
                  <a:srgbClr val="D04E1D"/>
                </a:solidFill>
                <a:latin typeface="Segoe UI Light" pitchFamily="34" charset="0"/>
                <a:cs typeface="Segoe UI Light" pitchFamily="34" charset="0"/>
              </a:rPr>
              <a:t>Демонстрация панели управления </a:t>
            </a:r>
            <a:r>
              <a:rPr lang="en-GB" sz="1200" dirty="0">
                <a:solidFill>
                  <a:srgbClr val="D04E1D"/>
                </a:solidFill>
                <a:latin typeface="Segoe UI Light" pitchFamily="34" charset="0"/>
                <a:cs typeface="Segoe UI Light" pitchFamily="34" charset="0"/>
              </a:rPr>
              <a:t>Azure</a:t>
            </a: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26</a:t>
            </a:fld>
            <a:endParaRPr lang="en-US">
              <a:cs typeface="Arial" charset="0"/>
            </a:endParaRPr>
          </a:p>
        </p:txBody>
      </p:sp>
    </p:spTree>
    <p:extLst>
      <p:ext uri="{BB962C8B-B14F-4D97-AF65-F5344CB8AC3E}">
        <p14:creationId xmlns:p14="http://schemas.microsoft.com/office/powerpoint/2010/main" val="2856058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257FB8-63EF-4E13-93FB-D2905A6BAD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9197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Образ слайда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uk-UA"/>
          </a:p>
        </p:txBody>
      </p:sp>
      <p:sp>
        <p:nvSpPr>
          <p:cNvPr id="4608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6FE315-372D-4431-BC57-08764164FCC9}" type="slidenum">
              <a:rPr lang="en-US">
                <a:cs typeface="Arial" charset="0"/>
              </a:rPr>
              <a:pPr fontAlgn="base">
                <a:spcBef>
                  <a:spcPct val="0"/>
                </a:spcBef>
                <a:spcAft>
                  <a:spcPct val="0"/>
                </a:spcAft>
              </a:pPr>
              <a:t>28</a:t>
            </a:fld>
            <a:endParaRPr lang="en-US">
              <a:cs typeface="Arial" charset="0"/>
            </a:endParaRPr>
          </a:p>
        </p:txBody>
      </p:sp>
    </p:spTree>
    <p:extLst>
      <p:ext uri="{BB962C8B-B14F-4D97-AF65-F5344CB8AC3E}">
        <p14:creationId xmlns:p14="http://schemas.microsoft.com/office/powerpoint/2010/main" val="3555294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t>29</a:t>
            </a:fld>
            <a:endParaRPr lang="en-US"/>
          </a:p>
        </p:txBody>
      </p:sp>
    </p:spTree>
    <p:extLst>
      <p:ext uri="{BB962C8B-B14F-4D97-AF65-F5344CB8AC3E}">
        <p14:creationId xmlns:p14="http://schemas.microsoft.com/office/powerpoint/2010/main" val="33500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t>3</a:t>
            </a:fld>
            <a:endParaRPr lang="en-US"/>
          </a:p>
        </p:txBody>
      </p:sp>
    </p:spTree>
    <p:extLst>
      <p:ext uri="{BB962C8B-B14F-4D97-AF65-F5344CB8AC3E}">
        <p14:creationId xmlns:p14="http://schemas.microsoft.com/office/powerpoint/2010/main" val="86542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t>4</a:t>
            </a:fld>
            <a:endParaRPr lang="en-US"/>
          </a:p>
        </p:txBody>
      </p:sp>
    </p:spTree>
    <p:extLst>
      <p:ext uri="{BB962C8B-B14F-4D97-AF65-F5344CB8AC3E}">
        <p14:creationId xmlns:p14="http://schemas.microsoft.com/office/powerpoint/2010/main" val="37523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5</a:t>
            </a:fld>
            <a:endParaRPr lang="en-US">
              <a:cs typeface="Arial" charset="0"/>
            </a:endParaRPr>
          </a:p>
        </p:txBody>
      </p:sp>
    </p:spTree>
    <p:extLst>
      <p:ext uri="{BB962C8B-B14F-4D97-AF65-F5344CB8AC3E}">
        <p14:creationId xmlns:p14="http://schemas.microsoft.com/office/powerpoint/2010/main" val="38069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0" i="0" dirty="0">
                <a:solidFill>
                  <a:srgbClr val="E3E3E3"/>
                </a:solidFill>
                <a:effectLst/>
                <a:latin typeface="Segoe UI" panose="020B0502040204020203" pitchFamily="34" charset="0"/>
              </a:rPr>
              <a:t>Когда вы включаете свет, вы просто хотите, чтобы было светло. Вы знаете, что для этого вам нужно электричество, но на этом этапе вам необязательно знать, как электричество поступает в лампочку. При этом вы не задумываетесь о том, как электричество вырабатывается на электростанции и передается по огромной сети высоковольтных линий электропередачи в ваш город, на подстанцию, а затем и в ваш дом.</a:t>
            </a:r>
          </a:p>
          <a:p>
            <a:pPr algn="l"/>
            <a:r>
              <a:rPr lang="ru-RU" b="0" i="0" dirty="0">
                <a:solidFill>
                  <a:srgbClr val="E3E3E3"/>
                </a:solidFill>
                <a:effectLst/>
                <a:latin typeface="Segoe UI" panose="020B0502040204020203" pitchFamily="34" charset="0"/>
              </a:rPr>
              <a:t>Процесс включения света для нас сведен к простому щелчку выключателем. В этот момент электричество становится коммунальной услугой с множеством преимуществ. </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6</a:t>
            </a:fld>
            <a:endParaRPr lang="en-US">
              <a:cs typeface="Arial" charset="0"/>
            </a:endParaRPr>
          </a:p>
        </p:txBody>
      </p:sp>
    </p:spTree>
    <p:extLst>
      <p:ext uri="{BB962C8B-B14F-4D97-AF65-F5344CB8AC3E}">
        <p14:creationId xmlns:p14="http://schemas.microsoft.com/office/powerpoint/2010/main" val="283126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lgn="l"/>
            <a:r>
              <a:rPr lang="ru-RU" b="1" i="0" dirty="0">
                <a:solidFill>
                  <a:srgbClr val="E3E3E3"/>
                </a:solidFill>
                <a:effectLst/>
                <a:latin typeface="Segoe UI" panose="020B0502040204020203" pitchFamily="34" charset="0"/>
              </a:rPr>
              <a:t>Во-первых</a:t>
            </a:r>
            <a:r>
              <a:rPr lang="ru-RU" b="0" i="0" dirty="0">
                <a:solidFill>
                  <a:srgbClr val="E3E3E3"/>
                </a:solidFill>
                <a:effectLst/>
                <a:latin typeface="Segoe UI" panose="020B0502040204020203" pitchFamily="34" charset="0"/>
              </a:rPr>
              <a:t>, вы платите только за то, что используете. </a:t>
            </a:r>
          </a:p>
          <a:p>
            <a:pPr algn="l"/>
            <a:r>
              <a:rPr lang="ru-RU" b="0" i="0" dirty="0">
                <a:solidFill>
                  <a:srgbClr val="E3E3E3"/>
                </a:solidFill>
                <a:effectLst/>
                <a:latin typeface="Segoe UI" panose="020B0502040204020203" pitchFamily="34" charset="0"/>
              </a:rPr>
              <a:t>Покупая лампочку, вы не платите поставщику электроэнергии вперед за все то время, когда эта лампочка предположительно будет гореть. </a:t>
            </a:r>
          </a:p>
          <a:p>
            <a:pPr algn="l"/>
            <a:r>
              <a:rPr lang="ru-RU" b="0" i="0" dirty="0">
                <a:solidFill>
                  <a:srgbClr val="E3E3E3"/>
                </a:solidFill>
                <a:effectLst/>
                <a:latin typeface="Segoe UI" panose="020B0502040204020203" pitchFamily="34" charset="0"/>
              </a:rPr>
              <a:t>Нет, вы платите только за тот объем электроэнергии, который вы фактически потребили. </a:t>
            </a:r>
          </a:p>
          <a:p>
            <a:pPr algn="l"/>
            <a:r>
              <a:rPr lang="ru-RU" b="1" i="0" dirty="0">
                <a:solidFill>
                  <a:srgbClr val="E3E3E3"/>
                </a:solidFill>
                <a:effectLst/>
                <a:latin typeface="Segoe UI" panose="020B0502040204020203" pitchFamily="34" charset="0"/>
              </a:rPr>
              <a:t>Во-вторых</a:t>
            </a:r>
            <a:r>
              <a:rPr lang="ru-RU" b="0" i="0" dirty="0">
                <a:solidFill>
                  <a:srgbClr val="E3E3E3"/>
                </a:solidFill>
                <a:effectLst/>
                <a:latin typeface="Segoe UI" panose="020B0502040204020203" pitchFamily="34" charset="0"/>
              </a:rPr>
              <a:t>, вам не нужно беспокоиться о модернизации электростанций. </a:t>
            </a:r>
          </a:p>
          <a:p>
            <a:pPr algn="l"/>
            <a:r>
              <a:rPr lang="ru-RU" b="1" i="0" dirty="0">
                <a:solidFill>
                  <a:srgbClr val="E3E3E3"/>
                </a:solidFill>
                <a:effectLst/>
                <a:latin typeface="Segoe UI" panose="020B0502040204020203" pitchFamily="34" charset="0"/>
              </a:rPr>
              <a:t>В третьих</a:t>
            </a:r>
            <a:r>
              <a:rPr lang="ru-RU" b="0" i="0" dirty="0">
                <a:solidFill>
                  <a:srgbClr val="E3E3E3"/>
                </a:solidFill>
                <a:effectLst/>
                <a:latin typeface="Segoe UI" panose="020B0502040204020203" pitchFamily="34" charset="0"/>
              </a:rPr>
              <a:t>, вам не нужно управлять масштабированием электроэнергии. Например, вы можете быть уверены в том, что приезд в город новых людей не повлияет на энергоснабжение.</a:t>
            </a:r>
          </a:p>
          <a:p>
            <a:pPr algn="l"/>
            <a:endParaRPr lang="ru-RU" b="0" i="0" dirty="0">
              <a:solidFill>
                <a:srgbClr val="E3E3E3"/>
              </a:solidFill>
              <a:effectLst/>
              <a:latin typeface="Segoe UI" panose="020B0502040204020203" pitchFamily="34" charset="0"/>
            </a:endParaRPr>
          </a:p>
          <a:p>
            <a:pPr algn="l"/>
            <a:r>
              <a:rPr lang="ru-RU" b="0" i="0" dirty="0">
                <a:solidFill>
                  <a:srgbClr val="E3E3E3"/>
                </a:solidFill>
                <a:effectLst/>
                <a:latin typeface="Segoe UI" panose="020B0502040204020203" pitchFamily="34" charset="0"/>
              </a:rPr>
              <a:t>Такие преимущества непременно пригодятся специалисту по компьютерам в процессе разработки и развертывания приложений. </a:t>
            </a:r>
          </a:p>
          <a:p>
            <a:pPr algn="l"/>
            <a:r>
              <a:rPr lang="ru-RU" b="0" i="0" dirty="0">
                <a:solidFill>
                  <a:srgbClr val="E3E3E3"/>
                </a:solidFill>
                <a:effectLst/>
                <a:latin typeface="Segoe UI" panose="020B0502040204020203" pitchFamily="34" charset="0"/>
              </a:rPr>
              <a:t>Хранение данных, потоковое видео и даже хостинг веб-сайта требуют управления оборудованием и программным обеспечением. </a:t>
            </a:r>
          </a:p>
          <a:p>
            <a:pPr algn="l"/>
            <a:r>
              <a:rPr lang="ru-RU" b="0" i="0" dirty="0">
                <a:solidFill>
                  <a:srgbClr val="E3E3E3"/>
                </a:solidFill>
                <a:effectLst/>
                <a:latin typeface="Segoe UI" panose="020B0502040204020203" pitchFamily="34" charset="0"/>
              </a:rPr>
              <a:t>Это создает ненужное препятствие для предоставления приложения пользователям. </a:t>
            </a:r>
          </a:p>
          <a:p>
            <a:pPr algn="l"/>
            <a:r>
              <a:rPr lang="ru-RU" b="0" i="0" dirty="0">
                <a:solidFill>
                  <a:srgbClr val="E3E3E3"/>
                </a:solidFill>
                <a:effectLst/>
                <a:latin typeface="Segoe UI" panose="020B0502040204020203" pitchFamily="34" charset="0"/>
              </a:rPr>
              <a:t>К счастью, для этой проблемы есть решение: </a:t>
            </a:r>
            <a:r>
              <a:rPr lang="ru-RU" b="1" i="0" dirty="0">
                <a:solidFill>
                  <a:srgbClr val="E3E3E3"/>
                </a:solidFill>
                <a:effectLst/>
                <a:latin typeface="Segoe UI" panose="020B0502040204020203" pitchFamily="34" charset="0"/>
              </a:rPr>
              <a:t>облачные вычисления</a:t>
            </a:r>
            <a:r>
              <a:rPr lang="ru-RU" b="0" i="0" dirty="0">
                <a:solidFill>
                  <a:srgbClr val="E3E3E3"/>
                </a:solidFill>
                <a:effectLst/>
                <a:latin typeface="Segoe UI" panose="020B0502040204020203" pitchFamily="34" charset="0"/>
              </a:rPr>
              <a:t>.</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7</a:t>
            </a:fld>
            <a:endParaRPr lang="en-US">
              <a:cs typeface="Arial" charset="0"/>
            </a:endParaRPr>
          </a:p>
        </p:txBody>
      </p:sp>
    </p:spTree>
    <p:extLst>
      <p:ext uri="{BB962C8B-B14F-4D97-AF65-F5344CB8AC3E}">
        <p14:creationId xmlns:p14="http://schemas.microsoft.com/office/powerpoint/2010/main" val="347499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8</a:t>
            </a:fld>
            <a:endParaRPr lang="en-US">
              <a:cs typeface="Arial" charset="0"/>
            </a:endParaRPr>
          </a:p>
        </p:txBody>
      </p:sp>
    </p:spTree>
    <p:extLst>
      <p:ext uri="{BB962C8B-B14F-4D97-AF65-F5344CB8AC3E}">
        <p14:creationId xmlns:p14="http://schemas.microsoft.com/office/powerpoint/2010/main" val="125259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marL="342900" indent="-342900">
              <a:buFont typeface="+mj-lt"/>
              <a:buAutoNum type="arabicPeriod"/>
            </a:pPr>
            <a:r>
              <a:rPr lang="ru-RU" b="1" dirty="0">
                <a:latin typeface="Segoe UI Light" pitchFamily="34" charset="0"/>
                <a:cs typeface="Segoe UI Light" pitchFamily="34" charset="0"/>
              </a:rPr>
              <a:t>Самообслуживание по запросу</a:t>
            </a:r>
            <a:r>
              <a:rPr lang="ru-RU" dirty="0">
                <a:latin typeface="Segoe UI Light" pitchFamily="34" charset="0"/>
                <a:cs typeface="Segoe UI Light" pitchFamily="34" charset="0"/>
              </a:rPr>
              <a:t>. </a:t>
            </a:r>
            <a:r>
              <a:rPr lang="ru-RU" sz="1200" dirty="0">
                <a:latin typeface="Segoe UI Light" pitchFamily="34" charset="0"/>
                <a:cs typeface="Segoe UI Light" pitchFamily="34" charset="0"/>
              </a:rPr>
              <a:t>Потребитель может в одностороннем порядке автоматически получить вычислительные возможности, такие как серверное время и сетевое хранилище, без необходимости взаимодействия человека с каждым поставщиком услуг.</a:t>
            </a:r>
            <a:endParaRPr lang="ru-RU" dirty="0">
              <a:latin typeface="Segoe UI Light" pitchFamily="34" charset="0"/>
              <a:cs typeface="Segoe UI Light" pitchFamily="34" charset="0"/>
            </a:endParaRPr>
          </a:p>
          <a:p>
            <a:pPr marL="342900" indent="-342900">
              <a:buFont typeface="+mj-lt"/>
              <a:buAutoNum type="arabicPeriod"/>
            </a:pPr>
            <a:r>
              <a:rPr lang="ru-RU" b="1" dirty="0">
                <a:latin typeface="Segoe UI Light" pitchFamily="34" charset="0"/>
                <a:cs typeface="Segoe UI Light" pitchFamily="34" charset="0"/>
              </a:rPr>
              <a:t>Широкий доступ к сети</a:t>
            </a:r>
            <a:r>
              <a:rPr lang="ru-RU" dirty="0">
                <a:latin typeface="Segoe UI Light" pitchFamily="34" charset="0"/>
                <a:cs typeface="Segoe UI Light" pitchFamily="34" charset="0"/>
              </a:rPr>
              <a:t>. </a:t>
            </a:r>
            <a:r>
              <a:rPr lang="ru-RU" sz="1200" dirty="0">
                <a:latin typeface="Segoe UI Light" pitchFamily="34" charset="0"/>
                <a:cs typeface="Segoe UI Light" pitchFamily="34" charset="0"/>
              </a:rPr>
              <a:t>Возможности доступны по сети и доступны через стандартные механизмы, которые способствуют использованию разнородных платформ тонких или толстых клиентов (например, мобильных телефонов, планшетов, ноутбуков и рабочих станций).</a:t>
            </a:r>
            <a:endParaRPr lang="ru-RU" dirty="0">
              <a:latin typeface="Segoe UI Light" pitchFamily="34" charset="0"/>
              <a:cs typeface="Segoe UI Light" pitchFamily="34" charset="0"/>
            </a:endParaRPr>
          </a:p>
          <a:p>
            <a:pPr marL="342900" indent="-342900">
              <a:buFont typeface="+mj-lt"/>
              <a:buAutoNum type="arabicPeriod"/>
            </a:pPr>
            <a:r>
              <a:rPr lang="ru-RU" b="1" dirty="0">
                <a:latin typeface="Segoe UI Light" pitchFamily="34" charset="0"/>
                <a:cs typeface="Segoe UI Light" pitchFamily="34" charset="0"/>
              </a:rPr>
              <a:t>Объединение ресурсов</a:t>
            </a:r>
            <a:r>
              <a:rPr lang="ru-RU" dirty="0">
                <a:latin typeface="Segoe UI Light" pitchFamily="34" charset="0"/>
                <a:cs typeface="Segoe UI Light" pitchFamily="34" charset="0"/>
              </a:rPr>
              <a:t>. </a:t>
            </a:r>
            <a:r>
              <a:rPr lang="ru-RU" sz="1200" dirty="0">
                <a:latin typeface="Segoe UI Light" pitchFamily="34" charset="0"/>
                <a:cs typeface="Segoe UI Light" pitchFamily="34" charset="0"/>
              </a:rPr>
              <a:t>Вычислительные ресурсы провайдера объединены для обслуживания нескольких потребителей с использованием модели с несколькими арендаторами, при этом различные физические и виртуальные ресурсы динамически назначаются и переназначаются в соответствии с потребностями потребителей. У пользователя складывается ощущение независимости местоположения в том смысле, что заказчик обычно не контролирует или не знает точное местоположение предоставленных ресурсов, но может указать местоположение на более высоком уровне абстракции (например, страна, штат или центр обработки данных). Примеры ресурсов включают хранилище, обработку, память и пропускную способность сети.</a:t>
            </a:r>
            <a:endParaRPr lang="ru-RU" dirty="0">
              <a:latin typeface="Segoe UI Light" pitchFamily="34" charset="0"/>
              <a:cs typeface="Segoe UI Light" pitchFamily="34" charset="0"/>
            </a:endParaRPr>
          </a:p>
          <a:p>
            <a:pPr marL="342900" indent="-342900">
              <a:buFont typeface="+mj-lt"/>
              <a:buAutoNum type="arabicPeriod"/>
            </a:pPr>
            <a:r>
              <a:rPr lang="ru-RU" b="1" dirty="0">
                <a:latin typeface="Segoe UI Light" pitchFamily="34" charset="0"/>
                <a:cs typeface="Segoe UI Light" pitchFamily="34" charset="0"/>
              </a:rPr>
              <a:t>Быстрая эластичность</a:t>
            </a:r>
            <a:r>
              <a:rPr lang="ru-RU" dirty="0">
                <a:latin typeface="Segoe UI Light" pitchFamily="34" charset="0"/>
                <a:cs typeface="Segoe UI Light" pitchFamily="34" charset="0"/>
              </a:rPr>
              <a:t>. </a:t>
            </a:r>
            <a:r>
              <a:rPr lang="ru-RU" sz="1200" dirty="0">
                <a:latin typeface="Segoe UI Light" pitchFamily="34" charset="0"/>
                <a:cs typeface="Segoe UI Light" pitchFamily="34" charset="0"/>
              </a:rPr>
              <a:t>Возможности могут быть гибко дополнительно предоставлены и, что важно, освобождены, в некоторых случаях автоматически, для быстрого масштабирования вовне и внутрь соразмерно спросу. Для потребителя возможности, доступные для предоставления, часто кажутся неограниченными и могут быть присвоены в любом количестве в любое время.</a:t>
            </a:r>
            <a:endParaRPr lang="ru-RU" dirty="0">
              <a:latin typeface="Segoe UI Light" pitchFamily="34" charset="0"/>
              <a:cs typeface="Segoe UI Light" pitchFamily="34" charset="0"/>
            </a:endParaRPr>
          </a:p>
          <a:p>
            <a:pPr marL="342900" indent="-342900">
              <a:buFont typeface="+mj-lt"/>
              <a:buAutoNum type="arabicPeriod"/>
            </a:pPr>
            <a:r>
              <a:rPr lang="ru-RU" b="1" dirty="0">
                <a:latin typeface="Segoe UI Light" pitchFamily="34" charset="0"/>
                <a:cs typeface="Segoe UI Light" pitchFamily="34" charset="0"/>
              </a:rPr>
              <a:t>Измеримые службы</a:t>
            </a:r>
            <a:r>
              <a:rPr lang="ru-RU" dirty="0">
                <a:latin typeface="Segoe UI Light" pitchFamily="34" charset="0"/>
                <a:cs typeface="Segoe UI Light" pitchFamily="34" charset="0"/>
              </a:rPr>
              <a:t>. </a:t>
            </a:r>
            <a:r>
              <a:rPr lang="ru-RU" sz="1200" dirty="0">
                <a:latin typeface="Segoe UI Light" pitchFamily="34" charset="0"/>
                <a:cs typeface="Segoe UI Light" pitchFamily="34" charset="0"/>
              </a:rPr>
              <a:t>Облачные системы автоматически контролируют и оптимизируют использование ресурсов, используя возможность измерения на некотором уровне абстракции, соответствующем типу услуги (например, хранение, обработка, пропускная способность и активные учетные записи пользователей). Использование ресурсов должно мониториться, контролироваться, а также предоставляться отчетность, что обеспечивает прозрачность как для поставщика, так и для потребителя используемой услуги.</a:t>
            </a:r>
          </a:p>
          <a:p>
            <a:pPr>
              <a:spcBef>
                <a:spcPct val="0"/>
              </a:spcBef>
            </a:pPr>
            <a:endParaRPr lang="ru-RU" dirty="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FEDD6D-D940-4A50-A99E-A3F5D89333ED}" type="slidenum">
              <a:rPr lang="en-US">
                <a:cs typeface="Arial" charset="0"/>
              </a:rPr>
              <a:pPr fontAlgn="base">
                <a:spcBef>
                  <a:spcPct val="0"/>
                </a:spcBef>
                <a:spcAft>
                  <a:spcPct val="0"/>
                </a:spcAft>
              </a:pPr>
              <a:t>9</a:t>
            </a:fld>
            <a:endParaRPr lang="en-US">
              <a:cs typeface="Arial" charset="0"/>
            </a:endParaRPr>
          </a:p>
        </p:txBody>
      </p:sp>
    </p:spTree>
    <p:extLst>
      <p:ext uri="{BB962C8B-B14F-4D97-AF65-F5344CB8AC3E}">
        <p14:creationId xmlns:p14="http://schemas.microsoft.com/office/powerpoint/2010/main" val="186396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ru-RU"/>
              <a:t>Образец заголовка</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Date Placeholder 3"/>
          <p:cNvSpPr>
            <a:spLocks noGrp="1"/>
          </p:cNvSpPr>
          <p:nvPr>
            <p:ph type="dt" sz="half" idx="10"/>
          </p:nvPr>
        </p:nvSpPr>
        <p:spPr/>
        <p:txBody>
          <a:bodyPr/>
          <a:lstStyle>
            <a:lvl1pPr>
              <a:defRPr/>
            </a:lvl1pPr>
          </a:lstStyle>
          <a:p>
            <a:pPr>
              <a:defRPr/>
            </a:pPr>
            <a:fld id="{A5BF0935-CABC-4682-8BAC-84433E0A213B}" type="datetime1">
              <a:rPr lang="ru-RU"/>
              <a:pPr>
                <a:defRPr/>
              </a:pPr>
              <a:t>04.11.2020</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28F57DCD-8F70-4866-9628-688ACC2F6895}"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lvl1pPr>
              <a:defRPr/>
            </a:lvl1pPr>
          </a:lstStyle>
          <a:p>
            <a:pPr>
              <a:defRPr/>
            </a:pPr>
            <a:fld id="{9D484C53-E92B-4580-B62C-1D93A4522162}" type="datetime1">
              <a:rPr lang="ru-RU"/>
              <a:pPr>
                <a:defRPr/>
              </a:pPr>
              <a:t>04.11.2020</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768F1DB3-E6FA-4395-800D-32CA82855253}"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lvl1pPr>
              <a:defRPr/>
            </a:lvl1pPr>
          </a:lstStyle>
          <a:p>
            <a:pPr>
              <a:defRPr/>
            </a:pPr>
            <a:fld id="{0598D693-55E9-4DFB-A6CF-E9CF1C2C453F}" type="datetime1">
              <a:rPr lang="ru-RU"/>
              <a:pPr>
                <a:defRPr/>
              </a:pPr>
              <a:t>04.11.2020</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756C9895-5954-4679-9371-93EDFD36F8CC}"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ru-RU"/>
              <a:t>Образец заголовка</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38E089-62ED-4B99-9D85-4233106172C3}"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7839051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E4D2F2-8EAD-4248-A8AF-937EE57F2432}"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0171433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71B655-9686-4700-A3E3-2677DD26807C}"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4871084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FA3A0-0963-40F8-917D-76DEAAEFC216}"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6698362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EF2FADE-2241-4AB9-A208-782AC4633E65}"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3519129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3ABB79-FB1F-4563-8AEC-F75E8EA4533C}"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5666056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8CEBD2-D067-4C87-98E7-17140CF67479}"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55598212"/>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8A170F8-514C-479C-AACB-5022023134F7}"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7611834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lvl1pPr>
              <a:defRPr/>
            </a:lvl1pPr>
          </a:lstStyle>
          <a:p>
            <a:pPr>
              <a:defRPr/>
            </a:pPr>
            <a:fld id="{D50DF1A9-FA95-49E0-AD03-FC09736C0417}" type="datetime1">
              <a:rPr lang="ru-RU"/>
              <a:pPr>
                <a:defRPr/>
              </a:pPr>
              <a:t>04.11.2020</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D3FF4D12-7BED-49F7-86C6-6CCA3FE5C211}" type="slidenum">
              <a:rPr lang="ru-RU"/>
              <a:pPr>
                <a:defRPr/>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A83611C-DD27-4ADB-92CD-801180824883}"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3357187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55742B-6A67-44BA-9E65-E8ED5897B169}"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8242069"/>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D9B4FD-8306-4B74-B1F8-D2E67870986E}"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3660884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lvl1pPr>
              <a:defRPr/>
            </a:lvl1pPr>
          </a:lstStyle>
          <a:p>
            <a:pPr>
              <a:defRPr/>
            </a:pPr>
            <a:fld id="{F3782FD2-711B-470D-82CE-B7001E2E881B}" type="datetime1">
              <a:rPr lang="ru-RU"/>
              <a:pPr>
                <a:defRPr/>
              </a:pPr>
              <a:t>04.11.2020</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56B0170C-3AFA-4CDD-A1DA-1AAA6BD64BE9}"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Date Placeholder 3"/>
          <p:cNvSpPr>
            <a:spLocks noGrp="1"/>
          </p:cNvSpPr>
          <p:nvPr>
            <p:ph type="dt" sz="half" idx="10"/>
          </p:nvPr>
        </p:nvSpPr>
        <p:spPr/>
        <p:txBody>
          <a:bodyPr/>
          <a:lstStyle>
            <a:lvl1pPr>
              <a:defRPr/>
            </a:lvl1pPr>
          </a:lstStyle>
          <a:p>
            <a:pPr>
              <a:defRPr/>
            </a:pPr>
            <a:fld id="{F8771E57-439A-43EC-83D3-278E8830CE17}" type="datetime1">
              <a:rPr lang="ru-RU"/>
              <a:pPr>
                <a:defRPr/>
              </a:pPr>
              <a:t>04.11.2020</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11433F12-FE4E-4717-9D29-D6CD8D0B8DAF}"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Date Placeholder 3"/>
          <p:cNvSpPr>
            <a:spLocks noGrp="1"/>
          </p:cNvSpPr>
          <p:nvPr>
            <p:ph type="dt" sz="half" idx="10"/>
          </p:nvPr>
        </p:nvSpPr>
        <p:spPr/>
        <p:txBody>
          <a:bodyPr/>
          <a:lstStyle>
            <a:lvl1pPr>
              <a:defRPr/>
            </a:lvl1pPr>
          </a:lstStyle>
          <a:p>
            <a:pPr>
              <a:defRPr/>
            </a:pPr>
            <a:fld id="{1671982B-4D5C-40A5-8680-D14AB22FF2F3}" type="datetime1">
              <a:rPr lang="ru-RU"/>
              <a:pPr>
                <a:defRPr/>
              </a:pPr>
              <a:t>04.11.2020</a:t>
            </a:fld>
            <a:endParaRPr lang="ru-RU"/>
          </a:p>
        </p:txBody>
      </p:sp>
      <p:sp>
        <p:nvSpPr>
          <p:cNvPr id="8" name="Footer Placeholder 4"/>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p:txBody>
          <a:bodyPr/>
          <a:lstStyle>
            <a:lvl1pPr>
              <a:defRPr/>
            </a:lvl1pPr>
          </a:lstStyle>
          <a:p>
            <a:pPr>
              <a:defRPr/>
            </a:pPr>
            <a:fld id="{E49CBD16-2B6C-4B5F-A27C-1BDE394B3613}"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Date Placeholder 3"/>
          <p:cNvSpPr>
            <a:spLocks noGrp="1"/>
          </p:cNvSpPr>
          <p:nvPr>
            <p:ph type="dt" sz="half" idx="10"/>
          </p:nvPr>
        </p:nvSpPr>
        <p:spPr/>
        <p:txBody>
          <a:bodyPr/>
          <a:lstStyle>
            <a:lvl1pPr>
              <a:defRPr/>
            </a:lvl1pPr>
          </a:lstStyle>
          <a:p>
            <a:pPr>
              <a:defRPr/>
            </a:pPr>
            <a:fld id="{E7920B05-F5F3-4A96-8250-C35F2E564B2D}" type="datetime1">
              <a:rPr lang="ru-RU"/>
              <a:pPr>
                <a:defRPr/>
              </a:pPr>
              <a:t>04.11.2020</a:t>
            </a:fld>
            <a:endParaRPr lang="ru-RU"/>
          </a:p>
        </p:txBody>
      </p:sp>
      <p:sp>
        <p:nvSpPr>
          <p:cNvPr id="4" name="Footer Placeholder 4"/>
          <p:cNvSpPr>
            <a:spLocks noGrp="1"/>
          </p:cNvSpPr>
          <p:nvPr>
            <p:ph type="ftr" sz="quarter" idx="11"/>
          </p:nvPr>
        </p:nvSpPr>
        <p:spPr/>
        <p:txBody>
          <a:bodyPr/>
          <a:lstStyle>
            <a:lvl1pPr>
              <a:defRPr/>
            </a:lvl1pPr>
          </a:lstStyle>
          <a:p>
            <a:pPr>
              <a:defRPr/>
            </a:pPr>
            <a:endParaRPr lang="ru-RU"/>
          </a:p>
        </p:txBody>
      </p:sp>
      <p:sp>
        <p:nvSpPr>
          <p:cNvPr id="5" name="Slide Number Placeholder 5"/>
          <p:cNvSpPr>
            <a:spLocks noGrp="1"/>
          </p:cNvSpPr>
          <p:nvPr>
            <p:ph type="sldNum" sz="quarter" idx="12"/>
          </p:nvPr>
        </p:nvSpPr>
        <p:spPr/>
        <p:txBody>
          <a:bodyPr/>
          <a:lstStyle>
            <a:lvl1pPr>
              <a:defRPr/>
            </a:lvl1pPr>
          </a:lstStyle>
          <a:p>
            <a:pPr>
              <a:defRPr/>
            </a:pPr>
            <a:fld id="{2710F256-E42B-46E3-BD18-2E3198221116}"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1B3F4EA-9703-4187-B760-700E5A0AB8C1}" type="datetime1">
              <a:rPr lang="ru-RU"/>
              <a:pPr>
                <a:defRPr/>
              </a:pPr>
              <a:t>04.11.2020</a:t>
            </a:fld>
            <a:endParaRPr lang="ru-RU"/>
          </a:p>
        </p:txBody>
      </p:sp>
      <p:sp>
        <p:nvSpPr>
          <p:cNvPr id="3" name="Footer Placeholder 4"/>
          <p:cNvSpPr>
            <a:spLocks noGrp="1"/>
          </p:cNvSpPr>
          <p:nvPr>
            <p:ph type="ftr" sz="quarter" idx="11"/>
          </p:nvPr>
        </p:nvSpPr>
        <p:spPr/>
        <p:txBody>
          <a:bodyPr/>
          <a:lstStyle>
            <a:lvl1pPr>
              <a:defRPr/>
            </a:lvl1pPr>
          </a:lstStyle>
          <a:p>
            <a:pPr>
              <a:defRPr/>
            </a:pPr>
            <a:endParaRPr lang="ru-RU"/>
          </a:p>
        </p:txBody>
      </p:sp>
      <p:sp>
        <p:nvSpPr>
          <p:cNvPr id="4" name="Slide Number Placeholder 5"/>
          <p:cNvSpPr>
            <a:spLocks noGrp="1"/>
          </p:cNvSpPr>
          <p:nvPr>
            <p:ph type="sldNum" sz="quarter" idx="12"/>
          </p:nvPr>
        </p:nvSpPr>
        <p:spPr/>
        <p:txBody>
          <a:bodyPr/>
          <a:lstStyle>
            <a:lvl1pPr>
              <a:defRPr/>
            </a:lvl1pPr>
          </a:lstStyle>
          <a:p>
            <a:pPr>
              <a:defRPr/>
            </a:pPr>
            <a:fld id="{826B4E2C-300C-486B-8509-BCD8ED93FAE4}"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3"/>
          <p:cNvSpPr>
            <a:spLocks noGrp="1"/>
          </p:cNvSpPr>
          <p:nvPr>
            <p:ph type="dt" sz="half" idx="10"/>
          </p:nvPr>
        </p:nvSpPr>
        <p:spPr/>
        <p:txBody>
          <a:bodyPr/>
          <a:lstStyle>
            <a:lvl1pPr>
              <a:defRPr/>
            </a:lvl1pPr>
          </a:lstStyle>
          <a:p>
            <a:pPr>
              <a:defRPr/>
            </a:pPr>
            <a:fld id="{1F320BA2-2EDF-41A5-ABC7-3D8DD950C846}" type="datetime1">
              <a:rPr lang="ru-RU"/>
              <a:pPr>
                <a:defRPr/>
              </a:pPr>
              <a:t>04.11.2020</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DE869A1B-8BBE-4A90-99EF-CA7AF3AB27D0}"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3"/>
          <p:cNvSpPr>
            <a:spLocks noGrp="1"/>
          </p:cNvSpPr>
          <p:nvPr>
            <p:ph type="dt" sz="half" idx="10"/>
          </p:nvPr>
        </p:nvSpPr>
        <p:spPr/>
        <p:txBody>
          <a:bodyPr/>
          <a:lstStyle>
            <a:lvl1pPr>
              <a:defRPr/>
            </a:lvl1pPr>
          </a:lstStyle>
          <a:p>
            <a:pPr>
              <a:defRPr/>
            </a:pPr>
            <a:fld id="{5BA43563-9108-4986-BB01-3A90FE142772}" type="datetime1">
              <a:rPr lang="ru-RU"/>
              <a:pPr>
                <a:defRPr/>
              </a:pPr>
              <a:t>04.11.2020</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B642D713-2A41-45C4-A35B-2FA6DAB1D765}"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Text Placeholder 2"/>
          <p:cNvSpPr>
            <a:spLocks noGrp="1"/>
          </p:cNvSpPr>
          <p:nvPr>
            <p:ph type="body" idx="1"/>
          </p:nvPr>
        </p:nvSpPr>
        <p:spPr bwMode="auto">
          <a:xfrm>
            <a:off x="609600" y="1600200"/>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F22085F9-DEDC-4373-9033-D5B96210CA5B}" type="datetime1">
              <a:rPr lang="ru-RU"/>
              <a:pPr>
                <a:defRPr/>
              </a:pPr>
              <a:t>04.11.2020</a:t>
            </a:fld>
            <a:endParaRPr lang="ru-RU"/>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77E3926-5E4F-4976-9185-E0836A63B166}"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72C2E8B-7AD5-4B74-A391-C1BAFFD06762}"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04.11.2020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23255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tvdn.com/ru"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hyperlink" Target="http://testprovider.com/"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TestProvider.com" TargetMode="Externa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estprovider.com/"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itvdn.com/ru" TargetMode="External"/><Relationship Id="rId5" Type="http://schemas.openxmlformats.org/officeDocument/2006/relationships/image" Target="../media/image6.png"/><Relationship Id="rId4" Type="http://schemas.openxmlformats.org/officeDocument/2006/relationships/hyperlink" Target="http://itvdn.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Фигура, имеющая форму буквы L 6"/>
          <p:cNvSpPr/>
          <p:nvPr/>
        </p:nvSpPr>
        <p:spPr>
          <a:xfrm rot="10800000">
            <a:off x="0" y="0"/>
            <a:ext cx="12215813" cy="6858000"/>
          </a:xfrm>
          <a:prstGeom prst="corner">
            <a:avLst>
              <a:gd name="adj1" fmla="val 6267"/>
              <a:gd name="adj2" fmla="val 6637"/>
            </a:avLst>
          </a:prstGeom>
          <a:solidFill>
            <a:srgbClr val="6D6D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Segoe UI Light" panose="020B0502040204020203" pitchFamily="34" charset="0"/>
              <a:cs typeface="Segoe UI Light" panose="020B0502040204020203" pitchFamily="34" charset="0"/>
            </a:endParaRPr>
          </a:p>
        </p:txBody>
      </p:sp>
      <p:sp>
        <p:nvSpPr>
          <p:cNvPr id="14338" name="Заголовок 1"/>
          <p:cNvSpPr txBox="1">
            <a:spLocks/>
          </p:cNvSpPr>
          <p:nvPr/>
        </p:nvSpPr>
        <p:spPr bwMode="auto">
          <a:xfrm>
            <a:off x="685799" y="3636962"/>
            <a:ext cx="8458200" cy="698500"/>
          </a:xfrm>
          <a:prstGeom prst="rect">
            <a:avLst/>
          </a:prstGeom>
          <a:noFill/>
          <a:ln w="9525">
            <a:noFill/>
            <a:miter lim="800000"/>
            <a:headEnd/>
            <a:tailEnd/>
          </a:ln>
        </p:spPr>
        <p:txBody>
          <a:bodyPr anchor="ctr"/>
          <a:lstStyle/>
          <a:p>
            <a:endParaRPr lang="en-US" sz="2800" dirty="0">
              <a:solidFill>
                <a:srgbClr val="6D6D6D"/>
              </a:solidFill>
              <a:latin typeface="Segoe UI Light" pitchFamily="34" charset="0"/>
              <a:cs typeface="Segoe UI Light" pitchFamily="34" charset="0"/>
            </a:endParaRPr>
          </a:p>
        </p:txBody>
      </p:sp>
      <p:sp>
        <p:nvSpPr>
          <p:cNvPr id="14339" name="Прямоугольник 11"/>
          <p:cNvSpPr>
            <a:spLocks noChangeArrowheads="1"/>
          </p:cNvSpPr>
          <p:nvPr/>
        </p:nvSpPr>
        <p:spPr bwMode="auto">
          <a:xfrm>
            <a:off x="685799" y="2766482"/>
            <a:ext cx="10583333" cy="707886"/>
          </a:xfrm>
          <a:prstGeom prst="rect">
            <a:avLst/>
          </a:prstGeom>
          <a:noFill/>
          <a:ln w="9525">
            <a:noFill/>
            <a:miter lim="800000"/>
            <a:headEnd/>
            <a:tailEnd/>
          </a:ln>
        </p:spPr>
        <p:txBody>
          <a:bodyPr wrap="square">
            <a:spAutoFit/>
          </a:bodyPr>
          <a:lstStyle/>
          <a:p>
            <a:r>
              <a:rPr lang="ru-RU" sz="4000">
                <a:solidFill>
                  <a:srgbClr val="D1501F"/>
                </a:solidFill>
                <a:latin typeface="Segoe UI Light" panose="020B0502040204020203" pitchFamily="34" charset="0"/>
                <a:cs typeface="Segoe UI Light" panose="020B0502040204020203" pitchFamily="34" charset="0"/>
              </a:rPr>
              <a:t>Основы работы с </a:t>
            </a:r>
            <a:r>
              <a:rPr lang="en-GB" sz="4000">
                <a:solidFill>
                  <a:srgbClr val="D1501F"/>
                </a:solidFill>
                <a:latin typeface="Segoe UI Light" panose="020B0502040204020203" pitchFamily="34" charset="0"/>
                <a:cs typeface="Segoe UI Light" panose="020B0502040204020203" pitchFamily="34" charset="0"/>
              </a:rPr>
              <a:t>Azure</a:t>
            </a:r>
            <a:endParaRPr lang="en-US" sz="4000" dirty="0">
              <a:solidFill>
                <a:srgbClr val="D1501F"/>
              </a:solidFill>
              <a:latin typeface="Segoe UI Light" panose="020B0502040204020203" pitchFamily="34" charset="0"/>
              <a:cs typeface="Segoe UI Light" panose="020B0502040204020203" pitchFamily="34" charset="0"/>
            </a:endParaRPr>
          </a:p>
        </p:txBody>
      </p:sp>
      <p:pic>
        <p:nvPicPr>
          <p:cNvPr id="14340" name="Рисунок 4"/>
          <p:cNvPicPr>
            <a:picLocks noChangeAspect="1"/>
          </p:cNvPicPr>
          <p:nvPr/>
        </p:nvPicPr>
        <p:blipFill>
          <a:blip r:embed="rId3"/>
          <a:srcRect/>
          <a:stretch>
            <a:fillRect/>
          </a:stretch>
        </p:blipFill>
        <p:spPr bwMode="auto">
          <a:xfrm>
            <a:off x="9759950" y="457200"/>
            <a:ext cx="1898650" cy="817563"/>
          </a:xfrm>
          <a:prstGeom prst="rect">
            <a:avLst/>
          </a:prstGeom>
          <a:noFill/>
          <a:ln w="9525">
            <a:noFill/>
            <a:miter lim="800000"/>
            <a:headEnd/>
            <a:tailEnd/>
          </a:ln>
        </p:spPr>
      </p:pic>
      <p:sp>
        <p:nvSpPr>
          <p:cNvPr id="14341" name="Прямоугольник 12"/>
          <p:cNvSpPr>
            <a:spLocks noChangeArrowheads="1"/>
          </p:cNvSpPr>
          <p:nvPr/>
        </p:nvSpPr>
        <p:spPr bwMode="auto">
          <a:xfrm>
            <a:off x="1447800" y="111125"/>
            <a:ext cx="5029200" cy="214313"/>
          </a:xfrm>
          <a:prstGeom prst="rect">
            <a:avLst/>
          </a:prstGeom>
          <a:noFill/>
          <a:ln w="9525">
            <a:noFill/>
            <a:miter lim="800000"/>
            <a:headEnd/>
            <a:tailEnd/>
          </a:ln>
        </p:spPr>
        <p:txBody>
          <a:bodyPr tIns="0" bIns="0">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a:t>
            </a:r>
          </a:p>
        </p:txBody>
      </p:sp>
      <p:sp>
        <p:nvSpPr>
          <p:cNvPr id="14342" name="Прямоугольник 13"/>
          <p:cNvSpPr>
            <a:spLocks noChangeArrowheads="1"/>
          </p:cNvSpPr>
          <p:nvPr/>
        </p:nvSpPr>
        <p:spPr bwMode="auto">
          <a:xfrm rot="5400000">
            <a:off x="8739188" y="3482975"/>
            <a:ext cx="6553200" cy="307975"/>
          </a:xfrm>
          <a:prstGeom prst="rect">
            <a:avLst/>
          </a:prstGeom>
          <a:noFill/>
          <a:ln w="9525">
            <a:noFill/>
            <a:miter lim="800000"/>
            <a:headEnd/>
            <a:tailEnd/>
          </a:ln>
        </p:spPr>
        <p:txBody>
          <a:bodyPr>
            <a:spAutoFit/>
          </a:bodyPr>
          <a:lstStyle/>
          <a:p>
            <a:r>
              <a:rPr lang="ru-RU" sz="1400">
                <a:solidFill>
                  <a:schemeClr val="bg1"/>
                </a:solidFill>
                <a:latin typeface="Segoe UI Light" pitchFamily="34" charset="0"/>
                <a:cs typeface="Segoe UI Light" pitchFamily="34" charset="0"/>
              </a:rPr>
              <a:t>Информационный видеосервис для разработчиков программного обеспечения</a:t>
            </a:r>
            <a:endParaRPr lang="en-US" sz="1400">
              <a:solidFill>
                <a:schemeClr val="bg1"/>
              </a:solidFill>
              <a:latin typeface="Segoe UI Light" pitchFamily="34" charset="0"/>
              <a:cs typeface="Segoe UI Light" pitchFamily="34" charset="0"/>
            </a:endParaRPr>
          </a:p>
        </p:txBody>
      </p:sp>
      <p:pic>
        <p:nvPicPr>
          <p:cNvPr id="14343" name="Рисунок 14"/>
          <p:cNvPicPr>
            <a:picLocks noChangeAspect="1"/>
          </p:cNvPicPr>
          <p:nvPr/>
        </p:nvPicPr>
        <p:blipFill>
          <a:blip r:embed="rId4"/>
          <a:srcRect/>
          <a:stretch>
            <a:fillRect/>
          </a:stretch>
        </p:blipFill>
        <p:spPr bwMode="auto">
          <a:xfrm>
            <a:off x="76200" y="76200"/>
            <a:ext cx="1023938" cy="284163"/>
          </a:xfrm>
          <a:prstGeom prst="rect">
            <a:avLst/>
          </a:prstGeom>
          <a:noFill/>
          <a:ln w="9525">
            <a:noFill/>
            <a:miter lim="800000"/>
            <a:headEnd/>
            <a:tailEnd/>
          </a:ln>
        </p:spPr>
      </p:pic>
      <p:sp>
        <p:nvSpPr>
          <p:cNvPr id="14344" name="Прямоугольник 15"/>
          <p:cNvSpPr>
            <a:spLocks noChangeArrowheads="1"/>
          </p:cNvSpPr>
          <p:nvPr/>
        </p:nvSpPr>
        <p:spPr bwMode="auto">
          <a:xfrm>
            <a:off x="9707563" y="111125"/>
            <a:ext cx="1828800" cy="214313"/>
          </a:xfrm>
          <a:prstGeom prst="rect">
            <a:avLst/>
          </a:prstGeom>
          <a:noFill/>
          <a:ln w="9525">
            <a:noFill/>
            <a:miter lim="800000"/>
            <a:headEnd/>
            <a:tailEnd/>
          </a:ln>
        </p:spPr>
        <p:txBody>
          <a:bodyPr tIns="0" bIns="0">
            <a:spAutoFit/>
          </a:bodyPr>
          <a:lstStyle/>
          <a:p>
            <a:r>
              <a:rPr lang="en-US" sz="1400">
                <a:solidFill>
                  <a:schemeClr val="bg1"/>
                </a:solidFill>
                <a:latin typeface="Segoe UI Light" panose="020B0502040204020203" pitchFamily="34" charset="0"/>
                <a:cs typeface="Segoe UI Light" pitchFamily="34" charset="0"/>
              </a:rPr>
              <a:t>http://itvdn.com</a:t>
            </a:r>
          </a:p>
        </p:txBody>
      </p:sp>
      <p:pic>
        <p:nvPicPr>
          <p:cNvPr id="14345" name="Рисунок 1"/>
          <p:cNvPicPr>
            <a:picLocks noChangeAspect="1"/>
          </p:cNvPicPr>
          <p:nvPr/>
        </p:nvPicPr>
        <p:blipFill>
          <a:blip r:embed="rId5"/>
          <a:srcRect l="23933" t="16042" r="26019" b="29813"/>
          <a:stretch>
            <a:fillRect/>
          </a:stretch>
        </p:blipFill>
        <p:spPr bwMode="auto">
          <a:xfrm>
            <a:off x="9067800" y="5461000"/>
            <a:ext cx="2190750" cy="1143000"/>
          </a:xfrm>
          <a:prstGeom prst="rect">
            <a:avLst/>
          </a:prstGeom>
          <a:noFill/>
          <a:ln w="9525">
            <a:noFill/>
            <a:miter lim="800000"/>
            <a:headEnd/>
            <a:tailEnd/>
          </a:ln>
        </p:spPr>
      </p:pic>
      <p:pic>
        <p:nvPicPr>
          <p:cNvPr id="3" name="Picture 2" descr="A picture containing drawing&#10;&#10;Description automatically generated">
            <a:extLst>
              <a:ext uri="{FF2B5EF4-FFF2-40B4-BE49-F238E27FC236}">
                <a16:creationId xmlns:a16="http://schemas.microsoft.com/office/drawing/2014/main" id="{5DBDA6E9-6D5D-4928-9D9B-B693AB93B3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33" y="1469690"/>
            <a:ext cx="3286125" cy="1390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Преимущества облачных технологий</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4" name="Заголовок 1">
            <a:extLst>
              <a:ext uri="{FF2B5EF4-FFF2-40B4-BE49-F238E27FC236}">
                <a16:creationId xmlns:a16="http://schemas.microsoft.com/office/drawing/2014/main" id="{4D1A46BD-58DC-4D20-9622-5839BC629B08}"/>
              </a:ext>
            </a:extLst>
          </p:cNvPr>
          <p:cNvSpPr txBox="1">
            <a:spLocks/>
          </p:cNvSpPr>
          <p:nvPr/>
        </p:nvSpPr>
        <p:spPr bwMode="auto">
          <a:xfrm>
            <a:off x="4038600" y="2015869"/>
            <a:ext cx="4991100" cy="3683511"/>
          </a:xfrm>
          <a:prstGeom prst="rect">
            <a:avLst/>
          </a:prstGeom>
          <a:noFill/>
          <a:ln w="9525">
            <a:noFill/>
            <a:miter lim="800000"/>
            <a:headEnd/>
            <a:tailEnd/>
          </a:ln>
        </p:spPr>
        <p:txBody>
          <a:bodyPr anchor="ctr"/>
          <a:lstStyle/>
          <a:p>
            <a:pPr marL="342900" indent="-342900">
              <a:buFont typeface="+mj-lt"/>
              <a:buAutoNum type="arabicPeriod"/>
            </a:pPr>
            <a:r>
              <a:rPr lang="ru-RU" sz="2400" dirty="0">
                <a:latin typeface="Segoe UI Light" pitchFamily="34" charset="0"/>
                <a:cs typeface="Segoe UI Light" pitchFamily="34" charset="0"/>
              </a:rPr>
              <a:t>Экономичность</a:t>
            </a:r>
            <a:endParaRPr lang="en-US" sz="2400" dirty="0">
              <a:latin typeface="Segoe UI Light" pitchFamily="34" charset="0"/>
              <a:cs typeface="Segoe UI Light" pitchFamily="34" charset="0"/>
            </a:endParaRPr>
          </a:p>
          <a:p>
            <a:pPr marL="342900" indent="-342900">
              <a:buFont typeface="+mj-lt"/>
              <a:buAutoNum type="arabicPeriod"/>
            </a:pPr>
            <a:endParaRPr lang="ru-RU"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Масштабируемость</a:t>
            </a:r>
          </a:p>
          <a:p>
            <a:pPr marL="342900" indent="-342900">
              <a:buFont typeface="+mj-lt"/>
              <a:buAutoNum type="arabicPeriod"/>
            </a:pPr>
            <a:endParaRPr lang="en-US"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Эластичность</a:t>
            </a:r>
          </a:p>
          <a:p>
            <a:pPr marL="342900" indent="-342900">
              <a:buFont typeface="+mj-lt"/>
              <a:buAutoNum type="arabicPeriod"/>
            </a:pPr>
            <a:endParaRPr lang="en-US"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Актуальность</a:t>
            </a:r>
          </a:p>
          <a:p>
            <a:pPr marL="342900" indent="-342900">
              <a:buFont typeface="+mj-lt"/>
              <a:buAutoNum type="arabicPeriod"/>
            </a:pPr>
            <a:endParaRPr lang="en-US"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Надежность</a:t>
            </a:r>
          </a:p>
          <a:p>
            <a:pPr marL="342900" indent="-342900">
              <a:buFont typeface="+mj-lt"/>
              <a:buAutoNum type="arabicPeriod"/>
            </a:pPr>
            <a:endParaRPr lang="en-US"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Глобальность</a:t>
            </a:r>
          </a:p>
          <a:p>
            <a:pPr marL="342900" indent="-342900">
              <a:buFont typeface="+mj-lt"/>
              <a:buAutoNum type="arabicPeriod"/>
            </a:pPr>
            <a:endParaRPr lang="en-US"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Безопасность</a:t>
            </a:r>
          </a:p>
        </p:txBody>
      </p:sp>
    </p:spTree>
    <p:extLst>
      <p:ext uri="{BB962C8B-B14F-4D97-AF65-F5344CB8AC3E}">
        <p14:creationId xmlns:p14="http://schemas.microsoft.com/office/powerpoint/2010/main" val="370519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00100"/>
            <a:ext cx="114300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Капитальные затраты (CapEx) или эксплуатационные расходы (OpEx)</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15" name="Заголовок 1">
            <a:extLst>
              <a:ext uri="{FF2B5EF4-FFF2-40B4-BE49-F238E27FC236}">
                <a16:creationId xmlns:a16="http://schemas.microsoft.com/office/drawing/2014/main" id="{59B10FF6-B79C-4C03-A2E3-939362F32EF1}"/>
              </a:ext>
            </a:extLst>
          </p:cNvPr>
          <p:cNvSpPr txBox="1">
            <a:spLocks/>
          </p:cNvSpPr>
          <p:nvPr/>
        </p:nvSpPr>
        <p:spPr bwMode="auto">
          <a:xfrm>
            <a:off x="177800" y="1691482"/>
            <a:ext cx="11633200" cy="3642518"/>
          </a:xfrm>
          <a:prstGeom prst="rect">
            <a:avLst/>
          </a:prstGeom>
          <a:noFill/>
          <a:ln w="9525">
            <a:noFill/>
            <a:miter lim="800000"/>
            <a:headEnd/>
            <a:tailEnd/>
          </a:ln>
        </p:spPr>
        <p:txBody>
          <a:bodyPr anchor="ctr"/>
          <a:lstStyle/>
          <a:p>
            <a:pPr marL="457200" indent="-457200">
              <a:buFont typeface="+mj-lt"/>
              <a:buAutoNum type="arabicPeriod"/>
            </a:pPr>
            <a:r>
              <a:rPr lang="ru-RU" sz="2400" dirty="0">
                <a:latin typeface="Segoe UI Light" pitchFamily="34" charset="0"/>
                <a:cs typeface="Segoe UI Light" pitchFamily="34" charset="0"/>
              </a:rPr>
              <a:t>Капитальные затраты (</a:t>
            </a:r>
            <a:r>
              <a:rPr lang="en-GB" sz="2400" dirty="0" err="1">
                <a:latin typeface="Segoe UI Light" pitchFamily="34" charset="0"/>
                <a:cs typeface="Segoe UI Light" pitchFamily="34" charset="0"/>
              </a:rPr>
              <a:t>CapEx</a:t>
            </a:r>
            <a:r>
              <a:rPr lang="en-GB" sz="2400" dirty="0">
                <a:latin typeface="Segoe UI Light" pitchFamily="34" charset="0"/>
                <a:cs typeface="Segoe UI Light" pitchFamily="34" charset="0"/>
              </a:rPr>
              <a:t> - capital expenditure)</a:t>
            </a:r>
            <a:r>
              <a:rPr lang="ru-RU" sz="2400" dirty="0">
                <a:latin typeface="Segoe UI Light" pitchFamily="34" charset="0"/>
                <a:cs typeface="Segoe UI Light" pitchFamily="34" charset="0"/>
              </a:rPr>
              <a:t> - это стоимость начальных капиталовложений. </a:t>
            </a:r>
          </a:p>
          <a:p>
            <a:pPr marL="457200" indent="-457200">
              <a:buFont typeface="+mj-lt"/>
              <a:buAutoNum type="arabicPeriod"/>
            </a:pPr>
            <a:endParaRPr lang="ru-RU" sz="2400" dirty="0">
              <a:latin typeface="Segoe UI Light" pitchFamily="34" charset="0"/>
              <a:cs typeface="Segoe UI Light" pitchFamily="34" charset="0"/>
            </a:endParaRPr>
          </a:p>
          <a:p>
            <a:pPr marL="457200" indent="-457200">
              <a:buFont typeface="+mj-lt"/>
              <a:buAutoNum type="arabicPeriod"/>
            </a:pPr>
            <a:r>
              <a:rPr lang="ru-RU" sz="2400" dirty="0">
                <a:latin typeface="Segoe UI Light" pitchFamily="34" charset="0"/>
                <a:cs typeface="Segoe UI Light" pitchFamily="34" charset="0"/>
              </a:rPr>
              <a:t>Эксплуатационные расходы (</a:t>
            </a:r>
            <a:r>
              <a:rPr lang="en-GB" sz="2400" dirty="0" err="1">
                <a:latin typeface="Segoe UI Light" pitchFamily="34" charset="0"/>
                <a:cs typeface="Segoe UI Light" pitchFamily="34" charset="0"/>
              </a:rPr>
              <a:t>OpEx</a:t>
            </a:r>
            <a:r>
              <a:rPr lang="en-GB" sz="2400" dirty="0">
                <a:latin typeface="Segoe UI Light" pitchFamily="34" charset="0"/>
                <a:cs typeface="Segoe UI Light" pitchFamily="34" charset="0"/>
              </a:rPr>
              <a:t> - operating expenditure)</a:t>
            </a:r>
            <a:r>
              <a:rPr lang="ru-RU" sz="2400" dirty="0">
                <a:latin typeface="Segoe UI Light" pitchFamily="34" charset="0"/>
                <a:cs typeface="Segoe UI Light" pitchFamily="34" charset="0"/>
              </a:rPr>
              <a:t> - это денежные затраты на услуги или продукты в настоящий момент. Эти затраты можно вычесть из налогов за этот же год. Здесь нет предварительных расходов. Вы платите за услугу или продукт по мере использования.</a:t>
            </a:r>
          </a:p>
        </p:txBody>
      </p:sp>
    </p:spTree>
    <p:extLst>
      <p:ext uri="{BB962C8B-B14F-4D97-AF65-F5344CB8AC3E}">
        <p14:creationId xmlns:p14="http://schemas.microsoft.com/office/powerpoint/2010/main" val="1123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00100"/>
            <a:ext cx="114300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Капитальные затраты (CapEx) или эксплуатационные расходы (OpEx)</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3" name="Заголовок 1">
            <a:extLst>
              <a:ext uri="{FF2B5EF4-FFF2-40B4-BE49-F238E27FC236}">
                <a16:creationId xmlns:a16="http://schemas.microsoft.com/office/drawing/2014/main" id="{A0187027-F489-45CA-A504-15CD776D5273}"/>
              </a:ext>
            </a:extLst>
          </p:cNvPr>
          <p:cNvSpPr txBox="1">
            <a:spLocks/>
          </p:cNvSpPr>
          <p:nvPr/>
        </p:nvSpPr>
        <p:spPr bwMode="auto">
          <a:xfrm>
            <a:off x="1219200" y="1713624"/>
            <a:ext cx="9753600" cy="3683511"/>
          </a:xfrm>
          <a:prstGeom prst="rect">
            <a:avLst/>
          </a:prstGeom>
          <a:noFill/>
          <a:ln w="9525">
            <a:noFill/>
            <a:miter lim="800000"/>
            <a:headEnd/>
            <a:tailEnd/>
          </a:ln>
        </p:spPr>
        <p:txBody>
          <a:bodyPr anchor="ctr"/>
          <a:lstStyle/>
          <a:p>
            <a:endParaRPr lang="ru-RU" sz="2400" dirty="0">
              <a:latin typeface="Segoe UI Light" pitchFamily="34" charset="0"/>
              <a:cs typeface="Segoe UI Light" pitchFamily="34" charset="0"/>
            </a:endParaRPr>
          </a:p>
          <a:p>
            <a:r>
              <a:rPr lang="ru-RU" sz="2400" dirty="0">
                <a:latin typeface="Segoe UI Light" pitchFamily="34" charset="0"/>
                <a:cs typeface="Segoe UI Light" pitchFamily="34" charset="0"/>
              </a:rPr>
              <a:t>Капитальные затраты на вычислительные ресурсы (</a:t>
            </a:r>
            <a:r>
              <a:rPr lang="en-US" sz="2400" dirty="0" err="1">
                <a:latin typeface="Segoe UI Light" pitchFamily="34" charset="0"/>
                <a:cs typeface="Segoe UI Light" pitchFamily="34" charset="0"/>
              </a:rPr>
              <a:t>CapEx</a:t>
            </a:r>
            <a:r>
              <a:rPr lang="en-US" sz="2400" dirty="0">
                <a:latin typeface="Segoe UI Light" pitchFamily="34" charset="0"/>
                <a:cs typeface="Segoe UI Light" pitchFamily="34" charset="0"/>
              </a:rPr>
              <a:t>)</a:t>
            </a:r>
            <a:endParaRPr lang="ru-RU" sz="2400" dirty="0">
              <a:latin typeface="Segoe UI Light" pitchFamily="34" charset="0"/>
              <a:cs typeface="Segoe UI Light" pitchFamily="34" charset="0"/>
            </a:endParaRPr>
          </a:p>
          <a:p>
            <a:pPr marL="800100" lvl="1" indent="-342900">
              <a:buFont typeface="Arial" panose="020B0604020202020204" pitchFamily="34" charset="0"/>
              <a:buChar char="•"/>
            </a:pPr>
            <a:r>
              <a:rPr lang="ru-RU" sz="2400" dirty="0">
                <a:latin typeface="Segoe UI Light" pitchFamily="34" charset="0"/>
                <a:cs typeface="Segoe UI Light" pitchFamily="34" charset="0"/>
              </a:rPr>
              <a:t>Затраты на серверы</a:t>
            </a:r>
          </a:p>
          <a:p>
            <a:pPr marL="800100" lvl="1" indent="-342900">
              <a:buFont typeface="Arial" panose="020B0604020202020204" pitchFamily="34" charset="0"/>
              <a:buChar char="•"/>
            </a:pPr>
            <a:r>
              <a:rPr lang="ru-RU" sz="2400" dirty="0">
                <a:latin typeface="Segoe UI Light" pitchFamily="34" charset="0"/>
                <a:cs typeface="Segoe UI Light" pitchFamily="34" charset="0"/>
              </a:rPr>
              <a:t>Затраты на системы хранения данных</a:t>
            </a:r>
          </a:p>
          <a:p>
            <a:pPr marL="800100" lvl="1" indent="-342900">
              <a:buFont typeface="Arial" panose="020B0604020202020204" pitchFamily="34" charset="0"/>
              <a:buChar char="•"/>
            </a:pPr>
            <a:r>
              <a:rPr lang="ru-RU" sz="2400" dirty="0">
                <a:latin typeface="Segoe UI Light" pitchFamily="34" charset="0"/>
                <a:cs typeface="Segoe UI Light" pitchFamily="34" charset="0"/>
              </a:rPr>
              <a:t>Затраты на сетевое оборудование</a:t>
            </a:r>
          </a:p>
          <a:p>
            <a:pPr marL="800100" lvl="1" indent="-342900">
              <a:buFont typeface="Arial" panose="020B0604020202020204" pitchFamily="34" charset="0"/>
              <a:buChar char="•"/>
            </a:pPr>
            <a:r>
              <a:rPr lang="ru-RU" sz="2400" dirty="0">
                <a:latin typeface="Segoe UI Light" pitchFamily="34" charset="0"/>
                <a:cs typeface="Segoe UI Light" pitchFamily="34" charset="0"/>
              </a:rPr>
              <a:t>Затраты на средства резервного копирования и архивирования</a:t>
            </a:r>
          </a:p>
          <a:p>
            <a:pPr marL="800100" lvl="1" indent="-342900">
              <a:buFont typeface="Arial" panose="020B0604020202020204" pitchFamily="34" charset="0"/>
              <a:buChar char="•"/>
            </a:pPr>
            <a:r>
              <a:rPr lang="ru-RU" sz="2400" dirty="0">
                <a:latin typeface="Segoe UI Light" pitchFamily="34" charset="0"/>
                <a:cs typeface="Segoe UI Light" pitchFamily="34" charset="0"/>
              </a:rPr>
              <a:t>Затраты на обеспечение непрерывности бизнес-процессов и аварийное восстановление</a:t>
            </a:r>
          </a:p>
          <a:p>
            <a:pPr marL="800100" lvl="1" indent="-342900">
              <a:buFont typeface="Arial" panose="020B0604020202020204" pitchFamily="34" charset="0"/>
              <a:buChar char="•"/>
            </a:pPr>
            <a:r>
              <a:rPr lang="ru-RU" sz="2400" dirty="0">
                <a:latin typeface="Segoe UI Light" pitchFamily="34" charset="0"/>
                <a:cs typeface="Segoe UI Light" pitchFamily="34" charset="0"/>
              </a:rPr>
              <a:t>Затраты на инфраструктуру центров обработки данных (электроснабжение, охлаждение, аренда или строительство помещения, пожаротушение, средства обеспечения физической безопасности)</a:t>
            </a:r>
          </a:p>
          <a:p>
            <a:pPr marL="800100" lvl="1" indent="-342900">
              <a:buFont typeface="Arial" panose="020B0604020202020204" pitchFamily="34" charset="0"/>
              <a:buChar char="•"/>
            </a:pPr>
            <a:r>
              <a:rPr lang="ru-RU" sz="2400" dirty="0">
                <a:latin typeface="Segoe UI Light" pitchFamily="34" charset="0"/>
                <a:cs typeface="Segoe UI Light" pitchFamily="34" charset="0"/>
              </a:rPr>
              <a:t>Технический персонал</a:t>
            </a:r>
          </a:p>
        </p:txBody>
      </p:sp>
    </p:spTree>
    <p:extLst>
      <p:ext uri="{BB962C8B-B14F-4D97-AF65-F5344CB8AC3E}">
        <p14:creationId xmlns:p14="http://schemas.microsoft.com/office/powerpoint/2010/main" val="409677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00100"/>
            <a:ext cx="114300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Капитальные затраты (CapEx) или эксплуатационные расходы (OpEx)</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3" name="Заголовок 1">
            <a:extLst>
              <a:ext uri="{FF2B5EF4-FFF2-40B4-BE49-F238E27FC236}">
                <a16:creationId xmlns:a16="http://schemas.microsoft.com/office/drawing/2014/main" id="{A0187027-F489-45CA-A504-15CD776D5273}"/>
              </a:ext>
            </a:extLst>
          </p:cNvPr>
          <p:cNvSpPr txBox="1">
            <a:spLocks/>
          </p:cNvSpPr>
          <p:nvPr/>
        </p:nvSpPr>
        <p:spPr bwMode="auto">
          <a:xfrm>
            <a:off x="1219200" y="1713624"/>
            <a:ext cx="9753600" cy="3683511"/>
          </a:xfrm>
          <a:prstGeom prst="rect">
            <a:avLst/>
          </a:prstGeom>
          <a:noFill/>
          <a:ln w="9525">
            <a:noFill/>
            <a:miter lim="800000"/>
            <a:headEnd/>
            <a:tailEnd/>
          </a:ln>
        </p:spPr>
        <p:txBody>
          <a:bodyPr anchor="ctr"/>
          <a:lstStyle/>
          <a:p>
            <a:endParaRPr lang="ru-RU" sz="2400" dirty="0">
              <a:latin typeface="Segoe UI Light" pitchFamily="34" charset="0"/>
              <a:cs typeface="Segoe UI Light" pitchFamily="34" charset="0"/>
            </a:endParaRPr>
          </a:p>
          <a:p>
            <a:r>
              <a:rPr lang="ru-RU" sz="2400" dirty="0">
                <a:latin typeface="Segoe UI Light" pitchFamily="34" charset="0"/>
                <a:cs typeface="Segoe UI Light" pitchFamily="34" charset="0"/>
              </a:rPr>
              <a:t>Эксплуатационные расходы на облачные вычисления (</a:t>
            </a:r>
            <a:r>
              <a:rPr lang="en-US" sz="2400" dirty="0" err="1">
                <a:latin typeface="Segoe UI Light" pitchFamily="34" charset="0"/>
                <a:cs typeface="Segoe UI Light" pitchFamily="34" charset="0"/>
              </a:rPr>
              <a:t>OpEx</a:t>
            </a:r>
            <a:r>
              <a:rPr lang="ru-RU" sz="2400" dirty="0">
                <a:latin typeface="Segoe UI Light" pitchFamily="34" charset="0"/>
                <a:cs typeface="Segoe UI Light" pitchFamily="34" charset="0"/>
              </a:rPr>
              <a:t>)</a:t>
            </a:r>
          </a:p>
          <a:p>
            <a:pPr marL="800100" lvl="1" indent="-342900">
              <a:buFont typeface="Arial" panose="020B0604020202020204" pitchFamily="34" charset="0"/>
              <a:buChar char="•"/>
            </a:pPr>
            <a:r>
              <a:rPr lang="ru-RU" sz="2400" dirty="0">
                <a:latin typeface="Segoe UI Light" pitchFamily="34" charset="0"/>
                <a:cs typeface="Segoe UI Light" pitchFamily="34" charset="0"/>
              </a:rPr>
              <a:t>Аренда программного обеспечения и настраиваемых компонентов</a:t>
            </a:r>
            <a:endParaRPr lang="en-US" sz="2400" dirty="0">
              <a:latin typeface="Segoe UI Light" pitchFamily="34" charset="0"/>
              <a:cs typeface="Segoe UI Light" pitchFamily="34" charset="0"/>
            </a:endParaRPr>
          </a:p>
          <a:p>
            <a:pPr marL="800100" lvl="1" indent="-342900">
              <a:buFont typeface="Arial" panose="020B0604020202020204" pitchFamily="34" charset="0"/>
              <a:buChar char="•"/>
            </a:pPr>
            <a:r>
              <a:rPr lang="ru-RU" sz="2400" dirty="0">
                <a:latin typeface="Segoe UI Light" pitchFamily="34" charset="0"/>
                <a:cs typeface="Segoe UI Light" pitchFamily="34" charset="0"/>
              </a:rPr>
              <a:t>Затраты на масштабирование основаны на использовании/потребности и не привязаны жестко к конкретному оборудованию или емкости.</a:t>
            </a:r>
          </a:p>
          <a:p>
            <a:pPr marL="800100" lvl="1" indent="-342900">
              <a:buFont typeface="Arial" panose="020B0604020202020204" pitchFamily="34" charset="0"/>
              <a:buChar char="•"/>
            </a:pPr>
            <a:endParaRPr lang="en-US" sz="2400" dirty="0">
              <a:latin typeface="Segoe UI Light" pitchFamily="34" charset="0"/>
              <a:cs typeface="Segoe UI Light" pitchFamily="34" charset="0"/>
            </a:endParaRPr>
          </a:p>
          <a:p>
            <a:pPr marL="800100" lvl="1" indent="-342900">
              <a:buFont typeface="Arial" panose="020B0604020202020204" pitchFamily="34" charset="0"/>
              <a:buChar char="•"/>
            </a:pPr>
            <a:endParaRPr lang="ru-RU" sz="2400" dirty="0">
              <a:latin typeface="Segoe UI Light" pitchFamily="34" charset="0"/>
              <a:cs typeface="Segoe UI Light" pitchFamily="34" charset="0"/>
            </a:endParaRPr>
          </a:p>
        </p:txBody>
      </p:sp>
    </p:spTree>
    <p:extLst>
      <p:ext uri="{BB962C8B-B14F-4D97-AF65-F5344CB8AC3E}">
        <p14:creationId xmlns:p14="http://schemas.microsoft.com/office/powerpoint/2010/main" val="216489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Модели облаков</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14" name="TextBox 13">
            <a:extLst>
              <a:ext uri="{FF2B5EF4-FFF2-40B4-BE49-F238E27FC236}">
                <a16:creationId xmlns:a16="http://schemas.microsoft.com/office/drawing/2014/main" id="{84E9B504-12DE-488B-859F-B13D58EFD142}"/>
              </a:ext>
            </a:extLst>
          </p:cNvPr>
          <p:cNvSpPr txBox="1"/>
          <p:nvPr/>
        </p:nvSpPr>
        <p:spPr>
          <a:xfrm>
            <a:off x="4267200" y="2067925"/>
            <a:ext cx="6144016" cy="2246769"/>
          </a:xfrm>
          <a:prstGeom prst="rect">
            <a:avLst/>
          </a:prstGeom>
          <a:noFill/>
        </p:spPr>
        <p:txBody>
          <a:bodyPr wrap="square">
            <a:spAutoFit/>
          </a:bodyPr>
          <a:lstStyle/>
          <a:p>
            <a:pPr marL="342900" indent="-342900">
              <a:buFont typeface="+mj-lt"/>
              <a:buAutoNum type="arabicPeriod"/>
            </a:pPr>
            <a:r>
              <a:rPr lang="ru-RU" sz="2800" dirty="0">
                <a:latin typeface="Segoe UI Light" pitchFamily="34" charset="0"/>
                <a:cs typeface="Segoe UI Light" pitchFamily="34" charset="0"/>
              </a:rPr>
              <a:t>Частное облако</a:t>
            </a:r>
          </a:p>
          <a:p>
            <a:pPr marL="342900" indent="-342900">
              <a:buFont typeface="+mj-lt"/>
              <a:buAutoNum type="arabicPeriod"/>
            </a:pPr>
            <a:endParaRPr lang="ru-RU" sz="2800" dirty="0">
              <a:latin typeface="Segoe UI Light" pitchFamily="34" charset="0"/>
              <a:cs typeface="Segoe UI Light" pitchFamily="34" charset="0"/>
            </a:endParaRPr>
          </a:p>
          <a:p>
            <a:pPr marL="342900" indent="-342900">
              <a:buFont typeface="+mj-lt"/>
              <a:buAutoNum type="arabicPeriod"/>
            </a:pPr>
            <a:r>
              <a:rPr lang="ru-RU" sz="2800" dirty="0">
                <a:latin typeface="Segoe UI Light" pitchFamily="34" charset="0"/>
                <a:cs typeface="Segoe UI Light" pitchFamily="34" charset="0"/>
              </a:rPr>
              <a:t>Публичное облако</a:t>
            </a:r>
          </a:p>
          <a:p>
            <a:pPr marL="342900" indent="-342900">
              <a:buFont typeface="+mj-lt"/>
              <a:buAutoNum type="arabicPeriod"/>
            </a:pPr>
            <a:endParaRPr lang="en-US" sz="2800" dirty="0">
              <a:latin typeface="Segoe UI Light" pitchFamily="34" charset="0"/>
              <a:cs typeface="Segoe UI Light" pitchFamily="34" charset="0"/>
            </a:endParaRPr>
          </a:p>
          <a:p>
            <a:pPr marL="342900" indent="-342900">
              <a:buFont typeface="+mj-lt"/>
              <a:buAutoNum type="arabicPeriod"/>
            </a:pPr>
            <a:r>
              <a:rPr lang="ru-RU" sz="2800" dirty="0">
                <a:latin typeface="Segoe UI Light" pitchFamily="34" charset="0"/>
                <a:cs typeface="Segoe UI Light" pitchFamily="34" charset="0"/>
              </a:rPr>
              <a:t>Гибридное облако</a:t>
            </a:r>
          </a:p>
        </p:txBody>
      </p:sp>
    </p:spTree>
    <p:extLst>
      <p:ext uri="{BB962C8B-B14F-4D97-AF65-F5344CB8AC3E}">
        <p14:creationId xmlns:p14="http://schemas.microsoft.com/office/powerpoint/2010/main" val="91377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Модели облаков. Частное облако</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5" name="Picture 4">
            <a:extLst>
              <a:ext uri="{FF2B5EF4-FFF2-40B4-BE49-F238E27FC236}">
                <a16:creationId xmlns:a16="http://schemas.microsoft.com/office/drawing/2014/main" id="{E510489A-5060-436A-ABB5-7798E8267736}"/>
              </a:ext>
            </a:extLst>
          </p:cNvPr>
          <p:cNvPicPr>
            <a:picLocks noChangeAspect="1"/>
          </p:cNvPicPr>
          <p:nvPr/>
        </p:nvPicPr>
        <p:blipFill>
          <a:blip r:embed="rId3"/>
          <a:stretch>
            <a:fillRect/>
          </a:stretch>
        </p:blipFill>
        <p:spPr>
          <a:xfrm>
            <a:off x="3754179" y="1828800"/>
            <a:ext cx="4683642" cy="3657600"/>
          </a:xfrm>
          <a:prstGeom prst="rect">
            <a:avLst/>
          </a:prstGeom>
        </p:spPr>
      </p:pic>
    </p:spTree>
    <p:extLst>
      <p:ext uri="{BB962C8B-B14F-4D97-AF65-F5344CB8AC3E}">
        <p14:creationId xmlns:p14="http://schemas.microsoft.com/office/powerpoint/2010/main" val="86513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Модели облаков. Публичное облако</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6" name="Picture 5">
            <a:extLst>
              <a:ext uri="{FF2B5EF4-FFF2-40B4-BE49-F238E27FC236}">
                <a16:creationId xmlns:a16="http://schemas.microsoft.com/office/drawing/2014/main" id="{2A19DA2C-28CF-4764-BF76-4E1C5B902A5E}"/>
              </a:ext>
            </a:extLst>
          </p:cNvPr>
          <p:cNvPicPr>
            <a:picLocks noChangeAspect="1"/>
          </p:cNvPicPr>
          <p:nvPr/>
        </p:nvPicPr>
        <p:blipFill>
          <a:blip r:embed="rId3"/>
          <a:stretch>
            <a:fillRect/>
          </a:stretch>
        </p:blipFill>
        <p:spPr>
          <a:xfrm>
            <a:off x="1484818" y="1581944"/>
            <a:ext cx="9222363" cy="3694112"/>
          </a:xfrm>
          <a:prstGeom prst="rect">
            <a:avLst/>
          </a:prstGeom>
        </p:spPr>
      </p:pic>
    </p:spTree>
    <p:extLst>
      <p:ext uri="{BB962C8B-B14F-4D97-AF65-F5344CB8AC3E}">
        <p14:creationId xmlns:p14="http://schemas.microsoft.com/office/powerpoint/2010/main" val="395139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Модели облаков. Гибридное облако</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3" name="Picture 2" descr="Diagram&#10;&#10;Description automatically generated">
            <a:extLst>
              <a:ext uri="{FF2B5EF4-FFF2-40B4-BE49-F238E27FC236}">
                <a16:creationId xmlns:a16="http://schemas.microsoft.com/office/drawing/2014/main" id="{FB2FBBB9-6B14-44D0-97B8-43570D9E2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475" y="1362205"/>
            <a:ext cx="6823050" cy="4623035"/>
          </a:xfrm>
          <a:prstGeom prst="rect">
            <a:avLst/>
          </a:prstGeom>
        </p:spPr>
      </p:pic>
    </p:spTree>
    <p:extLst>
      <p:ext uri="{BB962C8B-B14F-4D97-AF65-F5344CB8AC3E}">
        <p14:creationId xmlns:p14="http://schemas.microsoft.com/office/powerpoint/2010/main" val="301187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Типы облачных служб</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3" name="TextBox 2">
            <a:extLst>
              <a:ext uri="{FF2B5EF4-FFF2-40B4-BE49-F238E27FC236}">
                <a16:creationId xmlns:a16="http://schemas.microsoft.com/office/drawing/2014/main" id="{23BEA603-A371-4262-9ADC-E329EE8605EA}"/>
              </a:ext>
            </a:extLst>
          </p:cNvPr>
          <p:cNvSpPr txBox="1"/>
          <p:nvPr/>
        </p:nvSpPr>
        <p:spPr>
          <a:xfrm>
            <a:off x="3581400" y="1909197"/>
            <a:ext cx="6144016" cy="2677656"/>
          </a:xfrm>
          <a:prstGeom prst="rect">
            <a:avLst/>
          </a:prstGeom>
          <a:noFill/>
        </p:spPr>
        <p:txBody>
          <a:bodyPr wrap="square">
            <a:spAutoFit/>
          </a:bodyPr>
          <a:lstStyle/>
          <a:p>
            <a:pPr marL="342900" indent="-342900">
              <a:buFont typeface="+mj-lt"/>
              <a:buAutoNum type="arabicPeriod"/>
            </a:pPr>
            <a:r>
              <a:rPr lang="ru-RU" sz="2800" dirty="0">
                <a:latin typeface="Segoe UI Light" pitchFamily="34" charset="0"/>
                <a:cs typeface="Segoe UI Light" pitchFamily="34" charset="0"/>
              </a:rPr>
              <a:t>Инфраструктура как услуга (</a:t>
            </a:r>
            <a:r>
              <a:rPr lang="en-GB" sz="2800" dirty="0">
                <a:latin typeface="Segoe UI Light" pitchFamily="34" charset="0"/>
                <a:cs typeface="Segoe UI Light" pitchFamily="34" charset="0"/>
              </a:rPr>
              <a:t>IaaS)</a:t>
            </a:r>
            <a:endParaRPr lang="ru-RU" sz="2800" dirty="0">
              <a:latin typeface="Segoe UI Light" pitchFamily="34" charset="0"/>
              <a:cs typeface="Segoe UI Light" pitchFamily="34" charset="0"/>
            </a:endParaRPr>
          </a:p>
          <a:p>
            <a:pPr marL="342900" indent="-342900">
              <a:buFont typeface="+mj-lt"/>
              <a:buAutoNum type="arabicPeriod"/>
            </a:pPr>
            <a:endParaRPr lang="ru-RU" sz="2800" dirty="0">
              <a:latin typeface="Segoe UI Light" pitchFamily="34" charset="0"/>
              <a:cs typeface="Segoe UI Light" pitchFamily="34" charset="0"/>
            </a:endParaRPr>
          </a:p>
          <a:p>
            <a:pPr marL="342900" indent="-342900">
              <a:buFont typeface="+mj-lt"/>
              <a:buAutoNum type="arabicPeriod"/>
            </a:pPr>
            <a:r>
              <a:rPr lang="ru-RU" sz="2800" dirty="0">
                <a:latin typeface="Segoe UI Light" pitchFamily="34" charset="0"/>
                <a:cs typeface="Segoe UI Light" pitchFamily="34" charset="0"/>
              </a:rPr>
              <a:t>Платформа как услуга (</a:t>
            </a:r>
            <a:r>
              <a:rPr lang="en-GB" sz="2800" dirty="0">
                <a:latin typeface="Segoe UI Light" pitchFamily="34" charset="0"/>
                <a:cs typeface="Segoe UI Light" pitchFamily="34" charset="0"/>
              </a:rPr>
              <a:t>PaaS)</a:t>
            </a:r>
            <a:endParaRPr lang="ru-RU" sz="2800" dirty="0">
              <a:latin typeface="Segoe UI Light" pitchFamily="34" charset="0"/>
              <a:cs typeface="Segoe UI Light" pitchFamily="34" charset="0"/>
            </a:endParaRPr>
          </a:p>
          <a:p>
            <a:pPr marL="342900" indent="-342900">
              <a:buFont typeface="+mj-lt"/>
              <a:buAutoNum type="arabicPeriod"/>
            </a:pPr>
            <a:endParaRPr lang="en-US" sz="2800" dirty="0">
              <a:latin typeface="Segoe UI Light" pitchFamily="34" charset="0"/>
              <a:cs typeface="Segoe UI Light" pitchFamily="34" charset="0"/>
            </a:endParaRPr>
          </a:p>
          <a:p>
            <a:pPr marL="342900" indent="-342900">
              <a:buFont typeface="+mj-lt"/>
              <a:buAutoNum type="arabicPeriod"/>
            </a:pPr>
            <a:r>
              <a:rPr lang="ru-RU" sz="2800" dirty="0">
                <a:latin typeface="Segoe UI Light" pitchFamily="34" charset="0"/>
                <a:cs typeface="Segoe UI Light" pitchFamily="34" charset="0"/>
              </a:rPr>
              <a:t>Программное обеспечение как услуга (SaaS)</a:t>
            </a:r>
          </a:p>
        </p:txBody>
      </p:sp>
    </p:spTree>
    <p:extLst>
      <p:ext uri="{BB962C8B-B14F-4D97-AF65-F5344CB8AC3E}">
        <p14:creationId xmlns:p14="http://schemas.microsoft.com/office/powerpoint/2010/main" val="194934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Типы облачных служб</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graphicFrame>
        <p:nvGraphicFramePr>
          <p:cNvPr id="6" name="Table 6">
            <a:extLst>
              <a:ext uri="{FF2B5EF4-FFF2-40B4-BE49-F238E27FC236}">
                <a16:creationId xmlns:a16="http://schemas.microsoft.com/office/drawing/2014/main" id="{7BD5F8C3-2683-4360-B47A-84BF114EEE2E}"/>
              </a:ext>
            </a:extLst>
          </p:cNvPr>
          <p:cNvGraphicFramePr>
            <a:graphicFrameLocks noGrp="1"/>
          </p:cNvGraphicFramePr>
          <p:nvPr>
            <p:extLst>
              <p:ext uri="{D42A27DB-BD31-4B8C-83A1-F6EECF244321}">
                <p14:modId xmlns:p14="http://schemas.microsoft.com/office/powerpoint/2010/main" val="1661913084"/>
              </p:ext>
            </p:extLst>
          </p:nvPr>
        </p:nvGraphicFramePr>
        <p:xfrm>
          <a:off x="197284" y="1345091"/>
          <a:ext cx="11766116" cy="4851400"/>
        </p:xfrm>
        <a:graphic>
          <a:graphicData uri="http://schemas.openxmlformats.org/drawingml/2006/table">
            <a:tbl>
              <a:tblPr firstRow="1" bandRow="1">
                <a:tableStyleId>{5C22544A-7EE6-4342-B048-85BDC9FD1C3A}</a:tableStyleId>
              </a:tblPr>
              <a:tblGrid>
                <a:gridCol w="2941529">
                  <a:extLst>
                    <a:ext uri="{9D8B030D-6E8A-4147-A177-3AD203B41FA5}">
                      <a16:colId xmlns:a16="http://schemas.microsoft.com/office/drawing/2014/main" val="3207545550"/>
                    </a:ext>
                  </a:extLst>
                </a:gridCol>
                <a:gridCol w="2941529">
                  <a:extLst>
                    <a:ext uri="{9D8B030D-6E8A-4147-A177-3AD203B41FA5}">
                      <a16:colId xmlns:a16="http://schemas.microsoft.com/office/drawing/2014/main" val="2575649529"/>
                    </a:ext>
                  </a:extLst>
                </a:gridCol>
                <a:gridCol w="2941529">
                  <a:extLst>
                    <a:ext uri="{9D8B030D-6E8A-4147-A177-3AD203B41FA5}">
                      <a16:colId xmlns:a16="http://schemas.microsoft.com/office/drawing/2014/main" val="134316349"/>
                    </a:ext>
                  </a:extLst>
                </a:gridCol>
                <a:gridCol w="2941529">
                  <a:extLst>
                    <a:ext uri="{9D8B030D-6E8A-4147-A177-3AD203B41FA5}">
                      <a16:colId xmlns:a16="http://schemas.microsoft.com/office/drawing/2014/main" val="3718272948"/>
                    </a:ext>
                  </a:extLst>
                </a:gridCol>
              </a:tblGrid>
              <a:tr h="370840">
                <a:tc>
                  <a:txBody>
                    <a:bodyPr/>
                    <a:lstStyle/>
                    <a:p>
                      <a:endParaRPr lang="en-GB" sz="1200"/>
                    </a:p>
                  </a:txBody>
                  <a:tcPr/>
                </a:tc>
                <a:tc>
                  <a:txBody>
                    <a:bodyPr/>
                    <a:lstStyle/>
                    <a:p>
                      <a:pPr algn="ctr"/>
                      <a:r>
                        <a:rPr lang="en-US" sz="1200" dirty="0"/>
                        <a:t>IaaS</a:t>
                      </a:r>
                      <a:endParaRPr lang="en-GB" sz="1200" dirty="0"/>
                    </a:p>
                  </a:txBody>
                  <a:tcPr/>
                </a:tc>
                <a:tc>
                  <a:txBody>
                    <a:bodyPr/>
                    <a:lstStyle/>
                    <a:p>
                      <a:pPr algn="ctr"/>
                      <a:r>
                        <a:rPr lang="en-US" sz="1200" dirty="0"/>
                        <a:t>PaaS</a:t>
                      </a:r>
                      <a:endParaRPr lang="en-GB" sz="1200" dirty="0"/>
                    </a:p>
                  </a:txBody>
                  <a:tcPr/>
                </a:tc>
                <a:tc>
                  <a:txBody>
                    <a:bodyPr/>
                    <a:lstStyle/>
                    <a:p>
                      <a:pPr algn="ctr"/>
                      <a:r>
                        <a:rPr lang="en-US" sz="1200" dirty="0"/>
                        <a:t>SaaS</a:t>
                      </a:r>
                      <a:endParaRPr lang="en-GB" sz="1200" dirty="0"/>
                    </a:p>
                  </a:txBody>
                  <a:tcPr/>
                </a:tc>
                <a:extLst>
                  <a:ext uri="{0D108BD9-81ED-4DB2-BD59-A6C34878D82A}">
                    <a16:rowId xmlns:a16="http://schemas.microsoft.com/office/drawing/2014/main" val="3626241763"/>
                  </a:ext>
                </a:extLst>
              </a:tr>
              <a:tr h="370840">
                <a:tc>
                  <a:txBody>
                    <a:bodyPr/>
                    <a:lstStyle/>
                    <a:p>
                      <a:r>
                        <a:rPr lang="ru-RU" sz="1200" dirty="0"/>
                        <a:t>Начальные капиталовложения</a:t>
                      </a:r>
                    </a:p>
                    <a:p>
                      <a:endParaRPr lang="en-GB" sz="1200" dirty="0"/>
                    </a:p>
                  </a:txBody>
                  <a:tcPr/>
                </a:tc>
                <a:tc>
                  <a:txBody>
                    <a:bodyPr/>
                    <a:lstStyle/>
                    <a:p>
                      <a:r>
                        <a:rPr lang="ru-RU" sz="1200" dirty="0"/>
                        <a:t>Начальные капиталовложения отсутствуют. Пользователи платят только за то, что они используют.</a:t>
                      </a:r>
                    </a:p>
                  </a:txBody>
                  <a:tcPr/>
                </a:tc>
                <a:tc>
                  <a:txBody>
                    <a:bodyPr/>
                    <a:lstStyle/>
                    <a:p>
                      <a:r>
                        <a:rPr lang="ru-RU" sz="1200" dirty="0"/>
                        <a:t>Начальные капиталовложения отсутствуют. Пользователи платят только за то, что они используют.</a:t>
                      </a:r>
                    </a:p>
                    <a:p>
                      <a:endParaRPr lang="en-GB" sz="1200" dirty="0"/>
                    </a:p>
                  </a:txBody>
                  <a:tcPr/>
                </a:tc>
                <a:tc>
                  <a:txBody>
                    <a:bodyPr/>
                    <a:lstStyle/>
                    <a:p>
                      <a:r>
                        <a:rPr lang="ru-RU" sz="1200" dirty="0"/>
                        <a:t>Пользователи не несут никакие первоначальные расходы; они оплачивают подписки, обычно на ежемесячной или ежегодной основе.</a:t>
                      </a:r>
                    </a:p>
                    <a:p>
                      <a:endParaRPr lang="en-GB" sz="1200" dirty="0"/>
                    </a:p>
                  </a:txBody>
                  <a:tcPr/>
                </a:tc>
                <a:extLst>
                  <a:ext uri="{0D108BD9-81ED-4DB2-BD59-A6C34878D82A}">
                    <a16:rowId xmlns:a16="http://schemas.microsoft.com/office/drawing/2014/main" val="4104197587"/>
                  </a:ext>
                </a:extLst>
              </a:tr>
              <a:tr h="370840">
                <a:tc>
                  <a:txBody>
                    <a:bodyPr/>
                    <a:lstStyle/>
                    <a:p>
                      <a:r>
                        <a:rPr lang="ru-RU" sz="1200" dirty="0"/>
                        <a:t>Ответственность пользователя</a:t>
                      </a:r>
                    </a:p>
                    <a:p>
                      <a:endParaRPr lang="en-GB" sz="1200" dirty="0"/>
                    </a:p>
                  </a:txBody>
                  <a:tcPr/>
                </a:tc>
                <a:tc>
                  <a:txBody>
                    <a:bodyPr/>
                    <a:lstStyle/>
                    <a:p>
                      <a:r>
                        <a:rPr lang="ru-RU" sz="1200" dirty="0"/>
                        <a:t>Пользователь отвечает за покупку, установку, настройку собственных программных операционных систем, ПО промежуточного слоя и приложений, а также за управление ими.</a:t>
                      </a:r>
                    </a:p>
                    <a:p>
                      <a:endParaRPr lang="en-GB" sz="1200" dirty="0"/>
                    </a:p>
                  </a:txBody>
                  <a:tcPr/>
                </a:tc>
                <a:tc>
                  <a:txBody>
                    <a:bodyPr/>
                    <a:lstStyle/>
                    <a:p>
                      <a:r>
                        <a:rPr lang="ru-RU" sz="1200" dirty="0"/>
                        <a:t>Пользователь несет ответственность за разработку собственных приложений. Однако он не отвечает за управление сервером или инфраструктурой. Это позволяет сосредоточиться на приложении или рабочей нагрузке, которую нужно запустить.</a:t>
                      </a:r>
                    </a:p>
                    <a:p>
                      <a:endParaRPr lang="en-GB" sz="1200" dirty="0"/>
                    </a:p>
                  </a:txBody>
                  <a:tcPr/>
                </a:tc>
                <a:tc>
                  <a:txBody>
                    <a:bodyPr/>
                    <a:lstStyle/>
                    <a:p>
                      <a:r>
                        <a:rPr lang="ru-RU" sz="1200" dirty="0"/>
                        <a:t>Пользователи просто используют прикладные программы; они не отвечают ни за обслуживание программного обеспечения, ни за управление им.</a:t>
                      </a:r>
                    </a:p>
                    <a:p>
                      <a:endParaRPr lang="en-GB" sz="1200" dirty="0"/>
                    </a:p>
                  </a:txBody>
                  <a:tcPr/>
                </a:tc>
                <a:extLst>
                  <a:ext uri="{0D108BD9-81ED-4DB2-BD59-A6C34878D82A}">
                    <a16:rowId xmlns:a16="http://schemas.microsoft.com/office/drawing/2014/main" val="3583540330"/>
                  </a:ext>
                </a:extLst>
              </a:tr>
              <a:tr h="370840">
                <a:tc>
                  <a:txBody>
                    <a:bodyPr/>
                    <a:lstStyle/>
                    <a:p>
                      <a:r>
                        <a:rPr lang="ru-RU" sz="1200" dirty="0"/>
                        <a:t>Ответственность поставщика облачных служб</a:t>
                      </a:r>
                    </a:p>
                    <a:p>
                      <a:endParaRPr lang="en-GB" sz="1200" dirty="0"/>
                    </a:p>
                  </a:txBody>
                  <a:tcPr/>
                </a:tc>
                <a:tc>
                  <a:txBody>
                    <a:bodyPr/>
                    <a:lstStyle/>
                    <a:p>
                      <a:r>
                        <a:rPr lang="ru-RU" sz="1200" dirty="0"/>
                        <a:t>Поставщик облачных служб несет ответственность за доступность базовой облачной инфраструктуры (такой как виртуальные машины, хранилища и сети) для пользователя.</a:t>
                      </a:r>
                    </a:p>
                    <a:p>
                      <a:endParaRPr lang="en-GB" sz="1200" dirty="0"/>
                    </a:p>
                  </a:txBody>
                  <a:tcPr/>
                </a:tc>
                <a:tc>
                  <a:txBody>
                    <a:bodyPr/>
                    <a:lstStyle/>
                    <a:p>
                      <a:r>
                        <a:rPr lang="ru-RU" sz="1200" dirty="0"/>
                        <a:t>Поставщик облачных служб отвечает за управление операционными системами, а также конфигурацию сетей и служб. Поставщики облачных служб обычно несут ответственность за все, кроме приложения, которое планирует запустить пользователь. Они предоставляют полностью управляемую платформу для запуска приложения.</a:t>
                      </a:r>
                    </a:p>
                    <a:p>
                      <a:endParaRPr lang="en-GB" sz="1200" dirty="0"/>
                    </a:p>
                  </a:txBody>
                  <a:tcPr/>
                </a:tc>
                <a:tc>
                  <a:txBody>
                    <a:bodyPr/>
                    <a:lstStyle/>
                    <a:p>
                      <a:r>
                        <a:rPr lang="ru-RU" sz="1200" dirty="0"/>
                        <a:t>Поставщик облачных служб отвечает за подготовку, управление и обслуживание программного обеспечения приложения.</a:t>
                      </a:r>
                    </a:p>
                    <a:p>
                      <a:endParaRPr lang="en-GB" sz="1200" dirty="0"/>
                    </a:p>
                  </a:txBody>
                  <a:tcPr/>
                </a:tc>
                <a:extLst>
                  <a:ext uri="{0D108BD9-81ED-4DB2-BD59-A6C34878D82A}">
                    <a16:rowId xmlns:a16="http://schemas.microsoft.com/office/drawing/2014/main" val="1340391498"/>
                  </a:ext>
                </a:extLst>
              </a:tr>
            </a:tbl>
          </a:graphicData>
        </a:graphic>
      </p:graphicFrame>
    </p:spTree>
    <p:extLst>
      <p:ext uri="{BB962C8B-B14F-4D97-AF65-F5344CB8AC3E}">
        <p14:creationId xmlns:p14="http://schemas.microsoft.com/office/powerpoint/2010/main" val="107162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Segoe UI Light" panose="020B0502040204020203" pitchFamily="34" charset="0"/>
              <a:cs typeface="Segoe UI Light" panose="020B0502040204020203" pitchFamily="34" charset="0"/>
            </a:endParaRPr>
          </a:p>
        </p:txBody>
      </p:sp>
      <p:sp>
        <p:nvSpPr>
          <p:cNvPr id="10" name="Заголовок 1"/>
          <p:cNvSpPr txBox="1">
            <a:spLocks/>
          </p:cNvSpPr>
          <p:nvPr/>
        </p:nvSpPr>
        <p:spPr>
          <a:xfrm>
            <a:off x="1981200" y="228600"/>
            <a:ext cx="8229600" cy="571500"/>
          </a:xfrm>
          <a:prstGeom prst="rect">
            <a:avLst/>
          </a:prstGeom>
        </p:spPr>
        <p:txBody>
          <a:bodyPr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a:t>
            </a:r>
            <a:endParaRPr lang="en-GB"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16387" name="Заголовок 1"/>
          <p:cNvSpPr txBox="1">
            <a:spLocks/>
          </p:cNvSpPr>
          <p:nvPr/>
        </p:nvSpPr>
        <p:spPr bwMode="auto">
          <a:xfrm>
            <a:off x="1981200" y="784874"/>
            <a:ext cx="8229599" cy="563562"/>
          </a:xfrm>
          <a:prstGeom prst="rect">
            <a:avLst/>
          </a:prstGeom>
          <a:noFill/>
          <a:ln w="9525">
            <a:noFill/>
            <a:miter lim="800000"/>
            <a:headEnd/>
            <a:tailEnd/>
          </a:ln>
        </p:spPr>
        <p:txBody>
          <a:bodyPr anchor="ctr"/>
          <a:lstStyle/>
          <a:p>
            <a:pPr algn="ctr"/>
            <a:r>
              <a:rPr lang="ru-RU" sz="2800" dirty="0">
                <a:solidFill>
                  <a:srgbClr val="D04E1D"/>
                </a:solidFill>
                <a:latin typeface="Segoe UI Light" panose="020B0502040204020203" pitchFamily="34" charset="0"/>
                <a:cs typeface="Segoe UI Light" pitchFamily="34" charset="0"/>
              </a:rPr>
              <a:t>Автор курса</a:t>
            </a:r>
          </a:p>
        </p:txBody>
      </p:sp>
      <p:sp>
        <p:nvSpPr>
          <p:cNvPr id="16" name="Прямоугольник 15"/>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6389" name="Прямоугольник 19"/>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6390" name="Прямоугольник 24"/>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6391" name="Группа 30"/>
          <p:cNvGrpSpPr>
            <a:grpSpLocks/>
          </p:cNvGrpSpPr>
          <p:nvPr/>
        </p:nvGrpSpPr>
        <p:grpSpPr bwMode="auto">
          <a:xfrm>
            <a:off x="177800" y="6403975"/>
            <a:ext cx="177800" cy="412750"/>
            <a:chOff x="4724400" y="3098418"/>
            <a:chExt cx="178914" cy="411555"/>
          </a:xfrm>
        </p:grpSpPr>
        <p:sp>
          <p:nvSpPr>
            <p:cNvPr id="28"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3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8" name="Прямоугольник 1"/>
          <p:cNvSpPr>
            <a:spLocks noChangeArrowheads="1"/>
          </p:cNvSpPr>
          <p:nvPr/>
        </p:nvSpPr>
        <p:spPr bwMode="auto">
          <a:xfrm>
            <a:off x="5044281" y="5204231"/>
            <a:ext cx="2103438" cy="338554"/>
          </a:xfrm>
          <a:prstGeom prst="rect">
            <a:avLst/>
          </a:prstGeom>
          <a:noFill/>
          <a:ln w="9525">
            <a:noFill/>
            <a:miter lim="800000"/>
            <a:headEnd/>
            <a:tailEnd/>
          </a:ln>
        </p:spPr>
        <p:txBody>
          <a:bodyPr wrap="square">
            <a:spAutoFit/>
          </a:bodyPr>
          <a:lstStyle/>
          <a:p>
            <a:pPr algn="ctr"/>
            <a:endParaRPr lang="en-US" sz="1600" dirty="0">
              <a:solidFill>
                <a:srgbClr val="D04E1D"/>
              </a:solidFill>
              <a:latin typeface="Segoe UI Light" pitchFamily="34" charset="0"/>
              <a:cs typeface="Segoe UI Light" pitchFamily="34" charset="0"/>
            </a:endParaRPr>
          </a:p>
        </p:txBody>
      </p:sp>
      <p:pic>
        <p:nvPicPr>
          <p:cNvPr id="5" name="Picture 4" descr="A person wearing a suit and tie smiling at the camera&#10;&#10;Description automatically generated">
            <a:extLst>
              <a:ext uri="{FF2B5EF4-FFF2-40B4-BE49-F238E27FC236}">
                <a16:creationId xmlns:a16="http://schemas.microsoft.com/office/drawing/2014/main" id="{5F6ED157-EBE2-4141-B8FE-5025737A73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1" y="1484492"/>
            <a:ext cx="3048000" cy="3046211"/>
          </a:xfrm>
          <a:prstGeom prst="rect">
            <a:avLst/>
          </a:prstGeom>
        </p:spPr>
      </p:pic>
      <p:sp>
        <p:nvSpPr>
          <p:cNvPr id="21" name="Заголовок 1">
            <a:extLst>
              <a:ext uri="{FF2B5EF4-FFF2-40B4-BE49-F238E27FC236}">
                <a16:creationId xmlns:a16="http://schemas.microsoft.com/office/drawing/2014/main" id="{274D4FAB-6D92-4E74-B4B0-1C693EEC4F57}"/>
              </a:ext>
            </a:extLst>
          </p:cNvPr>
          <p:cNvSpPr txBox="1">
            <a:spLocks/>
          </p:cNvSpPr>
          <p:nvPr/>
        </p:nvSpPr>
        <p:spPr bwMode="auto">
          <a:xfrm>
            <a:off x="1979023" y="4666759"/>
            <a:ext cx="8229599" cy="563562"/>
          </a:xfrm>
          <a:prstGeom prst="rect">
            <a:avLst/>
          </a:prstGeom>
          <a:noFill/>
          <a:ln w="9525">
            <a:noFill/>
            <a:miter lim="800000"/>
            <a:headEnd/>
            <a:tailEnd/>
          </a:ln>
        </p:spPr>
        <p:txBody>
          <a:bodyPr anchor="ctr"/>
          <a:lstStyle/>
          <a:p>
            <a:pPr algn="ctr"/>
            <a:r>
              <a:rPr lang="ru-RU" sz="2800" dirty="0">
                <a:solidFill>
                  <a:srgbClr val="D04E1D"/>
                </a:solidFill>
                <a:latin typeface="Segoe UI Light" panose="020B0502040204020203" pitchFamily="34" charset="0"/>
                <a:cs typeface="Segoe UI Light" pitchFamily="34" charset="0"/>
              </a:rPr>
              <a:t>Ошеров Сергей</a:t>
            </a:r>
            <a:endParaRPr lang="ru-RU" sz="2800" dirty="0">
              <a:solidFill>
                <a:schemeClr val="tx2">
                  <a:lumMod val="60000"/>
                  <a:lumOff val="40000"/>
                </a:schemeClr>
              </a:solidFill>
              <a:latin typeface="Segoe UI Light" panose="020B0502040204020203" pitchFamily="34" charset="0"/>
              <a:cs typeface="Segoe UI Light" pitchFamily="34" charset="0"/>
            </a:endParaRPr>
          </a:p>
        </p:txBody>
      </p:sp>
      <p:sp>
        <p:nvSpPr>
          <p:cNvPr id="22" name="Заголовок 1">
            <a:extLst>
              <a:ext uri="{FF2B5EF4-FFF2-40B4-BE49-F238E27FC236}">
                <a16:creationId xmlns:a16="http://schemas.microsoft.com/office/drawing/2014/main" id="{A63A4216-F9CD-4E1E-A18A-E59C3C359480}"/>
              </a:ext>
            </a:extLst>
          </p:cNvPr>
          <p:cNvSpPr txBox="1">
            <a:spLocks/>
          </p:cNvSpPr>
          <p:nvPr/>
        </p:nvSpPr>
        <p:spPr bwMode="auto">
          <a:xfrm>
            <a:off x="2286000" y="5178071"/>
            <a:ext cx="8229599" cy="563562"/>
          </a:xfrm>
          <a:prstGeom prst="rect">
            <a:avLst/>
          </a:prstGeom>
          <a:noFill/>
          <a:ln w="9525">
            <a:noFill/>
            <a:miter lim="800000"/>
            <a:headEnd/>
            <a:tailEnd/>
          </a:ln>
        </p:spPr>
        <p:txBody>
          <a:bodyPr anchor="ctr"/>
          <a:lstStyle/>
          <a:p>
            <a:pPr algn="ctr"/>
            <a:r>
              <a:rPr lang="en-US" sz="2800" dirty="0">
                <a:solidFill>
                  <a:schemeClr val="tx2">
                    <a:lumMod val="60000"/>
                    <a:lumOff val="40000"/>
                  </a:schemeClr>
                </a:solidFill>
                <a:latin typeface="Segoe UI Light" panose="020B0502040204020203" pitchFamily="34" charset="0"/>
                <a:cs typeface="Segoe UI Light" pitchFamily="34" charset="0"/>
              </a:rPr>
              <a:t>Microsoft Certified: Azure Solution Architect Expert</a:t>
            </a:r>
            <a:endParaRPr lang="ru-RU" sz="2800" dirty="0">
              <a:solidFill>
                <a:schemeClr val="tx2">
                  <a:lumMod val="60000"/>
                  <a:lumOff val="40000"/>
                </a:schemeClr>
              </a:solidFill>
              <a:latin typeface="Segoe UI Light" panose="020B0502040204020203" pitchFamily="34" charset="0"/>
              <a:cs typeface="Segoe UI Light" pitchFamily="34" charset="0"/>
            </a:endParaRPr>
          </a:p>
        </p:txBody>
      </p:sp>
      <p:sp>
        <p:nvSpPr>
          <p:cNvPr id="23" name="Заголовок 1">
            <a:extLst>
              <a:ext uri="{FF2B5EF4-FFF2-40B4-BE49-F238E27FC236}">
                <a16:creationId xmlns:a16="http://schemas.microsoft.com/office/drawing/2014/main" id="{17C91E0F-7654-4A1B-AB73-3C36E65A73A6}"/>
              </a:ext>
            </a:extLst>
          </p:cNvPr>
          <p:cNvSpPr txBox="1">
            <a:spLocks/>
          </p:cNvSpPr>
          <p:nvPr/>
        </p:nvSpPr>
        <p:spPr bwMode="auto">
          <a:xfrm>
            <a:off x="1979022" y="5722144"/>
            <a:ext cx="8229599" cy="563562"/>
          </a:xfrm>
          <a:prstGeom prst="rect">
            <a:avLst/>
          </a:prstGeom>
          <a:noFill/>
          <a:ln w="9525">
            <a:noFill/>
            <a:miter lim="800000"/>
            <a:headEnd/>
            <a:tailEnd/>
          </a:ln>
        </p:spPr>
        <p:txBody>
          <a:bodyPr anchor="ctr"/>
          <a:lstStyle/>
          <a:p>
            <a:pPr algn="ctr"/>
            <a:r>
              <a:rPr lang="en-US" sz="2800" dirty="0">
                <a:solidFill>
                  <a:schemeClr val="tx2">
                    <a:lumMod val="60000"/>
                    <a:lumOff val="40000"/>
                  </a:schemeClr>
                </a:solidFill>
                <a:latin typeface="Segoe UI Light" panose="020B0502040204020203" pitchFamily="34" charset="0"/>
                <a:cs typeface="Segoe UI Light" pitchFamily="34" charset="0"/>
              </a:rPr>
              <a:t>sergey_osherov@mail.ru</a:t>
            </a:r>
            <a:endParaRPr lang="ru-RU" sz="2800" dirty="0">
              <a:solidFill>
                <a:schemeClr val="tx2">
                  <a:lumMod val="60000"/>
                  <a:lumOff val="40000"/>
                </a:schemeClr>
              </a:solidFill>
              <a:latin typeface="Segoe UI Light" panose="020B0502040204020203" pitchFamily="34" charset="0"/>
              <a:cs typeface="Segoe UI Ligh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Типы облачных служб</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3" name="Picture 2" descr="Graphical user interface, application&#10;&#10;Description automatically generated">
            <a:extLst>
              <a:ext uri="{FF2B5EF4-FFF2-40B4-BE49-F238E27FC236}">
                <a16:creationId xmlns:a16="http://schemas.microsoft.com/office/drawing/2014/main" id="{ED905747-CB66-45E5-B418-BA64B1DA8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399858"/>
            <a:ext cx="8534400" cy="4800600"/>
          </a:xfrm>
          <a:prstGeom prst="rect">
            <a:avLst/>
          </a:prstGeom>
        </p:spPr>
      </p:pic>
    </p:spTree>
    <p:extLst>
      <p:ext uri="{BB962C8B-B14F-4D97-AF65-F5344CB8AC3E}">
        <p14:creationId xmlns:p14="http://schemas.microsoft.com/office/powerpoint/2010/main" val="299890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685800" y="861219"/>
            <a:ext cx="108204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 Службы </a:t>
            </a:r>
            <a:r>
              <a:rPr lang="en-US" sz="2800" dirty="0">
                <a:solidFill>
                  <a:srgbClr val="D04E1D"/>
                </a:solidFill>
                <a:latin typeface="Segoe UI Light" pitchFamily="34" charset="0"/>
                <a:cs typeface="Segoe UI Light" pitchFamily="34" charset="0"/>
              </a:rPr>
              <a:t>Azure</a:t>
            </a:r>
            <a:endParaRPr lang="ru-RU" sz="2800" dirty="0">
              <a:solidFill>
                <a:srgbClr val="D04E1D"/>
              </a:solidFill>
              <a:latin typeface="Segoe UI Light" pitchFamily="34" charset="0"/>
              <a:cs typeface="Segoe UI Light" pitchFamily="34" charset="0"/>
            </a:endParaRP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19400" y="1371600"/>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endParaRPr lang="en-US" dirty="0">
              <a:solidFill>
                <a:schemeClr val="tx1"/>
              </a:solidFill>
              <a:latin typeface="Segoe UI Light" panose="020B0502040204020203" pitchFamily="34" charset="0"/>
              <a:ea typeface="+mj-ea"/>
              <a:cs typeface="Segoe UI Light" panose="020B0502040204020203" pitchFamily="34" charset="0"/>
            </a:endParaRP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5" name="Picture 4">
            <a:extLst>
              <a:ext uri="{FF2B5EF4-FFF2-40B4-BE49-F238E27FC236}">
                <a16:creationId xmlns:a16="http://schemas.microsoft.com/office/drawing/2014/main" id="{C27B4E09-0CB4-4569-9790-F862F977960C}"/>
              </a:ext>
            </a:extLst>
          </p:cNvPr>
          <p:cNvPicPr>
            <a:picLocks noChangeAspect="1"/>
          </p:cNvPicPr>
          <p:nvPr/>
        </p:nvPicPr>
        <p:blipFill>
          <a:blip r:embed="rId3"/>
          <a:stretch>
            <a:fillRect/>
          </a:stretch>
        </p:blipFill>
        <p:spPr>
          <a:xfrm>
            <a:off x="1924963" y="1415255"/>
            <a:ext cx="8461201" cy="4817270"/>
          </a:xfrm>
          <a:prstGeom prst="rect">
            <a:avLst/>
          </a:prstGeom>
        </p:spPr>
      </p:pic>
    </p:spTree>
    <p:extLst>
      <p:ext uri="{BB962C8B-B14F-4D97-AF65-F5344CB8AC3E}">
        <p14:creationId xmlns:p14="http://schemas.microsoft.com/office/powerpoint/2010/main" val="397800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61218"/>
            <a:ext cx="12192000" cy="1043781"/>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 </a:t>
            </a:r>
          </a:p>
          <a:p>
            <a:pPr algn="ctr"/>
            <a:r>
              <a:rPr lang="ru-RU" sz="2800" dirty="0">
                <a:solidFill>
                  <a:srgbClr val="D04E1D"/>
                </a:solidFill>
                <a:latin typeface="Segoe UI Light" pitchFamily="34" charset="0"/>
                <a:cs typeface="Segoe UI Light" pitchFamily="34" charset="0"/>
              </a:rPr>
              <a:t>Базовые службы </a:t>
            </a:r>
            <a:r>
              <a:rPr lang="en-US" sz="2800" dirty="0">
                <a:solidFill>
                  <a:srgbClr val="D04E1D"/>
                </a:solidFill>
                <a:latin typeface="Segoe UI Light" pitchFamily="34" charset="0"/>
                <a:cs typeface="Segoe UI Light" pitchFamily="34" charset="0"/>
              </a:rPr>
              <a:t>Azure</a:t>
            </a:r>
            <a:r>
              <a:rPr lang="ru-RU" sz="2800" dirty="0">
                <a:solidFill>
                  <a:srgbClr val="D04E1D"/>
                </a:solidFill>
                <a:latin typeface="Segoe UI Light" pitchFamily="34" charset="0"/>
                <a:cs typeface="Segoe UI Light" pitchFamily="34" charset="0"/>
              </a:rPr>
              <a:t>:</a:t>
            </a:r>
            <a:endParaRPr lang="en-US" sz="2800" dirty="0">
              <a:solidFill>
                <a:srgbClr val="D04E1D"/>
              </a:solidFill>
              <a:latin typeface="Segoe UI Light" pitchFamily="34" charset="0"/>
              <a:cs typeface="Segoe UI Light" pitchFamily="34" charset="0"/>
            </a:endParaRPr>
          </a:p>
          <a:p>
            <a:pPr algn="ctr"/>
            <a:r>
              <a:rPr lang="ru-RU" sz="2800" dirty="0">
                <a:solidFill>
                  <a:srgbClr val="D04E1D"/>
                </a:solidFill>
                <a:latin typeface="Segoe UI Light" pitchFamily="34" charset="0"/>
                <a:cs typeface="Segoe UI Light" pitchFamily="34" charset="0"/>
              </a:rPr>
              <a:t>Службы </a:t>
            </a:r>
            <a:r>
              <a:rPr lang="ru-RU" sz="2800" b="1" dirty="0">
                <a:solidFill>
                  <a:srgbClr val="D04E1D"/>
                </a:solidFill>
                <a:latin typeface="Segoe UI Light" pitchFamily="34" charset="0"/>
                <a:cs typeface="Segoe UI Light" pitchFamily="34" charset="0"/>
              </a:rPr>
              <a:t>вычислений</a:t>
            </a:r>
            <a:r>
              <a:rPr lang="ru-RU" sz="2800" dirty="0">
                <a:solidFill>
                  <a:srgbClr val="D04E1D"/>
                </a:solidFill>
                <a:latin typeface="Segoe UI Light" pitchFamily="34" charset="0"/>
                <a:cs typeface="Segoe UI Light" pitchFamily="34" charset="0"/>
              </a:rPr>
              <a:t>.</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19400" y="1371600"/>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endParaRPr lang="en-US" dirty="0">
              <a:solidFill>
                <a:schemeClr val="tx1"/>
              </a:solidFill>
              <a:latin typeface="Segoe UI Light" panose="020B0502040204020203" pitchFamily="34" charset="0"/>
              <a:ea typeface="+mj-ea"/>
              <a:cs typeface="Segoe UI Light" panose="020B0502040204020203" pitchFamily="34" charset="0"/>
            </a:endParaRP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7" name="Picture 6" descr="A close up of a scoreboard&#10;&#10;Description automatically generated">
            <a:extLst>
              <a:ext uri="{FF2B5EF4-FFF2-40B4-BE49-F238E27FC236}">
                <a16:creationId xmlns:a16="http://schemas.microsoft.com/office/drawing/2014/main" id="{13ABCB1E-2119-42A5-A0EE-8E92618443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2029639"/>
            <a:ext cx="7543801" cy="4294961"/>
          </a:xfrm>
          <a:prstGeom prst="rect">
            <a:avLst/>
          </a:prstGeom>
        </p:spPr>
      </p:pic>
    </p:spTree>
    <p:extLst>
      <p:ext uri="{BB962C8B-B14F-4D97-AF65-F5344CB8AC3E}">
        <p14:creationId xmlns:p14="http://schemas.microsoft.com/office/powerpoint/2010/main" val="124982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61218"/>
            <a:ext cx="12192000" cy="1043781"/>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 </a:t>
            </a:r>
          </a:p>
          <a:p>
            <a:pPr algn="ctr"/>
            <a:r>
              <a:rPr lang="ru-RU" sz="2800" dirty="0">
                <a:solidFill>
                  <a:srgbClr val="D04E1D"/>
                </a:solidFill>
                <a:latin typeface="Segoe UI Light" pitchFamily="34" charset="0"/>
                <a:cs typeface="Segoe UI Light" pitchFamily="34" charset="0"/>
              </a:rPr>
              <a:t>Базовые службы </a:t>
            </a:r>
            <a:r>
              <a:rPr lang="en-US" sz="2800" dirty="0">
                <a:solidFill>
                  <a:srgbClr val="D04E1D"/>
                </a:solidFill>
                <a:latin typeface="Segoe UI Light" pitchFamily="34" charset="0"/>
                <a:cs typeface="Segoe UI Light" pitchFamily="34" charset="0"/>
              </a:rPr>
              <a:t>Azure</a:t>
            </a:r>
            <a:r>
              <a:rPr lang="ru-RU" sz="2800" dirty="0">
                <a:solidFill>
                  <a:srgbClr val="D04E1D"/>
                </a:solidFill>
                <a:latin typeface="Segoe UI Light" pitchFamily="34" charset="0"/>
                <a:cs typeface="Segoe UI Light" pitchFamily="34" charset="0"/>
              </a:rPr>
              <a:t>:</a:t>
            </a:r>
            <a:endParaRPr lang="en-US" sz="2800" dirty="0">
              <a:solidFill>
                <a:srgbClr val="D04E1D"/>
              </a:solidFill>
              <a:latin typeface="Segoe UI Light" pitchFamily="34" charset="0"/>
              <a:cs typeface="Segoe UI Light" pitchFamily="34" charset="0"/>
            </a:endParaRPr>
          </a:p>
          <a:p>
            <a:pPr algn="ctr"/>
            <a:r>
              <a:rPr lang="ru-RU" sz="2800" dirty="0">
                <a:solidFill>
                  <a:srgbClr val="D04E1D"/>
                </a:solidFill>
                <a:latin typeface="Segoe UI Light" pitchFamily="34" charset="0"/>
                <a:cs typeface="Segoe UI Light" pitchFamily="34" charset="0"/>
              </a:rPr>
              <a:t>Службы </a:t>
            </a:r>
            <a:r>
              <a:rPr lang="ru-RU" sz="2800" b="1" dirty="0">
                <a:solidFill>
                  <a:srgbClr val="D04E1D"/>
                </a:solidFill>
                <a:latin typeface="Segoe UI Light" pitchFamily="34" charset="0"/>
                <a:cs typeface="Segoe UI Light" pitchFamily="34" charset="0"/>
              </a:rPr>
              <a:t>вычислений</a:t>
            </a:r>
            <a:r>
              <a:rPr lang="ru-RU" sz="2800" dirty="0">
                <a:solidFill>
                  <a:srgbClr val="D04E1D"/>
                </a:solidFill>
                <a:latin typeface="Segoe UI Light" pitchFamily="34" charset="0"/>
                <a:cs typeface="Segoe UI Light" pitchFamily="34" charset="0"/>
              </a:rPr>
              <a:t>.</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19400" y="1371600"/>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endParaRPr lang="en-US" dirty="0">
              <a:solidFill>
                <a:schemeClr val="tx1"/>
              </a:solidFill>
              <a:latin typeface="Segoe UI Light" panose="020B0502040204020203" pitchFamily="34" charset="0"/>
              <a:ea typeface="+mj-ea"/>
              <a:cs typeface="Segoe UI Light" panose="020B0502040204020203" pitchFamily="34" charset="0"/>
            </a:endParaRP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4" name="Picture 3" descr="Graphical user interface&#10;&#10;Description automatically generated">
            <a:extLst>
              <a:ext uri="{FF2B5EF4-FFF2-40B4-BE49-F238E27FC236}">
                <a16:creationId xmlns:a16="http://schemas.microsoft.com/office/drawing/2014/main" id="{60620F5E-BCC4-4A68-9088-D14B52415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13791"/>
            <a:ext cx="9753600" cy="3819525"/>
          </a:xfrm>
          <a:prstGeom prst="rect">
            <a:avLst/>
          </a:prstGeom>
        </p:spPr>
      </p:pic>
    </p:spTree>
    <p:extLst>
      <p:ext uri="{BB962C8B-B14F-4D97-AF65-F5344CB8AC3E}">
        <p14:creationId xmlns:p14="http://schemas.microsoft.com/office/powerpoint/2010/main" val="1659214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61218"/>
            <a:ext cx="12192000" cy="1043781"/>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 </a:t>
            </a:r>
          </a:p>
          <a:p>
            <a:pPr algn="ctr"/>
            <a:r>
              <a:rPr lang="ru-RU" sz="2800" dirty="0">
                <a:solidFill>
                  <a:srgbClr val="D04E1D"/>
                </a:solidFill>
                <a:latin typeface="Segoe UI Light" pitchFamily="34" charset="0"/>
                <a:cs typeface="Segoe UI Light" pitchFamily="34" charset="0"/>
              </a:rPr>
              <a:t>Базовые службы </a:t>
            </a:r>
            <a:r>
              <a:rPr lang="en-US" sz="2800" dirty="0">
                <a:solidFill>
                  <a:srgbClr val="D04E1D"/>
                </a:solidFill>
                <a:latin typeface="Segoe UI Light" pitchFamily="34" charset="0"/>
                <a:cs typeface="Segoe UI Light" pitchFamily="34" charset="0"/>
              </a:rPr>
              <a:t>Azure</a:t>
            </a:r>
            <a:r>
              <a:rPr lang="ru-RU" sz="2800" dirty="0">
                <a:solidFill>
                  <a:srgbClr val="D04E1D"/>
                </a:solidFill>
                <a:latin typeface="Segoe UI Light" pitchFamily="34" charset="0"/>
                <a:cs typeface="Segoe UI Light" pitchFamily="34" charset="0"/>
              </a:rPr>
              <a:t>:</a:t>
            </a:r>
            <a:endParaRPr lang="en-US" sz="2800" dirty="0">
              <a:solidFill>
                <a:srgbClr val="D04E1D"/>
              </a:solidFill>
              <a:latin typeface="Segoe UI Light" pitchFamily="34" charset="0"/>
              <a:cs typeface="Segoe UI Light" pitchFamily="34" charset="0"/>
            </a:endParaRPr>
          </a:p>
          <a:p>
            <a:pPr algn="ctr"/>
            <a:r>
              <a:rPr lang="ru-RU" sz="2800" dirty="0">
                <a:solidFill>
                  <a:srgbClr val="D04E1D"/>
                </a:solidFill>
                <a:latin typeface="Segoe UI Light" pitchFamily="34" charset="0"/>
                <a:cs typeface="Segoe UI Light" pitchFamily="34" charset="0"/>
              </a:rPr>
              <a:t>Службы </a:t>
            </a:r>
            <a:r>
              <a:rPr lang="ru-RU" sz="2800" b="1" dirty="0">
                <a:solidFill>
                  <a:srgbClr val="D04E1D"/>
                </a:solidFill>
                <a:latin typeface="Segoe UI Light" pitchFamily="34" charset="0"/>
                <a:cs typeface="Segoe UI Light" pitchFamily="34" charset="0"/>
              </a:rPr>
              <a:t>хранения</a:t>
            </a:r>
            <a:r>
              <a:rPr lang="ru-RU" sz="2800" dirty="0">
                <a:solidFill>
                  <a:srgbClr val="D04E1D"/>
                </a:solidFill>
                <a:latin typeface="Segoe UI Light" pitchFamily="34" charset="0"/>
                <a:cs typeface="Segoe UI Light" pitchFamily="34" charset="0"/>
              </a:rPr>
              <a:t>.</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19400" y="1371600"/>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endParaRPr lang="en-US" dirty="0">
              <a:solidFill>
                <a:schemeClr val="tx1"/>
              </a:solidFill>
              <a:latin typeface="Segoe UI Light" panose="020B0502040204020203" pitchFamily="34" charset="0"/>
              <a:ea typeface="+mj-ea"/>
              <a:cs typeface="Segoe UI Light" panose="020B0502040204020203" pitchFamily="34" charset="0"/>
            </a:endParaRP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4" name="Picture 3" descr="A close up of a scoreboard&#10;&#10;Description automatically generated">
            <a:extLst>
              <a:ext uri="{FF2B5EF4-FFF2-40B4-BE49-F238E27FC236}">
                <a16:creationId xmlns:a16="http://schemas.microsoft.com/office/drawing/2014/main" id="{D1E82512-2502-49A3-8307-8EE8DA52F7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4100" y="2029640"/>
            <a:ext cx="7543800" cy="4294960"/>
          </a:xfrm>
          <a:prstGeom prst="rect">
            <a:avLst/>
          </a:prstGeom>
        </p:spPr>
      </p:pic>
    </p:spTree>
    <p:extLst>
      <p:ext uri="{BB962C8B-B14F-4D97-AF65-F5344CB8AC3E}">
        <p14:creationId xmlns:p14="http://schemas.microsoft.com/office/powerpoint/2010/main" val="140837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61218"/>
            <a:ext cx="12192000" cy="1043781"/>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 </a:t>
            </a:r>
          </a:p>
          <a:p>
            <a:pPr algn="ctr"/>
            <a:r>
              <a:rPr lang="ru-RU" sz="2800" dirty="0">
                <a:solidFill>
                  <a:srgbClr val="D04E1D"/>
                </a:solidFill>
                <a:latin typeface="Segoe UI Light" pitchFamily="34" charset="0"/>
                <a:cs typeface="Segoe UI Light" pitchFamily="34" charset="0"/>
              </a:rPr>
              <a:t>Базовые службы </a:t>
            </a:r>
            <a:r>
              <a:rPr lang="en-US" sz="2800" dirty="0">
                <a:solidFill>
                  <a:srgbClr val="D04E1D"/>
                </a:solidFill>
                <a:latin typeface="Segoe UI Light" pitchFamily="34" charset="0"/>
                <a:cs typeface="Segoe UI Light" pitchFamily="34" charset="0"/>
              </a:rPr>
              <a:t>Azure</a:t>
            </a:r>
            <a:r>
              <a:rPr lang="ru-RU" sz="2800" dirty="0">
                <a:solidFill>
                  <a:srgbClr val="D04E1D"/>
                </a:solidFill>
                <a:latin typeface="Segoe UI Light" pitchFamily="34" charset="0"/>
                <a:cs typeface="Segoe UI Light" pitchFamily="34" charset="0"/>
              </a:rPr>
              <a:t>:</a:t>
            </a:r>
            <a:endParaRPr lang="en-US" sz="2800" dirty="0">
              <a:solidFill>
                <a:srgbClr val="D04E1D"/>
              </a:solidFill>
              <a:latin typeface="Segoe UI Light" pitchFamily="34" charset="0"/>
              <a:cs typeface="Segoe UI Light" pitchFamily="34" charset="0"/>
            </a:endParaRPr>
          </a:p>
          <a:p>
            <a:pPr algn="ctr"/>
            <a:r>
              <a:rPr lang="ru-RU" sz="2800" b="1" dirty="0">
                <a:solidFill>
                  <a:srgbClr val="D04E1D"/>
                </a:solidFill>
                <a:latin typeface="Segoe UI Light" pitchFamily="34" charset="0"/>
                <a:cs typeface="Segoe UI Light" pitchFamily="34" charset="0"/>
              </a:rPr>
              <a:t>Сетевые </a:t>
            </a:r>
            <a:r>
              <a:rPr lang="ru-RU" sz="2800" dirty="0">
                <a:solidFill>
                  <a:srgbClr val="D04E1D"/>
                </a:solidFill>
                <a:latin typeface="Segoe UI Light" pitchFamily="34" charset="0"/>
                <a:cs typeface="Segoe UI Light" pitchFamily="34" charset="0"/>
              </a:rPr>
              <a:t>службы.</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19400" y="1371600"/>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endParaRPr lang="en-US" dirty="0">
              <a:solidFill>
                <a:schemeClr val="tx1"/>
              </a:solidFill>
              <a:latin typeface="Segoe UI Light" panose="020B0502040204020203" pitchFamily="34" charset="0"/>
              <a:ea typeface="+mj-ea"/>
              <a:cs typeface="Segoe UI Light" panose="020B0502040204020203" pitchFamily="34" charset="0"/>
            </a:endParaRP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4" name="Picture 3" descr="A close up of a scoreboard&#10;&#10;Description automatically generated">
            <a:extLst>
              <a:ext uri="{FF2B5EF4-FFF2-40B4-BE49-F238E27FC236}">
                <a16:creationId xmlns:a16="http://schemas.microsoft.com/office/drawing/2014/main" id="{77FDFA56-67F8-462A-B108-50274665AB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2039318"/>
            <a:ext cx="7526801" cy="4285282"/>
          </a:xfrm>
          <a:prstGeom prst="rect">
            <a:avLst/>
          </a:prstGeom>
        </p:spPr>
      </p:pic>
    </p:spTree>
    <p:extLst>
      <p:ext uri="{BB962C8B-B14F-4D97-AF65-F5344CB8AC3E}">
        <p14:creationId xmlns:p14="http://schemas.microsoft.com/office/powerpoint/2010/main" val="3924247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3008313"/>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Демо</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Tree>
    <p:extLst>
      <p:ext uri="{BB962C8B-B14F-4D97-AF65-F5344CB8AC3E}">
        <p14:creationId xmlns:p14="http://schemas.microsoft.com/office/powerpoint/2010/main" val="328171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D04E1D"/>
                </a:solidFill>
                <a:effectLst/>
                <a:uLnTx/>
                <a:uFillTx/>
                <a:latin typeface="Segoe UI Light" panose="020B0502040204020203" pitchFamily="34" charset="0"/>
                <a:cs typeface="Segoe UI Light" panose="020B0502040204020203" pitchFamily="34" charset="0"/>
              </a:rPr>
              <a:t>ITVDN.com</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endParaRPr>
          </a:p>
        </p:txBody>
      </p:sp>
      <p:sp>
        <p:nvSpPr>
          <p:cNvPr id="14" name="Прямоугольник 13"/>
          <p:cNvSpPr/>
          <p:nvPr/>
        </p:nvSpPr>
        <p:spPr>
          <a:xfrm>
            <a:off x="4038600" y="6458795"/>
            <a:ext cx="79248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Information Technology Video Developer Network                                                       http://itvdn.com</a:t>
            </a:r>
          </a:p>
        </p:txBody>
      </p:sp>
      <p:sp>
        <p:nvSpPr>
          <p:cNvPr id="16" name="Прямоугольник 15"/>
          <p:cNvSpPr/>
          <p:nvPr/>
        </p:nvSpPr>
        <p:spPr>
          <a:xfrm>
            <a:off x="373241" y="6431280"/>
            <a:ext cx="89184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ITVDN</a:t>
            </a:r>
            <a:endPar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18" name="Группа 17"/>
          <p:cNvGrpSpPr/>
          <p:nvPr/>
        </p:nvGrpSpPr>
        <p:grpSpPr>
          <a:xfrm>
            <a:off x="177200" y="6404572"/>
            <a:ext cx="178914" cy="411555"/>
            <a:chOff x="4724400" y="3098418"/>
            <a:chExt cx="178914" cy="411555"/>
          </a:xfrm>
        </p:grpSpPr>
        <p:sp>
          <p:nvSpPr>
            <p:cNvPr id="19" name="Блок-схема: данные 27"/>
            <p:cNvSpPr/>
            <p:nvPr/>
          </p:nvSpPr>
          <p:spPr>
            <a:xfrm rot="5400000" flipH="1">
              <a:off x="4611960" y="3312840"/>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6181" y="3210858"/>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endParaRPr>
            </a:p>
          </p:txBody>
        </p:sp>
      </p:grpSp>
      <p:sp>
        <p:nvSpPr>
          <p:cNvPr id="21" name="Прямоугольник 20"/>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3600" b="0" i="0" u="none" strike="noStrike" kern="1200" cap="none" spc="0" normalizeH="0" baseline="0" noProof="0" dirty="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rPr>
              <a:t>Смотрите наши уроки в видео формате</a:t>
            </a:r>
          </a:p>
        </p:txBody>
      </p:sp>
      <p:sp>
        <p:nvSpPr>
          <p:cNvPr id="44" name="Прямоугольник 1"/>
          <p:cNvSpPr/>
          <p:nvPr/>
        </p:nvSpPr>
        <p:spPr>
          <a:xfrm>
            <a:off x="6728097" y="1564662"/>
            <a:ext cx="4800600" cy="258532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Посмотрите этот урок в видео формате на образовательном портале </a:t>
            </a:r>
            <a:r>
              <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hlinkClick r:id="rId3"/>
              </a:rPr>
              <a:t>ITVDN.com</a:t>
            </a:r>
            <a:endPar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для закрепления пройденного материала</a:t>
            </a:r>
            <a:r>
              <a:rPr kumimoji="0" lang="en-US"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a:t>
            </a:r>
            <a:endPar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solidFill>
                  <a:prstClr val="black">
                    <a:lumMod val="65000"/>
                    <a:lumOff val="35000"/>
                  </a:prstClr>
                </a:solidFill>
                <a:latin typeface="Segoe UI Light" panose="020B0502040204020203" pitchFamily="34" charset="0"/>
                <a:cs typeface="Segoe UI Light" panose="020B0502040204020203" pitchFamily="34" charset="0"/>
              </a:rPr>
              <a:t>К</a:t>
            </a:r>
            <a:r>
              <a:rPr kumimoji="0" lang="ru-RU" sz="1800" b="0" i="0" u="none" strike="noStrike" kern="1200" cap="none" spc="0" normalizeH="0" baseline="0" noProof="0" dirty="0" err="1">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урсы</a:t>
            </a:r>
            <a:r>
              <a:rPr lang="ru-RU" dirty="0">
                <a:solidFill>
                  <a:prstClr val="black">
                    <a:lumMod val="65000"/>
                    <a:lumOff val="35000"/>
                  </a:prstClr>
                </a:solidFill>
                <a:latin typeface="Segoe UI Light" panose="020B0502040204020203" pitchFamily="34" charset="0"/>
                <a:cs typeface="Segoe UI Light" panose="020B0502040204020203" pitchFamily="34" charset="0"/>
              </a:rPr>
              <a:t> записаны </a:t>
            </a:r>
            <a:r>
              <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сертифицированными тренерами, которые работают в учебном центре </a:t>
            </a:r>
            <a:r>
              <a:rPr kumimoji="0" lang="ru-RU" sz="1800" b="0" i="0" u="none" strike="noStrike" kern="1200" cap="none" spc="0" normalizeH="0" baseline="0" noProof="0" dirty="0" err="1">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CyberBionic</a:t>
            </a:r>
            <a:r>
              <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 </a:t>
            </a:r>
            <a:r>
              <a:rPr kumimoji="0" lang="ru-RU" sz="1800" b="0" i="0" u="none" strike="noStrike" kern="1200" cap="none" spc="0" normalizeH="0" baseline="0" noProof="0" dirty="0" err="1">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Systematics</a:t>
            </a:r>
            <a:r>
              <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 и</a:t>
            </a:r>
            <a:r>
              <a:rPr kumimoji="0" lang="ru-RU" sz="1800" b="0" i="0" u="none" strike="noStrike" kern="1200" cap="none" spc="0" normalizeH="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rPr>
              <a:t> другими высококвалифицированными разработчиками.</a:t>
            </a:r>
            <a:endParaRPr kumimoji="0" lang="ru-RU" sz="1800" b="0" i="0" u="none" strike="noStrike" kern="1200" cap="none" spc="0" normalizeH="0" baseline="0" noProof="0" dirty="0">
              <a:ln>
                <a:noFill/>
              </a:ln>
              <a:solidFill>
                <a:prstClr val="black">
                  <a:lumMod val="65000"/>
                  <a:lumOff val="35000"/>
                </a:prstClr>
              </a:solidFill>
              <a:effectLst/>
              <a:uLnTx/>
              <a:uFillTx/>
              <a:latin typeface="Segoe UI Light" panose="020B0502040204020203" pitchFamily="34" charset="0"/>
              <a:cs typeface="Segoe UI Light" panose="020B0502040204020203" pitchFamily="34" charset="0"/>
            </a:endParaRPr>
          </a:p>
        </p:txBody>
      </p:sp>
      <p:pic>
        <p:nvPicPr>
          <p:cNvPr id="45" name="Picture 2" descr="http://s.developers.org.ua/img/events/ITVDNColorBlackText.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558" y="4311070"/>
            <a:ext cx="2418442" cy="1375586"/>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241" y="1670145"/>
            <a:ext cx="6096000" cy="2981325"/>
          </a:xfrm>
          <a:prstGeom prst="rect">
            <a:avLst/>
          </a:prstGeom>
        </p:spPr>
      </p:pic>
    </p:spTree>
    <p:extLst>
      <p:ext uri="{BB962C8B-B14F-4D97-AF65-F5344CB8AC3E}">
        <p14:creationId xmlns:p14="http://schemas.microsoft.com/office/powerpoint/2010/main" val="2961322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en-US" sz="2800">
                <a:solidFill>
                  <a:srgbClr val="D04E1D"/>
                </a:solidFill>
                <a:latin typeface="Segoe UI Light" panose="020B0502040204020203" pitchFamily="34" charset="0"/>
                <a:cs typeface="Segoe UI Light" panose="020B0502040204020203" pitchFamily="34" charset="0"/>
              </a:rPr>
              <a:t>TestProvider.com</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45059"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anose="020B0502040204020203" pitchFamily="34" charset="0"/>
              </a:rPr>
              <a:t>Information Technology Video Developer Network                                                       http://itvdn.com</a:t>
            </a:r>
          </a:p>
        </p:txBody>
      </p:sp>
      <p:sp>
        <p:nvSpPr>
          <p:cNvPr id="45060"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anose="020B0502040204020203"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45061"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1" name="Прямоугольник 20"/>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Проверка знаний</a:t>
            </a:r>
          </a:p>
        </p:txBody>
      </p:sp>
      <p:grpSp>
        <p:nvGrpSpPr>
          <p:cNvPr id="6" name="Group 5"/>
          <p:cNvGrpSpPr/>
          <p:nvPr/>
        </p:nvGrpSpPr>
        <p:grpSpPr>
          <a:xfrm>
            <a:off x="6855079" y="1460607"/>
            <a:ext cx="4985490" cy="4759795"/>
            <a:chOff x="6966159" y="1361297"/>
            <a:chExt cx="4430875" cy="4759795"/>
          </a:xfrm>
        </p:grpSpPr>
        <p:pic>
          <p:nvPicPr>
            <p:cNvPr id="45064" name="Picture 2" descr="http://usinformatic.com/images/brands/testprovider.png">
              <a:hlinkClick r:id="rId3"/>
            </p:cNvPr>
            <p:cNvPicPr>
              <a:picLocks noChangeAspect="1" noChangeArrowheads="1"/>
            </p:cNvPicPr>
            <p:nvPr/>
          </p:nvPicPr>
          <p:blipFill>
            <a:blip r:embed="rId4"/>
            <a:srcRect/>
            <a:stretch>
              <a:fillRect/>
            </a:stretch>
          </p:blipFill>
          <p:spPr bwMode="auto">
            <a:xfrm>
              <a:off x="8806377" y="5224588"/>
              <a:ext cx="2590657" cy="896504"/>
            </a:xfrm>
            <a:prstGeom prst="rect">
              <a:avLst/>
            </a:prstGeom>
            <a:noFill/>
            <a:ln w="9525">
              <a:noFill/>
              <a:miter lim="800000"/>
              <a:headEnd/>
              <a:tailEnd/>
            </a:ln>
          </p:spPr>
        </p:pic>
        <p:sp>
          <p:nvSpPr>
            <p:cNvPr id="17" name="TextBox 16"/>
            <p:cNvSpPr txBox="1"/>
            <p:nvPr/>
          </p:nvSpPr>
          <p:spPr>
            <a:xfrm>
              <a:off x="6966159" y="1361297"/>
              <a:ext cx="4191752" cy="4247317"/>
            </a:xfrm>
            <a:prstGeom prst="rect">
              <a:avLst/>
            </a:prstGeom>
            <a:noFill/>
          </p:spPr>
          <p:txBody>
            <a:bodyPr wrap="square">
              <a:spAutoFit/>
            </a:bodyPr>
            <a:lstStyle/>
            <a:p>
              <a:pPr algn="just" fontAlgn="auto">
                <a:spcBef>
                  <a:spcPts val="0"/>
                </a:spcBef>
                <a:spcAft>
                  <a:spcPts val="0"/>
                </a:spcAft>
                <a:defRPr/>
              </a:pPr>
              <a:r>
                <a:rPr lang="en-US" dirty="0">
                  <a:solidFill>
                    <a:schemeClr val="tx1">
                      <a:lumMod val="65000"/>
                      <a:lumOff val="35000"/>
                    </a:schemeClr>
                  </a:solidFill>
                  <a:latin typeface="Segoe UI Light" panose="020B0502040204020203" pitchFamily="34" charset="0"/>
                  <a:cs typeface="Segoe UI Light" panose="020B0502040204020203" pitchFamily="34" charset="0"/>
                </a:rPr>
                <a:t>TestProvider</a:t>
              </a:r>
              <a:r>
                <a:rPr lang="ru-RU" dirty="0">
                  <a:solidFill>
                    <a:schemeClr val="tx1">
                      <a:lumMod val="65000"/>
                      <a:lumOff val="35000"/>
                    </a:schemeClr>
                  </a:solidFill>
                  <a:latin typeface="Segoe UI Light" panose="020B0502040204020203" pitchFamily="34" charset="0"/>
                  <a:cs typeface="Segoe UI Light" panose="020B0502040204020203" pitchFamily="34" charset="0"/>
                </a:rPr>
                <a:t> – это </a:t>
              </a:r>
              <a:r>
                <a:rPr lang="en-US" dirty="0">
                  <a:solidFill>
                    <a:schemeClr val="tx1">
                      <a:lumMod val="65000"/>
                      <a:lumOff val="35000"/>
                    </a:schemeClr>
                  </a:solidFill>
                  <a:latin typeface="Segoe UI Light" panose="020B0502040204020203" pitchFamily="34" charset="0"/>
                  <a:cs typeface="Segoe UI Light" panose="020B0502040204020203" pitchFamily="34" charset="0"/>
                </a:rPr>
                <a:t>online </a:t>
              </a:r>
              <a:r>
                <a:rPr lang="ru-RU" dirty="0">
                  <a:solidFill>
                    <a:schemeClr val="tx1">
                      <a:lumMod val="65000"/>
                      <a:lumOff val="35000"/>
                    </a:schemeClr>
                  </a:solidFill>
                  <a:latin typeface="Segoe UI Light" panose="020B0502040204020203" pitchFamily="34" charset="0"/>
                  <a:cs typeface="Segoe UI Light" panose="020B0502040204020203" pitchFamily="34" charset="0"/>
                </a:rPr>
                <a:t>сервис проверки знаний по информационным технологиям. С его помощью Вы можете оценить Ваш уровень и выявить слабые места. Он будет полезен как в процессе изучения технологии, так и для общей оценки знаний </a:t>
              </a:r>
              <a:r>
                <a:rPr lang="en-US" dirty="0">
                  <a:solidFill>
                    <a:schemeClr val="tx1">
                      <a:lumMod val="65000"/>
                      <a:lumOff val="35000"/>
                    </a:schemeClr>
                  </a:solidFill>
                  <a:latin typeface="Segoe UI Light" panose="020B0502040204020203" pitchFamily="34" charset="0"/>
                  <a:cs typeface="Segoe UI Light" panose="020B0502040204020203" pitchFamily="34" charset="0"/>
                </a:rPr>
                <a:t>IT </a:t>
              </a:r>
              <a:r>
                <a:rPr lang="ru-RU" dirty="0">
                  <a:solidFill>
                    <a:schemeClr val="tx1">
                      <a:lumMod val="65000"/>
                      <a:lumOff val="35000"/>
                    </a:schemeClr>
                  </a:solidFill>
                  <a:latin typeface="Segoe UI Light" panose="020B0502040204020203" pitchFamily="34" charset="0"/>
                  <a:cs typeface="Segoe UI Light" panose="020B0502040204020203" pitchFamily="34" charset="0"/>
                </a:rPr>
                <a:t>специалиста.</a:t>
              </a:r>
              <a:endParaRPr lang="en-US" dirty="0">
                <a:solidFill>
                  <a:schemeClr val="tx1">
                    <a:lumMod val="65000"/>
                    <a:lumOff val="3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endParaRPr lang="en-US" dirty="0">
                <a:solidFill>
                  <a:schemeClr val="tx1">
                    <a:lumMod val="65000"/>
                    <a:lumOff val="3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lang="ru-RU" dirty="0">
                  <a:solidFill>
                    <a:schemeClr val="tx1">
                      <a:lumMod val="65000"/>
                      <a:lumOff val="35000"/>
                    </a:schemeClr>
                  </a:solidFill>
                  <a:latin typeface="Segoe UI Light" panose="020B0502040204020203" pitchFamily="34" charset="0"/>
                  <a:cs typeface="Segoe UI Light" panose="020B0502040204020203" pitchFamily="34" charset="0"/>
                </a:rPr>
                <a:t>После каждого урока проходите тестирование для проверки знаний</a:t>
              </a:r>
              <a:r>
                <a:rPr lang="en-US" dirty="0">
                  <a:solidFill>
                    <a:schemeClr val="tx1">
                      <a:lumMod val="65000"/>
                      <a:lumOff val="35000"/>
                    </a:schemeClr>
                  </a:solidFill>
                  <a:latin typeface="Segoe UI Light" panose="020B0502040204020203" pitchFamily="34" charset="0"/>
                  <a:cs typeface="Segoe UI Light" panose="020B0502040204020203" pitchFamily="34" charset="0"/>
                </a:rPr>
                <a:t> </a:t>
              </a:r>
              <a:r>
                <a:rPr lang="ru-RU" dirty="0">
                  <a:solidFill>
                    <a:schemeClr val="tx1">
                      <a:lumMod val="65000"/>
                      <a:lumOff val="35000"/>
                    </a:schemeClr>
                  </a:solidFill>
                  <a:latin typeface="Segoe UI Light" panose="020B0502040204020203" pitchFamily="34" charset="0"/>
                  <a:cs typeface="Segoe UI Light" panose="020B0502040204020203" pitchFamily="34" charset="0"/>
                </a:rPr>
                <a:t>на </a:t>
              </a:r>
              <a:r>
                <a:rPr lang="en-US" dirty="0">
                  <a:solidFill>
                    <a:schemeClr val="tx1">
                      <a:lumMod val="65000"/>
                      <a:lumOff val="35000"/>
                    </a:schemeClr>
                  </a:solidFill>
                  <a:latin typeface="Segoe UI Light" panose="020B0502040204020203" pitchFamily="34" charset="0"/>
                  <a:cs typeface="Segoe UI Light" panose="020B0502040204020203" pitchFamily="34" charset="0"/>
                  <a:hlinkClick r:id="rId5" action="ppaction://hlinkfile"/>
                </a:rPr>
                <a:t>TestProvider.com</a:t>
              </a:r>
              <a:endParaRPr lang="en-US" dirty="0">
                <a:solidFill>
                  <a:schemeClr val="tx1">
                    <a:lumMod val="65000"/>
                    <a:lumOff val="3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endParaRPr lang="ru-RU" dirty="0">
                <a:solidFill>
                  <a:schemeClr val="tx1">
                    <a:lumMod val="65000"/>
                    <a:lumOff val="3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lang="ru-RU" dirty="0">
                  <a:solidFill>
                    <a:schemeClr val="tx1">
                      <a:lumMod val="65000"/>
                      <a:lumOff val="35000"/>
                    </a:schemeClr>
                  </a:solidFill>
                  <a:latin typeface="Segoe UI Light" panose="020B0502040204020203" pitchFamily="34" charset="0"/>
                  <a:cs typeface="Segoe UI Light" panose="020B0502040204020203" pitchFamily="34" charset="0"/>
                </a:rPr>
                <a:t>Успешное прохождение финального тестирования позволит Вам получить соответствующий Сертификат.</a:t>
              </a:r>
            </a:p>
          </p:txBody>
        </p:sp>
      </p:grpSp>
      <p:pic>
        <p:nvPicPr>
          <p:cNvPr id="2" name="Рисунок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063" y="1538079"/>
            <a:ext cx="6096000" cy="2981325"/>
          </a:xfrm>
          <a:prstGeom prst="rect">
            <a:avLst/>
          </a:prstGeom>
        </p:spPr>
      </p:pic>
    </p:spTree>
    <p:extLst>
      <p:ext uri="{BB962C8B-B14F-4D97-AF65-F5344CB8AC3E}">
        <p14:creationId xmlns:p14="http://schemas.microsoft.com/office/powerpoint/2010/main" val="1324546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0"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a:t>
            </a:r>
            <a:endParaRPr lang="en-GB"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16" name="Прямоугольник 15"/>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0" name="Прямоугольник 19"/>
          <p:cNvSpPr/>
          <p:nvPr/>
        </p:nvSpPr>
        <p:spPr>
          <a:xfrm>
            <a:off x="4038600" y="6458795"/>
            <a:ext cx="7924800" cy="307777"/>
          </a:xfrm>
          <a:prstGeom prst="rect">
            <a:avLst/>
          </a:prstGeom>
        </p:spPr>
        <p:txBody>
          <a:bodyPr wrap="square">
            <a:spAutoFit/>
          </a:bodyPr>
          <a:lstStyle/>
          <a:p>
            <a:r>
              <a:rPr lang="en-US" sz="1400" dirty="0">
                <a:solidFill>
                  <a:schemeClr val="bg1"/>
                </a:solidFill>
                <a:latin typeface="Segoe UI Light" panose="020B0502040204020203" pitchFamily="34" charset="0"/>
                <a:cs typeface="Segoe UI Light" panose="020B0502040204020203" pitchFamily="34" charset="0"/>
              </a:rPr>
              <a:t>Information Technology Video Developer Network                                                       http://itvdn.com</a:t>
            </a:r>
          </a:p>
        </p:txBody>
      </p:sp>
      <p:sp>
        <p:nvSpPr>
          <p:cNvPr id="25" name="Прямоугольник 24"/>
          <p:cNvSpPr/>
          <p:nvPr/>
        </p:nvSpPr>
        <p:spPr>
          <a:xfrm>
            <a:off x="373241" y="6431280"/>
            <a:ext cx="891847" cy="400110"/>
          </a:xfrm>
          <a:prstGeom prst="rect">
            <a:avLst/>
          </a:prstGeom>
        </p:spPr>
        <p:txBody>
          <a:bodyPr wrap="none">
            <a:spAutoFit/>
          </a:bodyPr>
          <a:lstStyle/>
          <a:p>
            <a:r>
              <a:rPr lang="en-US" sz="2000" dirty="0">
                <a:solidFill>
                  <a:schemeClr val="bg1"/>
                </a:solidFill>
                <a:latin typeface="Segoe UI Light" panose="020B0502040204020203" pitchFamily="34" charset="0"/>
                <a:cs typeface="Segoe UI Light" panose="020B0502040204020203" pitchFamily="34" charset="0"/>
              </a:rPr>
              <a:t>ITVDN</a:t>
            </a:r>
            <a:endParaRPr lang="en-US" sz="2000" dirty="0">
              <a:latin typeface="Segoe UI Light" panose="020B0502040204020203" pitchFamily="34" charset="0"/>
              <a:cs typeface="Segoe UI Light" panose="020B0502040204020203" pitchFamily="34" charset="0"/>
            </a:endParaRPr>
          </a:p>
        </p:txBody>
      </p:sp>
      <p:grpSp>
        <p:nvGrpSpPr>
          <p:cNvPr id="31" name="Группа 30"/>
          <p:cNvGrpSpPr/>
          <p:nvPr/>
        </p:nvGrpSpPr>
        <p:grpSpPr>
          <a:xfrm>
            <a:off x="177200" y="6404572"/>
            <a:ext cx="178914" cy="411555"/>
            <a:chOff x="4724400" y="3098418"/>
            <a:chExt cx="178914" cy="411555"/>
          </a:xfrm>
        </p:grpSpPr>
        <p:sp>
          <p:nvSpPr>
            <p:cNvPr id="28" name="Блок-схема: данные 27"/>
            <p:cNvSpPr/>
            <p:nvPr/>
          </p:nvSpPr>
          <p:spPr>
            <a:xfrm rot="5400000" flipH="1">
              <a:off x="4611960" y="3312840"/>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30" name="Блок-схема: данные 27"/>
            <p:cNvSpPr/>
            <p:nvPr/>
          </p:nvSpPr>
          <p:spPr>
            <a:xfrm rot="5400000" flipH="1">
              <a:off x="4706181" y="3210858"/>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sp>
        <p:nvSpPr>
          <p:cNvPr id="15" name="Заголовок 1"/>
          <p:cNvSpPr txBox="1">
            <a:spLocks/>
          </p:cNvSpPr>
          <p:nvPr/>
        </p:nvSpPr>
        <p:spPr>
          <a:xfrm>
            <a:off x="1866900" y="2743200"/>
            <a:ext cx="8458200" cy="123223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0" dirty="0">
                <a:solidFill>
                  <a:srgbClr val="D04E1D"/>
                </a:solidFill>
                <a:latin typeface="Segoe UI Light" panose="020B0502040204020203" pitchFamily="34" charset="0"/>
                <a:cs typeface="Segoe UI Light" panose="020B0502040204020203" pitchFamily="34" charset="0"/>
              </a:rPr>
              <a:t>Q&amp;A</a:t>
            </a:r>
            <a:endParaRPr lang="ru-RU" sz="8000" dirty="0">
              <a:solidFill>
                <a:srgbClr val="D04E1D"/>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478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0"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a:t>
            </a:r>
            <a:endParaRPr lang="en-GB"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7"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rgbClr val="D04E1D"/>
                </a:solidFill>
                <a:latin typeface="Segoe UI Light" panose="020B0502040204020203" pitchFamily="34" charset="0"/>
                <a:cs typeface="Segoe UI Light" panose="020B0502040204020203" pitchFamily="34" charset="0"/>
              </a:rPr>
              <a:t>После урока обязательно</a:t>
            </a:r>
            <a:endParaRPr lang="en-US" sz="2800" dirty="0">
              <a:solidFill>
                <a:srgbClr val="D04E1D"/>
              </a:solidFill>
              <a:latin typeface="Segoe UI Light" panose="020B0502040204020203" pitchFamily="34" charset="0"/>
              <a:cs typeface="Segoe UI Light" panose="020B0502040204020203" pitchFamily="34" charset="0"/>
            </a:endParaRPr>
          </a:p>
        </p:txBody>
      </p:sp>
      <p:sp>
        <p:nvSpPr>
          <p:cNvPr id="16" name="Прямоугольник 15"/>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0" name="Прямоугольник 19"/>
          <p:cNvSpPr/>
          <p:nvPr/>
        </p:nvSpPr>
        <p:spPr>
          <a:xfrm>
            <a:off x="4038600" y="6458795"/>
            <a:ext cx="7924800" cy="307777"/>
          </a:xfrm>
          <a:prstGeom prst="rect">
            <a:avLst/>
          </a:prstGeom>
        </p:spPr>
        <p:txBody>
          <a:bodyPr wrap="square">
            <a:spAutoFit/>
          </a:bodyPr>
          <a:lstStyle/>
          <a:p>
            <a:r>
              <a:rPr lang="en-US" sz="1400" dirty="0">
                <a:solidFill>
                  <a:schemeClr val="bg1"/>
                </a:solidFill>
                <a:latin typeface="Segoe UI Light" panose="020B0502040204020203" pitchFamily="34" charset="0"/>
                <a:cs typeface="Segoe UI Light" panose="020B0502040204020203" pitchFamily="34" charset="0"/>
              </a:rPr>
              <a:t>Information Technology Video Developer Network                                                       http://itvdn.com</a:t>
            </a:r>
          </a:p>
        </p:txBody>
      </p:sp>
      <p:sp>
        <p:nvSpPr>
          <p:cNvPr id="25" name="Прямоугольник 24"/>
          <p:cNvSpPr/>
          <p:nvPr/>
        </p:nvSpPr>
        <p:spPr>
          <a:xfrm>
            <a:off x="373241" y="6431280"/>
            <a:ext cx="891847" cy="400110"/>
          </a:xfrm>
          <a:prstGeom prst="rect">
            <a:avLst/>
          </a:prstGeom>
        </p:spPr>
        <p:txBody>
          <a:bodyPr wrap="none">
            <a:spAutoFit/>
          </a:bodyPr>
          <a:lstStyle/>
          <a:p>
            <a:r>
              <a:rPr lang="en-US" sz="2000" dirty="0">
                <a:solidFill>
                  <a:schemeClr val="bg1"/>
                </a:solidFill>
                <a:latin typeface="Segoe UI Light" panose="020B0502040204020203" pitchFamily="34" charset="0"/>
                <a:cs typeface="Segoe UI Light" panose="020B0502040204020203" pitchFamily="34" charset="0"/>
              </a:rPr>
              <a:t>ITVDN</a:t>
            </a:r>
            <a:endParaRPr lang="en-US" sz="2000" dirty="0">
              <a:latin typeface="Segoe UI Light" panose="020B0502040204020203" pitchFamily="34" charset="0"/>
              <a:cs typeface="Segoe UI Light" panose="020B0502040204020203" pitchFamily="34" charset="0"/>
            </a:endParaRPr>
          </a:p>
        </p:txBody>
      </p:sp>
      <p:grpSp>
        <p:nvGrpSpPr>
          <p:cNvPr id="31" name="Группа 30"/>
          <p:cNvGrpSpPr/>
          <p:nvPr/>
        </p:nvGrpSpPr>
        <p:grpSpPr>
          <a:xfrm>
            <a:off x="177200" y="6404572"/>
            <a:ext cx="178914" cy="411555"/>
            <a:chOff x="4724400" y="3098418"/>
            <a:chExt cx="178914" cy="411555"/>
          </a:xfrm>
        </p:grpSpPr>
        <p:sp>
          <p:nvSpPr>
            <p:cNvPr id="28" name="Блок-схема: данные 27"/>
            <p:cNvSpPr/>
            <p:nvPr/>
          </p:nvSpPr>
          <p:spPr>
            <a:xfrm rot="5400000" flipH="1">
              <a:off x="4611960" y="3312840"/>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30" name="Блок-схема: данные 27"/>
            <p:cNvSpPr/>
            <p:nvPr/>
          </p:nvSpPr>
          <p:spPr>
            <a:xfrm rot="5400000" flipH="1">
              <a:off x="4706181" y="3210858"/>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sp>
        <p:nvSpPr>
          <p:cNvPr id="15" name="Прямоугольник 1"/>
          <p:cNvSpPr/>
          <p:nvPr/>
        </p:nvSpPr>
        <p:spPr>
          <a:xfrm>
            <a:off x="5400860" y="4089969"/>
            <a:ext cx="5181600" cy="707886"/>
          </a:xfrm>
          <a:prstGeom prst="rect">
            <a:avLst/>
          </a:prstGeom>
        </p:spPr>
        <p:txBody>
          <a:bodyPr wrap="square">
            <a:spAutoFit/>
          </a:bodyPr>
          <a:lstStyle/>
          <a:p>
            <a:r>
              <a:rPr lang="ru-RU" sz="2000" dirty="0">
                <a:solidFill>
                  <a:schemeClr val="tx1">
                    <a:lumMod val="65000"/>
                    <a:lumOff val="35000"/>
                  </a:schemeClr>
                </a:solidFill>
                <a:latin typeface="Segoe UI Light" panose="020B0502040204020203" pitchFamily="34" charset="0"/>
                <a:cs typeface="Segoe UI Light" panose="020B0502040204020203" pitchFamily="34" charset="0"/>
              </a:rPr>
              <a:t>Проверьте как Вы усвоили данный материал на </a:t>
            </a:r>
            <a:r>
              <a:rPr lang="en-US" sz="2000" dirty="0">
                <a:solidFill>
                  <a:schemeClr val="tx1">
                    <a:lumMod val="65000"/>
                    <a:lumOff val="35000"/>
                  </a:schemeClr>
                </a:solidFill>
                <a:latin typeface="Segoe UI Light" panose="020B0502040204020203" pitchFamily="34" charset="0"/>
                <a:cs typeface="Segoe UI Light" panose="020B0502040204020203" pitchFamily="34" charset="0"/>
                <a:hlinkClick r:id="rId3"/>
              </a:rPr>
              <a:t>TestProvider.com</a:t>
            </a:r>
            <a:r>
              <a:rPr lang="en-US" sz="2000" dirty="0">
                <a:solidFill>
                  <a:schemeClr val="tx1">
                    <a:lumMod val="65000"/>
                    <a:lumOff val="35000"/>
                  </a:schemeClr>
                </a:solidFill>
                <a:latin typeface="Segoe UI Light" panose="020B0502040204020203" pitchFamily="34" charset="0"/>
                <a:cs typeface="Segoe UI Light" panose="020B0502040204020203" pitchFamily="34" charset="0"/>
              </a:rPr>
              <a:t> </a:t>
            </a:r>
          </a:p>
        </p:txBody>
      </p:sp>
      <p:sp>
        <p:nvSpPr>
          <p:cNvPr id="14" name="Прямоугольник 1"/>
          <p:cNvSpPr/>
          <p:nvPr/>
        </p:nvSpPr>
        <p:spPr>
          <a:xfrm>
            <a:off x="5400860" y="2652471"/>
            <a:ext cx="5803900" cy="707886"/>
          </a:xfrm>
          <a:prstGeom prst="rect">
            <a:avLst/>
          </a:prstGeom>
        </p:spPr>
        <p:txBody>
          <a:bodyPr wrap="square">
            <a:spAutoFit/>
          </a:bodyPr>
          <a:lstStyle/>
          <a:p>
            <a:r>
              <a:rPr lang="ru-RU" sz="2000" dirty="0">
                <a:solidFill>
                  <a:schemeClr val="tx1">
                    <a:lumMod val="65000"/>
                    <a:lumOff val="35000"/>
                  </a:schemeClr>
                </a:solidFill>
                <a:latin typeface="Segoe UI Light" panose="020B0502040204020203" pitchFamily="34" charset="0"/>
                <a:cs typeface="Segoe UI Light" panose="020B0502040204020203" pitchFamily="34" charset="0"/>
              </a:rPr>
              <a:t>Повторите этот урок в видео формате на </a:t>
            </a:r>
            <a:r>
              <a:rPr lang="en-US" sz="2000" dirty="0">
                <a:solidFill>
                  <a:schemeClr val="tx1">
                    <a:lumMod val="65000"/>
                    <a:lumOff val="35000"/>
                  </a:schemeClr>
                </a:solidFill>
                <a:latin typeface="Segoe UI Light" panose="020B0502040204020203" pitchFamily="34" charset="0"/>
                <a:cs typeface="Segoe UI Light" panose="020B0502040204020203" pitchFamily="34" charset="0"/>
                <a:hlinkClick r:id="rId4"/>
              </a:rPr>
              <a:t>ITVDN.com</a:t>
            </a:r>
            <a:r>
              <a:rPr lang="en-US" sz="2000" dirty="0">
                <a:solidFill>
                  <a:schemeClr val="tx1">
                    <a:lumMod val="65000"/>
                    <a:lumOff val="35000"/>
                  </a:schemeClr>
                </a:solidFill>
                <a:latin typeface="Segoe UI Light" panose="020B0502040204020203" pitchFamily="34" charset="0"/>
                <a:cs typeface="Segoe UI Light" panose="020B0502040204020203" pitchFamily="34" charset="0"/>
              </a:rPr>
              <a:t> </a:t>
            </a:r>
            <a:r>
              <a:rPr lang="ru-RU" sz="2000" dirty="0">
                <a:solidFill>
                  <a:schemeClr val="tx1">
                    <a:lumMod val="65000"/>
                    <a:lumOff val="35000"/>
                  </a:schemeClr>
                </a:solidFill>
                <a:latin typeface="Segoe UI Light" panose="020B0502040204020203" pitchFamily="34" charset="0"/>
                <a:cs typeface="Segoe UI Light" panose="020B0502040204020203" pitchFamily="34" charset="0"/>
              </a:rPr>
              <a:t> </a:t>
            </a:r>
            <a:endParaRPr lang="en-US" sz="20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pic>
        <p:nvPicPr>
          <p:cNvPr id="18" name="Picture 2" descr="http://usinformatic.com/images/brands/testprovider.png">
            <a:hlinkClick r:id="rId3"/>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360357"/>
            <a:ext cx="3352800" cy="15430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developers.org.ua/img/events/ITVDNColorBlackText.png">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9860" y="2251472"/>
            <a:ext cx="2152636" cy="121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134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3" name="Заголовок 1"/>
          <p:cNvSpPr txBox="1">
            <a:spLocks/>
          </p:cNvSpPr>
          <p:nvPr/>
        </p:nvSpPr>
        <p:spPr>
          <a:xfrm>
            <a:off x="76201" y="190500"/>
            <a:ext cx="11995650" cy="5715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600" dirty="0">
                <a:solidFill>
                  <a:schemeClr val="bg1"/>
                </a:solidFill>
                <a:latin typeface="Segoe UI Light" panose="020B0502040204020203" pitchFamily="34" charset="0"/>
                <a:cs typeface="Segoe UI Light" panose="020B0502040204020203" pitchFamily="34" charset="0"/>
              </a:rPr>
              <a:t>Информационный видеосервис для разработчиков программного обеспечения</a:t>
            </a:r>
            <a:endParaRPr lang="en-US" sz="2600" dirty="0">
              <a:solidFill>
                <a:schemeClr val="bg1"/>
              </a:solidFill>
              <a:latin typeface="Segoe UI Light" panose="020B0502040204020203" pitchFamily="34" charset="0"/>
              <a:cs typeface="Segoe UI Light" panose="020B0502040204020203" pitchFamily="34" charset="0"/>
            </a:endParaRPr>
          </a:p>
        </p:txBody>
      </p:sp>
      <p:sp>
        <p:nvSpPr>
          <p:cNvPr id="11" name="Прямоугольник 10"/>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4" name="Прямоугольник 13"/>
          <p:cNvSpPr/>
          <p:nvPr/>
        </p:nvSpPr>
        <p:spPr>
          <a:xfrm>
            <a:off x="4038600" y="6458795"/>
            <a:ext cx="7924800" cy="307777"/>
          </a:xfrm>
          <a:prstGeom prst="rect">
            <a:avLst/>
          </a:prstGeom>
        </p:spPr>
        <p:txBody>
          <a:bodyPr wrap="square">
            <a:spAutoFit/>
          </a:bodyPr>
          <a:lstStyle/>
          <a:p>
            <a:r>
              <a:rPr lang="en-US" sz="1400" dirty="0">
                <a:solidFill>
                  <a:schemeClr val="bg1"/>
                </a:solidFill>
                <a:latin typeface="Segoe UI Light" panose="020B0502040204020203" pitchFamily="34" charset="0"/>
                <a:cs typeface="Segoe UI Light" panose="020B0502040204020203" pitchFamily="34" charset="0"/>
              </a:rPr>
              <a:t>Information Technology Video Developer Network                                                       http://itvdn.com</a:t>
            </a:r>
          </a:p>
        </p:txBody>
      </p:sp>
      <p:sp>
        <p:nvSpPr>
          <p:cNvPr id="16" name="Прямоугольник 15"/>
          <p:cNvSpPr/>
          <p:nvPr/>
        </p:nvSpPr>
        <p:spPr>
          <a:xfrm>
            <a:off x="373241" y="6431280"/>
            <a:ext cx="891847" cy="400110"/>
          </a:xfrm>
          <a:prstGeom prst="rect">
            <a:avLst/>
          </a:prstGeom>
        </p:spPr>
        <p:txBody>
          <a:bodyPr wrap="none">
            <a:spAutoFit/>
          </a:bodyPr>
          <a:lstStyle/>
          <a:p>
            <a:r>
              <a:rPr lang="en-US" sz="2000" dirty="0">
                <a:solidFill>
                  <a:schemeClr val="bg1"/>
                </a:solidFill>
                <a:latin typeface="Segoe UI Light" panose="020B0502040204020203" pitchFamily="34" charset="0"/>
                <a:cs typeface="Segoe UI Light" panose="020B0502040204020203" pitchFamily="34" charset="0"/>
              </a:rPr>
              <a:t>ITVDN</a:t>
            </a:r>
            <a:endParaRPr lang="en-US" sz="2000" dirty="0">
              <a:latin typeface="Segoe UI Light" panose="020B0502040204020203" pitchFamily="34" charset="0"/>
              <a:cs typeface="Segoe UI Light" panose="020B0502040204020203" pitchFamily="34" charset="0"/>
            </a:endParaRPr>
          </a:p>
        </p:txBody>
      </p:sp>
      <p:grpSp>
        <p:nvGrpSpPr>
          <p:cNvPr id="19" name="Группа 18"/>
          <p:cNvGrpSpPr/>
          <p:nvPr/>
        </p:nvGrpSpPr>
        <p:grpSpPr>
          <a:xfrm>
            <a:off x="177200" y="6404572"/>
            <a:ext cx="178914" cy="411555"/>
            <a:chOff x="4724400" y="3098418"/>
            <a:chExt cx="178914" cy="411555"/>
          </a:xfrm>
        </p:grpSpPr>
        <p:sp>
          <p:nvSpPr>
            <p:cNvPr id="20" name="Блок-схема: данные 27"/>
            <p:cNvSpPr/>
            <p:nvPr/>
          </p:nvSpPr>
          <p:spPr>
            <a:xfrm rot="5400000" flipH="1">
              <a:off x="4611960" y="3312840"/>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4" name="Блок-схема: данные 27"/>
            <p:cNvSpPr/>
            <p:nvPr/>
          </p:nvSpPr>
          <p:spPr>
            <a:xfrm rot="5400000" flipH="1">
              <a:off x="4706181" y="3210858"/>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pic>
        <p:nvPicPr>
          <p:cNvPr id="25" name="Рисунок 24"/>
          <p:cNvPicPr>
            <a:picLocks noChangeAspect="1"/>
          </p:cNvPicPr>
          <p:nvPr/>
        </p:nvPicPr>
        <p:blipFill rotWithShape="1">
          <a:blip r:embed="rId2">
            <a:extLst>
              <a:ext uri="{28A0092B-C50C-407E-A947-70E740481C1C}">
                <a14:useLocalDpi xmlns:a14="http://schemas.microsoft.com/office/drawing/2010/main" val="0"/>
              </a:ext>
            </a:extLst>
          </a:blip>
          <a:srcRect l="23934" t="16041" r="26020" b="29812"/>
          <a:stretch/>
        </p:blipFill>
        <p:spPr>
          <a:xfrm>
            <a:off x="4694836" y="2447046"/>
            <a:ext cx="2758380" cy="1439154"/>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144" y="5715000"/>
            <a:ext cx="6509763" cy="415278"/>
          </a:xfrm>
          <a:prstGeom prst="rect">
            <a:avLst/>
          </a:prstGeom>
        </p:spPr>
      </p:pic>
    </p:spTree>
    <p:extLst>
      <p:ext uri="{BB962C8B-B14F-4D97-AF65-F5344CB8AC3E}">
        <p14:creationId xmlns:p14="http://schemas.microsoft.com/office/powerpoint/2010/main" val="411169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rgbClr val="D04E1D"/>
                </a:solidFill>
                <a:latin typeface="Segoe UI Light" panose="020B0502040204020203" pitchFamily="34" charset="0"/>
                <a:cs typeface="Segoe UI Light" panose="020B0502040204020203" pitchFamily="34" charset="0"/>
              </a:rPr>
              <a:t>Тема</a:t>
            </a:r>
            <a:r>
              <a:rPr lang="en-US" sz="2800" dirty="0">
                <a:solidFill>
                  <a:srgbClr val="D04E1D"/>
                </a:solidFill>
                <a:latin typeface="Segoe UI Light" panose="020B0502040204020203" pitchFamily="34" charset="0"/>
                <a:cs typeface="Segoe UI Light" panose="020B0502040204020203" pitchFamily="34" charset="0"/>
              </a:rPr>
              <a:t> </a:t>
            </a:r>
            <a:r>
              <a:rPr lang="ru-RU" sz="2800" dirty="0">
                <a:solidFill>
                  <a:srgbClr val="D04E1D"/>
                </a:solidFill>
                <a:latin typeface="Segoe UI Light" panose="020B0502040204020203" pitchFamily="34" charset="0"/>
                <a:cs typeface="Segoe UI Light" panose="020B0502040204020203" pitchFamily="34" charset="0"/>
              </a:rPr>
              <a:t>урока</a:t>
            </a:r>
            <a:endParaRPr lang="en-US" sz="2800" dirty="0">
              <a:solidFill>
                <a:srgbClr val="D04E1D"/>
              </a:solidFill>
              <a:latin typeface="Segoe UI Light" panose="020B0502040204020203" pitchFamily="34" charset="0"/>
              <a:cs typeface="Segoe UI Light" panose="020B0502040204020203" pitchFamily="34" charset="0"/>
            </a:endParaRPr>
          </a:p>
        </p:txBody>
      </p:sp>
      <p:sp>
        <p:nvSpPr>
          <p:cNvPr id="12" name="Заголовок 1"/>
          <p:cNvSpPr txBox="1">
            <a:spLocks/>
          </p:cNvSpPr>
          <p:nvPr/>
        </p:nvSpPr>
        <p:spPr>
          <a:xfrm>
            <a:off x="1866900" y="2743200"/>
            <a:ext cx="8458200" cy="12322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a:solidFill>
                  <a:srgbClr val="D04E1D"/>
                </a:solidFill>
                <a:latin typeface="Segoe UI Light" panose="020B0502040204020203" pitchFamily="34" charset="0"/>
                <a:cs typeface="Segoe UI Light" panose="020B0502040204020203" pitchFamily="34" charset="0"/>
              </a:rPr>
              <a:t>Введение в облачные технологии</a:t>
            </a:r>
            <a:endParaRPr lang="en-US" dirty="0">
              <a:solidFill>
                <a:srgbClr val="D04E1D"/>
              </a:solidFill>
              <a:latin typeface="Segoe UI Light" panose="020B0502040204020203" pitchFamily="34" charset="0"/>
              <a:cs typeface="Segoe UI Light" panose="020B0502040204020203" pitchFamily="34" charset="0"/>
            </a:endParaRP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4" name="Прямоугольник 13"/>
          <p:cNvSpPr/>
          <p:nvPr/>
        </p:nvSpPr>
        <p:spPr>
          <a:xfrm>
            <a:off x="4038600" y="6458795"/>
            <a:ext cx="7924800" cy="307777"/>
          </a:xfrm>
          <a:prstGeom prst="rect">
            <a:avLst/>
          </a:prstGeom>
        </p:spPr>
        <p:txBody>
          <a:bodyPr wrap="square">
            <a:spAutoFit/>
          </a:bodyPr>
          <a:lstStyle/>
          <a:p>
            <a:r>
              <a:rPr lang="en-US" sz="1400" dirty="0">
                <a:solidFill>
                  <a:schemeClr val="bg1"/>
                </a:solidFill>
                <a:latin typeface="Segoe UI Light" panose="020B0502040204020203" pitchFamily="34" charset="0"/>
                <a:cs typeface="Segoe UI Light" panose="020B0502040204020203" pitchFamily="34" charset="0"/>
              </a:rPr>
              <a:t>Information Technology Video Developer Network                                                       http://itvdn.com</a:t>
            </a:r>
          </a:p>
        </p:txBody>
      </p:sp>
      <p:sp>
        <p:nvSpPr>
          <p:cNvPr id="16" name="Прямоугольник 15"/>
          <p:cNvSpPr/>
          <p:nvPr/>
        </p:nvSpPr>
        <p:spPr>
          <a:xfrm>
            <a:off x="373241" y="6431280"/>
            <a:ext cx="891847" cy="400110"/>
          </a:xfrm>
          <a:prstGeom prst="rect">
            <a:avLst/>
          </a:prstGeom>
        </p:spPr>
        <p:txBody>
          <a:bodyPr wrap="none">
            <a:spAutoFit/>
          </a:bodyPr>
          <a:lstStyle/>
          <a:p>
            <a:r>
              <a:rPr lang="en-US" sz="2000" dirty="0">
                <a:solidFill>
                  <a:schemeClr val="bg1"/>
                </a:solidFill>
                <a:latin typeface="Segoe UI Light" panose="020B0502040204020203" pitchFamily="34" charset="0"/>
                <a:cs typeface="Segoe UI Light" panose="020B0502040204020203" pitchFamily="34" charset="0"/>
              </a:rPr>
              <a:t>ITVDN</a:t>
            </a:r>
            <a:endParaRPr lang="en-US" sz="2000" dirty="0">
              <a:latin typeface="Segoe UI Light" panose="020B0502040204020203" pitchFamily="34" charset="0"/>
              <a:cs typeface="Segoe UI Light" panose="020B0502040204020203" pitchFamily="34" charset="0"/>
            </a:endParaRPr>
          </a:p>
        </p:txBody>
      </p:sp>
      <p:grpSp>
        <p:nvGrpSpPr>
          <p:cNvPr id="18" name="Группа 17"/>
          <p:cNvGrpSpPr/>
          <p:nvPr/>
        </p:nvGrpSpPr>
        <p:grpSpPr>
          <a:xfrm>
            <a:off x="177200" y="6404572"/>
            <a:ext cx="178914" cy="411555"/>
            <a:chOff x="4724400" y="3098418"/>
            <a:chExt cx="178914" cy="411555"/>
          </a:xfrm>
        </p:grpSpPr>
        <p:sp>
          <p:nvSpPr>
            <p:cNvPr id="19" name="Блок-схема: данные 27"/>
            <p:cNvSpPr/>
            <p:nvPr/>
          </p:nvSpPr>
          <p:spPr>
            <a:xfrm rot="5400000" flipH="1">
              <a:off x="4611960" y="3312840"/>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6181" y="3210858"/>
              <a:ext cx="309573" cy="8469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sp>
        <p:nvSpPr>
          <p:cNvPr id="21" name="Прямоугольник 20"/>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Azure</a:t>
            </a:r>
          </a:p>
        </p:txBody>
      </p:sp>
    </p:spTree>
    <p:extLst>
      <p:ext uri="{BB962C8B-B14F-4D97-AF65-F5344CB8AC3E}">
        <p14:creationId xmlns:p14="http://schemas.microsoft.com/office/powerpoint/2010/main" val="132193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08038"/>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Введение в облачные технологии</a:t>
            </a:r>
            <a:endParaRPr lang="en-US" sz="2800" dirty="0">
              <a:solidFill>
                <a:srgbClr val="D04E1D"/>
              </a:solidFill>
              <a:latin typeface="Segoe UI Light" panose="020B0502040204020203" pitchFamily="34" charset="0"/>
              <a:cs typeface="Segoe UI Light" panose="020B0502040204020203" pitchFamily="34" charset="0"/>
            </a:endParaRP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95600" y="2178093"/>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Общее представление об облачных технологиях</a:t>
            </a:r>
            <a:endParaRPr lang="en-US" dirty="0">
              <a:solidFill>
                <a:schemeClr val="tx1"/>
              </a:solidFill>
              <a:latin typeface="Segoe UI Light" panose="020B0502040204020203" pitchFamily="34" charset="0"/>
              <a:ea typeface="+mj-ea"/>
              <a:cs typeface="Segoe UI Light" panose="020B0502040204020203" pitchFamily="34" charset="0"/>
            </a:endParaRPr>
          </a:p>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Преимущества облачных технологий</a:t>
            </a:r>
          </a:p>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Капитальные затраты (CapEx) или эксплуатационные расходы (OpEx)</a:t>
            </a:r>
          </a:p>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Модели облаков</a:t>
            </a:r>
          </a:p>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Типы облачных служб</a:t>
            </a:r>
            <a:endParaRPr lang="en-US" dirty="0">
              <a:solidFill>
                <a:schemeClr val="tx1"/>
              </a:solidFill>
              <a:latin typeface="Segoe UI Light" panose="020B0502040204020203" pitchFamily="34" charset="0"/>
              <a:ea typeface="+mj-ea"/>
              <a:cs typeface="Segoe UI Light" panose="020B0502040204020203" pitchFamily="34" charset="0"/>
            </a:endParaRPr>
          </a:p>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Демонстрация панели управления </a:t>
            </a:r>
            <a:r>
              <a:rPr lang="en-US" dirty="0">
                <a:solidFill>
                  <a:schemeClr val="tx1"/>
                </a:solidFill>
                <a:latin typeface="Segoe UI Light" panose="020B0502040204020203" pitchFamily="34" charset="0"/>
                <a:ea typeface="+mj-ea"/>
                <a:cs typeface="Segoe UI Light" panose="020B0502040204020203" pitchFamily="34" charset="0"/>
              </a:rPr>
              <a:t>Azure</a:t>
            </a: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1981200" y="863796"/>
            <a:ext cx="82296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19400" y="1447800"/>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endParaRPr lang="en-US" dirty="0">
              <a:solidFill>
                <a:schemeClr val="tx1"/>
              </a:solidFill>
              <a:latin typeface="Segoe UI Light" panose="020B0502040204020203" pitchFamily="34" charset="0"/>
              <a:ea typeface="+mj-ea"/>
              <a:cs typeface="Segoe UI Light" panose="020B0502040204020203" pitchFamily="34" charset="0"/>
            </a:endParaRP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4" name="Picture 3" descr="Background pattern&#10;&#10;Description automatically generated">
            <a:extLst>
              <a:ext uri="{FF2B5EF4-FFF2-40B4-BE49-F238E27FC236}">
                <a16:creationId xmlns:a16="http://schemas.microsoft.com/office/drawing/2014/main" id="{D047C23F-D6F5-477D-86CB-D066BD30D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096" y="1600200"/>
            <a:ext cx="3982999" cy="2870429"/>
          </a:xfrm>
          <a:prstGeom prst="rect">
            <a:avLst/>
          </a:prstGeom>
        </p:spPr>
      </p:pic>
      <p:pic>
        <p:nvPicPr>
          <p:cNvPr id="6" name="Picture 5">
            <a:extLst>
              <a:ext uri="{FF2B5EF4-FFF2-40B4-BE49-F238E27FC236}">
                <a16:creationId xmlns:a16="http://schemas.microsoft.com/office/drawing/2014/main" id="{D1E8AB8C-0E00-445E-8138-661148D231E6}"/>
              </a:ext>
            </a:extLst>
          </p:cNvPr>
          <p:cNvPicPr>
            <a:picLocks noChangeAspect="1"/>
          </p:cNvPicPr>
          <p:nvPr/>
        </p:nvPicPr>
        <p:blipFill>
          <a:blip r:embed="rId4"/>
          <a:stretch>
            <a:fillRect/>
          </a:stretch>
        </p:blipFill>
        <p:spPr>
          <a:xfrm>
            <a:off x="355601" y="1762730"/>
            <a:ext cx="3666667" cy="2523809"/>
          </a:xfrm>
          <a:prstGeom prst="rect">
            <a:avLst/>
          </a:prstGeom>
        </p:spPr>
      </p:pic>
      <p:pic>
        <p:nvPicPr>
          <p:cNvPr id="8" name="Picture 7">
            <a:extLst>
              <a:ext uri="{FF2B5EF4-FFF2-40B4-BE49-F238E27FC236}">
                <a16:creationId xmlns:a16="http://schemas.microsoft.com/office/drawing/2014/main" id="{16D6A1A1-6184-4F2E-A21D-8DD9768F752E}"/>
              </a:ext>
            </a:extLst>
          </p:cNvPr>
          <p:cNvPicPr>
            <a:picLocks noChangeAspect="1"/>
          </p:cNvPicPr>
          <p:nvPr/>
        </p:nvPicPr>
        <p:blipFill>
          <a:blip r:embed="rId5"/>
          <a:stretch>
            <a:fillRect/>
          </a:stretch>
        </p:blipFill>
        <p:spPr>
          <a:xfrm>
            <a:off x="4114800" y="1600200"/>
            <a:ext cx="3690306" cy="2764167"/>
          </a:xfrm>
          <a:prstGeom prst="rect">
            <a:avLst/>
          </a:prstGeom>
        </p:spPr>
      </p:pic>
      <p:sp>
        <p:nvSpPr>
          <p:cNvPr id="18" name="Заголовок 1">
            <a:extLst>
              <a:ext uri="{FF2B5EF4-FFF2-40B4-BE49-F238E27FC236}">
                <a16:creationId xmlns:a16="http://schemas.microsoft.com/office/drawing/2014/main" id="{44854C41-C08C-44E1-9B56-AF743B1BDFD1}"/>
              </a:ext>
            </a:extLst>
          </p:cNvPr>
          <p:cNvSpPr txBox="1">
            <a:spLocks/>
          </p:cNvSpPr>
          <p:nvPr/>
        </p:nvSpPr>
        <p:spPr bwMode="auto">
          <a:xfrm>
            <a:off x="271463" y="4821619"/>
            <a:ext cx="11691937" cy="1361217"/>
          </a:xfrm>
          <a:prstGeom prst="rect">
            <a:avLst/>
          </a:prstGeom>
          <a:noFill/>
          <a:ln w="9525">
            <a:noFill/>
            <a:miter lim="800000"/>
            <a:headEnd/>
            <a:tailEnd/>
          </a:ln>
        </p:spPr>
        <p:txBody>
          <a:bodyPr anchor="ctr"/>
          <a:lstStyle/>
          <a:p>
            <a:pPr algn="ctr"/>
            <a:r>
              <a:rPr lang="ru-RU" sz="2800" dirty="0">
                <a:latin typeface="Segoe UI Light" pitchFamily="34" charset="0"/>
                <a:cs typeface="Segoe UI Light" pitchFamily="34" charset="0"/>
              </a:rPr>
              <a:t>Облачные вычисления появились из идеи коммунальных служб: электроснабжение, водоснабжение, подача газа и т.д.</a:t>
            </a:r>
          </a:p>
        </p:txBody>
      </p:sp>
    </p:spTree>
    <p:extLst>
      <p:ext uri="{BB962C8B-B14F-4D97-AF65-F5344CB8AC3E}">
        <p14:creationId xmlns:p14="http://schemas.microsoft.com/office/powerpoint/2010/main" val="332860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84238"/>
            <a:ext cx="124968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a:t>
            </a:r>
            <a:r>
              <a:rPr lang="en-US" sz="2800" dirty="0">
                <a:solidFill>
                  <a:srgbClr val="D04E1D"/>
                </a:solidFill>
                <a:latin typeface="Segoe UI Light" pitchFamily="34" charset="0"/>
                <a:cs typeface="Segoe UI Light" pitchFamily="34" charset="0"/>
              </a:rPr>
              <a:t>. </a:t>
            </a:r>
            <a:endParaRPr lang="ru-RU" sz="2800" dirty="0">
              <a:solidFill>
                <a:srgbClr val="D04E1D"/>
              </a:solidFill>
              <a:latin typeface="Segoe UI Light" pitchFamily="34" charset="0"/>
              <a:cs typeface="Segoe UI Light" pitchFamily="34" charset="0"/>
            </a:endParaRPr>
          </a:p>
          <a:p>
            <a:pPr algn="ctr"/>
            <a:r>
              <a:rPr lang="ru-RU" sz="2800" dirty="0">
                <a:solidFill>
                  <a:srgbClr val="D04E1D"/>
                </a:solidFill>
                <a:latin typeface="Segoe UI Light" pitchFamily="34" charset="0"/>
                <a:cs typeface="Segoe UI Light" pitchFamily="34" charset="0"/>
              </a:rPr>
              <a:t>Аналог коммунальных служб.</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2" name="Rectangle 1"/>
          <p:cNvSpPr/>
          <p:nvPr/>
        </p:nvSpPr>
        <p:spPr>
          <a:xfrm>
            <a:off x="2819400" y="1371600"/>
            <a:ext cx="75438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endParaRPr lang="en-US" dirty="0">
              <a:solidFill>
                <a:schemeClr val="tx1"/>
              </a:solidFill>
              <a:latin typeface="Segoe UI Light" panose="020B0502040204020203" pitchFamily="34" charset="0"/>
              <a:ea typeface="+mj-ea"/>
              <a:cs typeface="Segoe UI Light" panose="020B0502040204020203" pitchFamily="34" charset="0"/>
            </a:endParaRPr>
          </a:p>
        </p:txBody>
      </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pic>
        <p:nvPicPr>
          <p:cNvPr id="4" name="Picture 3" descr="Background pattern&#10;&#10;Description automatically generated">
            <a:extLst>
              <a:ext uri="{FF2B5EF4-FFF2-40B4-BE49-F238E27FC236}">
                <a16:creationId xmlns:a16="http://schemas.microsoft.com/office/drawing/2014/main" id="{D047C23F-D6F5-477D-86CB-D066BD30D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096" y="1625371"/>
            <a:ext cx="3982999" cy="2870429"/>
          </a:xfrm>
          <a:prstGeom prst="rect">
            <a:avLst/>
          </a:prstGeom>
        </p:spPr>
      </p:pic>
      <p:pic>
        <p:nvPicPr>
          <p:cNvPr id="6" name="Picture 5">
            <a:extLst>
              <a:ext uri="{FF2B5EF4-FFF2-40B4-BE49-F238E27FC236}">
                <a16:creationId xmlns:a16="http://schemas.microsoft.com/office/drawing/2014/main" id="{D1E8AB8C-0E00-445E-8138-661148D231E6}"/>
              </a:ext>
            </a:extLst>
          </p:cNvPr>
          <p:cNvPicPr>
            <a:picLocks noChangeAspect="1"/>
          </p:cNvPicPr>
          <p:nvPr/>
        </p:nvPicPr>
        <p:blipFill>
          <a:blip r:embed="rId4"/>
          <a:stretch>
            <a:fillRect/>
          </a:stretch>
        </p:blipFill>
        <p:spPr>
          <a:xfrm>
            <a:off x="355601" y="1787901"/>
            <a:ext cx="3666667" cy="2523809"/>
          </a:xfrm>
          <a:prstGeom prst="rect">
            <a:avLst/>
          </a:prstGeom>
        </p:spPr>
      </p:pic>
      <p:pic>
        <p:nvPicPr>
          <p:cNvPr id="8" name="Picture 7">
            <a:extLst>
              <a:ext uri="{FF2B5EF4-FFF2-40B4-BE49-F238E27FC236}">
                <a16:creationId xmlns:a16="http://schemas.microsoft.com/office/drawing/2014/main" id="{16D6A1A1-6184-4F2E-A21D-8DD9768F752E}"/>
              </a:ext>
            </a:extLst>
          </p:cNvPr>
          <p:cNvPicPr>
            <a:picLocks noChangeAspect="1"/>
          </p:cNvPicPr>
          <p:nvPr/>
        </p:nvPicPr>
        <p:blipFill>
          <a:blip r:embed="rId5"/>
          <a:stretch>
            <a:fillRect/>
          </a:stretch>
        </p:blipFill>
        <p:spPr>
          <a:xfrm>
            <a:off x="4114800" y="1625371"/>
            <a:ext cx="3690306" cy="2764167"/>
          </a:xfrm>
          <a:prstGeom prst="rect">
            <a:avLst/>
          </a:prstGeom>
        </p:spPr>
      </p:pic>
      <p:sp>
        <p:nvSpPr>
          <p:cNvPr id="3" name="Rectangle 2">
            <a:extLst>
              <a:ext uri="{FF2B5EF4-FFF2-40B4-BE49-F238E27FC236}">
                <a16:creationId xmlns:a16="http://schemas.microsoft.com/office/drawing/2014/main" id="{7EF9459C-83E2-4129-9C0A-762CBB52D1C8}"/>
              </a:ext>
            </a:extLst>
          </p:cNvPr>
          <p:cNvSpPr/>
          <p:nvPr/>
        </p:nvSpPr>
        <p:spPr>
          <a:xfrm>
            <a:off x="2725737" y="4420885"/>
            <a:ext cx="7543800" cy="1811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Платите только за то что потребили</a:t>
            </a:r>
            <a:endParaRPr lang="en-US" dirty="0">
              <a:solidFill>
                <a:schemeClr val="tx1"/>
              </a:solidFill>
              <a:latin typeface="Segoe UI Light" panose="020B0502040204020203" pitchFamily="34" charset="0"/>
              <a:ea typeface="+mj-ea"/>
              <a:cs typeface="Segoe UI Light" panose="020B0502040204020203" pitchFamily="34" charset="0"/>
            </a:endParaRPr>
          </a:p>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Масштабирование практически неограничено, сколько надо столько и получите </a:t>
            </a:r>
          </a:p>
          <a:p>
            <a:pPr marL="342900" indent="-342900" fontAlgn="auto">
              <a:lnSpc>
                <a:spcPct val="150000"/>
              </a:lnSpc>
              <a:spcBef>
                <a:spcPts val="0"/>
              </a:spcBef>
              <a:spcAft>
                <a:spcPts val="0"/>
              </a:spcAft>
              <a:buClr>
                <a:srgbClr val="D04E1D"/>
              </a:buClr>
              <a:buFontTx/>
              <a:buAutoNum type="arabicPeriod"/>
              <a:defRPr/>
            </a:pPr>
            <a:r>
              <a:rPr lang="ru-RU" dirty="0">
                <a:solidFill>
                  <a:schemeClr val="tx1"/>
                </a:solidFill>
                <a:latin typeface="Segoe UI Light" panose="020B0502040204020203" pitchFamily="34" charset="0"/>
                <a:ea typeface="+mj-ea"/>
                <a:cs typeface="Segoe UI Light" panose="020B0502040204020203" pitchFamily="34" charset="0"/>
              </a:rPr>
              <a:t>Нет нужды беспокоиться о модернизации оборудования</a:t>
            </a:r>
          </a:p>
        </p:txBody>
      </p:sp>
    </p:spTree>
    <p:extLst>
      <p:ext uri="{BB962C8B-B14F-4D97-AF65-F5344CB8AC3E}">
        <p14:creationId xmlns:p14="http://schemas.microsoft.com/office/powerpoint/2010/main" val="304011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84238"/>
            <a:ext cx="124968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16" name="Заголовок 1">
            <a:extLst>
              <a:ext uri="{FF2B5EF4-FFF2-40B4-BE49-F238E27FC236}">
                <a16:creationId xmlns:a16="http://schemas.microsoft.com/office/drawing/2014/main" id="{690FF344-8A1C-40F4-A5DD-17446CE838F5}"/>
              </a:ext>
            </a:extLst>
          </p:cNvPr>
          <p:cNvSpPr txBox="1">
            <a:spLocks/>
          </p:cNvSpPr>
          <p:nvPr/>
        </p:nvSpPr>
        <p:spPr bwMode="auto">
          <a:xfrm>
            <a:off x="5219" y="3380614"/>
            <a:ext cx="12039600" cy="2779712"/>
          </a:xfrm>
          <a:prstGeom prst="rect">
            <a:avLst/>
          </a:prstGeom>
          <a:noFill/>
          <a:ln w="9525">
            <a:noFill/>
            <a:miter lim="800000"/>
            <a:headEnd/>
            <a:tailEnd/>
          </a:ln>
        </p:spPr>
        <p:txBody>
          <a:bodyPr anchor="ctr"/>
          <a:lstStyle/>
          <a:p>
            <a:r>
              <a:rPr lang="ru-RU" sz="2000" dirty="0">
                <a:latin typeface="Segoe UI Light" pitchFamily="34" charset="0"/>
                <a:cs typeface="Segoe UI Light" pitchFamily="34" charset="0"/>
              </a:rPr>
              <a:t>Классическим определением облачных технологий является определение, представленное </a:t>
            </a:r>
            <a:r>
              <a:rPr lang="en-US" sz="2000" dirty="0">
                <a:latin typeface="Segoe UI Light" pitchFamily="34" charset="0"/>
                <a:cs typeface="Segoe UI Light" pitchFamily="34" charset="0"/>
              </a:rPr>
              <a:t>NIST</a:t>
            </a:r>
            <a:r>
              <a:rPr lang="ru-RU" sz="2000" dirty="0">
                <a:latin typeface="Segoe UI Light" pitchFamily="34" charset="0"/>
                <a:cs typeface="Segoe UI Light" pitchFamily="34" charset="0"/>
              </a:rPr>
              <a:t> в 2011:</a:t>
            </a:r>
          </a:p>
          <a:p>
            <a:endParaRPr lang="ru-RU" sz="2000" dirty="0">
              <a:latin typeface="Segoe UI Light" pitchFamily="34" charset="0"/>
              <a:cs typeface="Segoe UI Light" pitchFamily="34" charset="0"/>
            </a:endParaRPr>
          </a:p>
          <a:p>
            <a:r>
              <a:rPr lang="ru-RU" sz="2000" dirty="0">
                <a:latin typeface="Segoe UI Light" pitchFamily="34" charset="0"/>
                <a:cs typeface="Segoe UI Light" pitchFamily="34" charset="0"/>
              </a:rPr>
              <a:t>Облачные вычисления - это модель для обеспечения повсеместного, удобного сетевого доступа по запросу к общему пулу конфигурируемых вычислительных ресурсов (например, сетей, серверов, хранилищ, приложений и служб), которые можно быстро предоставить с минимальными усилиями по управлению или взаимодействию с поставщиком услуг. </a:t>
            </a:r>
          </a:p>
        </p:txBody>
      </p:sp>
      <p:pic>
        <p:nvPicPr>
          <p:cNvPr id="7" name="Picture 6">
            <a:extLst>
              <a:ext uri="{FF2B5EF4-FFF2-40B4-BE49-F238E27FC236}">
                <a16:creationId xmlns:a16="http://schemas.microsoft.com/office/drawing/2014/main" id="{63D227F0-1F0E-4331-ADC3-43A0ACE14353}"/>
              </a:ext>
            </a:extLst>
          </p:cNvPr>
          <p:cNvPicPr>
            <a:picLocks noChangeAspect="1"/>
          </p:cNvPicPr>
          <p:nvPr/>
        </p:nvPicPr>
        <p:blipFill>
          <a:blip r:embed="rId3"/>
          <a:stretch>
            <a:fillRect/>
          </a:stretch>
        </p:blipFill>
        <p:spPr>
          <a:xfrm>
            <a:off x="4038600" y="1841587"/>
            <a:ext cx="3086100" cy="1619250"/>
          </a:xfrm>
          <a:prstGeom prst="rect">
            <a:avLst/>
          </a:prstGeom>
        </p:spPr>
      </p:pic>
    </p:spTree>
    <p:extLst>
      <p:ext uri="{BB962C8B-B14F-4D97-AF65-F5344CB8AC3E}">
        <p14:creationId xmlns:p14="http://schemas.microsoft.com/office/powerpoint/2010/main" val="395055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txBox="1">
            <a:spLocks/>
          </p:cNvSpPr>
          <p:nvPr/>
        </p:nvSpPr>
        <p:spPr bwMode="auto">
          <a:xfrm>
            <a:off x="0" y="884238"/>
            <a:ext cx="12496800" cy="563562"/>
          </a:xfrm>
          <a:prstGeom prst="rect">
            <a:avLst/>
          </a:prstGeom>
          <a:noFill/>
          <a:ln w="9525">
            <a:noFill/>
            <a:miter lim="800000"/>
            <a:headEnd/>
            <a:tailEnd/>
          </a:ln>
        </p:spPr>
        <p:txBody>
          <a:bodyPr anchor="ctr"/>
          <a:lstStyle/>
          <a:p>
            <a:pPr algn="ctr"/>
            <a:r>
              <a:rPr lang="ru-RU" sz="2800" dirty="0">
                <a:solidFill>
                  <a:srgbClr val="D04E1D"/>
                </a:solidFill>
                <a:latin typeface="Segoe UI Light" pitchFamily="34" charset="0"/>
                <a:cs typeface="Segoe UI Light" pitchFamily="34" charset="0"/>
              </a:rPr>
              <a:t>Общее представление об облачных технологиях. Основные характеристики.</a:t>
            </a:r>
          </a:p>
        </p:txBody>
      </p:sp>
      <p:sp>
        <p:nvSpPr>
          <p:cNvPr id="13" name="Прямоугольник 12"/>
          <p:cNvSpPr/>
          <p:nvPr/>
        </p:nvSpPr>
        <p:spPr>
          <a:xfrm>
            <a:off x="0" y="634365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8435" name="Прямоугольник 13"/>
          <p:cNvSpPr>
            <a:spLocks noChangeArrowheads="1"/>
          </p:cNvSpPr>
          <p:nvPr/>
        </p:nvSpPr>
        <p:spPr bwMode="auto">
          <a:xfrm>
            <a:off x="4038600" y="6459538"/>
            <a:ext cx="7924800" cy="306387"/>
          </a:xfrm>
          <a:prstGeom prst="rect">
            <a:avLst/>
          </a:prstGeom>
          <a:noFill/>
          <a:ln w="9525">
            <a:noFill/>
            <a:miter lim="800000"/>
            <a:headEnd/>
            <a:tailEnd/>
          </a:ln>
        </p:spPr>
        <p:txBody>
          <a:bodyPr>
            <a:spAutoFit/>
          </a:bodyPr>
          <a:lstStyle/>
          <a:p>
            <a:r>
              <a:rPr lang="en-US" sz="1400">
                <a:solidFill>
                  <a:schemeClr val="bg1"/>
                </a:solidFill>
                <a:latin typeface="Segoe UI Light" panose="020B0502040204020203" pitchFamily="34" charset="0"/>
                <a:cs typeface="Segoe UI Light" pitchFamily="34" charset="0"/>
              </a:rPr>
              <a:t>Information Technology Video Developer Network                                                       http://itvdn.com</a:t>
            </a:r>
          </a:p>
        </p:txBody>
      </p:sp>
      <p:sp>
        <p:nvSpPr>
          <p:cNvPr id="18436" name="Прямоугольник 15"/>
          <p:cNvSpPr>
            <a:spLocks noChangeArrowheads="1"/>
          </p:cNvSpPr>
          <p:nvPr/>
        </p:nvSpPr>
        <p:spPr bwMode="auto">
          <a:xfrm>
            <a:off x="373063" y="6430963"/>
            <a:ext cx="892175" cy="400050"/>
          </a:xfrm>
          <a:prstGeom prst="rect">
            <a:avLst/>
          </a:prstGeom>
          <a:noFill/>
          <a:ln w="9525">
            <a:noFill/>
            <a:miter lim="800000"/>
            <a:headEnd/>
            <a:tailEnd/>
          </a:ln>
        </p:spPr>
        <p:txBody>
          <a:bodyPr wrap="none">
            <a:spAutoFit/>
          </a:bodyPr>
          <a:lstStyle/>
          <a:p>
            <a:r>
              <a:rPr lang="en-US" sz="2000">
                <a:solidFill>
                  <a:schemeClr val="bg1"/>
                </a:solidFill>
                <a:latin typeface="Segoe UI Light" panose="020B0502040204020203" pitchFamily="34" charset="0"/>
                <a:cs typeface="Segoe UI Light" pitchFamily="34" charset="0"/>
              </a:rPr>
              <a:t>ITVDN</a:t>
            </a:r>
            <a:endParaRPr lang="en-US" sz="2000">
              <a:latin typeface="Segoe UI Light" panose="020B0502040204020203" pitchFamily="34" charset="0"/>
              <a:cs typeface="Segoe UI Light" panose="020B0502040204020203" pitchFamily="34" charset="0"/>
            </a:endParaRPr>
          </a:p>
        </p:txBody>
      </p:sp>
      <p:grpSp>
        <p:nvGrpSpPr>
          <p:cNvPr id="18437" name="Группа 17"/>
          <p:cNvGrpSpPr>
            <a:grpSpLocks/>
          </p:cNvGrpSpPr>
          <p:nvPr/>
        </p:nvGrpSpPr>
        <p:grpSpPr bwMode="auto">
          <a:xfrm>
            <a:off x="177800" y="6403975"/>
            <a:ext cx="177800" cy="412750"/>
            <a:chOff x="4724400" y="3098418"/>
            <a:chExt cx="178914" cy="411555"/>
          </a:xfrm>
        </p:grpSpPr>
        <p:sp>
          <p:nvSpPr>
            <p:cNvPr id="19" name="Блок-схема: данные 27"/>
            <p:cNvSpPr/>
            <p:nvPr/>
          </p:nvSpPr>
          <p:spPr>
            <a:xfrm rot="5400000" flipH="1">
              <a:off x="4611608" y="3312516"/>
              <a:ext cx="310249" cy="846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20" name="Блок-схема: данные 27"/>
            <p:cNvSpPr/>
            <p:nvPr/>
          </p:nvSpPr>
          <p:spPr>
            <a:xfrm rot="5400000" flipH="1">
              <a:off x="4705858" y="3211210"/>
              <a:ext cx="310249" cy="8466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343"/>
                <a:gd name="connsiteY0" fmla="*/ 10000 h 10000"/>
                <a:gd name="connsiteX1" fmla="*/ 2000 w 11343"/>
                <a:gd name="connsiteY1" fmla="*/ 0 h 10000"/>
                <a:gd name="connsiteX2" fmla="*/ 11343 w 11343"/>
                <a:gd name="connsiteY2" fmla="*/ 302 h 10000"/>
                <a:gd name="connsiteX3" fmla="*/ 8000 w 11343"/>
                <a:gd name="connsiteY3" fmla="*/ 10000 h 10000"/>
                <a:gd name="connsiteX4" fmla="*/ 0 w 11343"/>
                <a:gd name="connsiteY4" fmla="*/ 10000 h 10000"/>
                <a:gd name="connsiteX0" fmla="*/ 0 w 11019"/>
                <a:gd name="connsiteY0" fmla="*/ 10000 h 10000"/>
                <a:gd name="connsiteX1" fmla="*/ 1676 w 11019"/>
                <a:gd name="connsiteY1" fmla="*/ 0 h 10000"/>
                <a:gd name="connsiteX2" fmla="*/ 11019 w 11019"/>
                <a:gd name="connsiteY2" fmla="*/ 302 h 10000"/>
                <a:gd name="connsiteX3" fmla="*/ 7676 w 11019"/>
                <a:gd name="connsiteY3" fmla="*/ 10000 h 10000"/>
                <a:gd name="connsiteX4" fmla="*/ 0 w 11019"/>
                <a:gd name="connsiteY4" fmla="*/ 10000 h 10000"/>
                <a:gd name="connsiteX0" fmla="*/ 0 w 11019"/>
                <a:gd name="connsiteY0" fmla="*/ 10151 h 10151"/>
                <a:gd name="connsiteX1" fmla="*/ 3759 w 11019"/>
                <a:gd name="connsiteY1" fmla="*/ 0 h 10151"/>
                <a:gd name="connsiteX2" fmla="*/ 11019 w 11019"/>
                <a:gd name="connsiteY2" fmla="*/ 453 h 10151"/>
                <a:gd name="connsiteX3" fmla="*/ 7676 w 11019"/>
                <a:gd name="connsiteY3" fmla="*/ 10151 h 10151"/>
                <a:gd name="connsiteX4" fmla="*/ 0 w 11019"/>
                <a:gd name="connsiteY4" fmla="*/ 10151 h 10151"/>
                <a:gd name="connsiteX0" fmla="*/ 0 w 11019"/>
                <a:gd name="connsiteY0" fmla="*/ 9698 h 9698"/>
                <a:gd name="connsiteX1" fmla="*/ 4685 w 11019"/>
                <a:gd name="connsiteY1" fmla="*/ 1 h 9698"/>
                <a:gd name="connsiteX2" fmla="*/ 11019 w 11019"/>
                <a:gd name="connsiteY2" fmla="*/ 0 h 9698"/>
                <a:gd name="connsiteX3" fmla="*/ 7676 w 11019"/>
                <a:gd name="connsiteY3" fmla="*/ 9698 h 9698"/>
                <a:gd name="connsiteX4" fmla="*/ 0 w 11019"/>
                <a:gd name="connsiteY4" fmla="*/ 9698 h 9698"/>
                <a:gd name="connsiteX0" fmla="*/ 0 w 10000"/>
                <a:gd name="connsiteY0" fmla="*/ 10155 h 10155"/>
                <a:gd name="connsiteX1" fmla="*/ 3202 w 10000"/>
                <a:gd name="connsiteY1" fmla="*/ 0 h 10155"/>
                <a:gd name="connsiteX2" fmla="*/ 10000 w 10000"/>
                <a:gd name="connsiteY2" fmla="*/ 155 h 10155"/>
                <a:gd name="connsiteX3" fmla="*/ 6966 w 10000"/>
                <a:gd name="connsiteY3" fmla="*/ 10155 h 10155"/>
                <a:gd name="connsiteX4" fmla="*/ 0 w 10000"/>
                <a:gd name="connsiteY4" fmla="*/ 10155 h 10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5">
                  <a:moveTo>
                    <a:pt x="0" y="10155"/>
                  </a:moveTo>
                  <a:lnTo>
                    <a:pt x="3202" y="0"/>
                  </a:lnTo>
                  <a:lnTo>
                    <a:pt x="10000" y="155"/>
                  </a:lnTo>
                  <a:lnTo>
                    <a:pt x="6966" y="10155"/>
                  </a:lnTo>
                  <a:lnTo>
                    <a:pt x="0" y="101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grpSp>
      <p:sp>
        <p:nvSpPr>
          <p:cNvPr id="12" name="Прямоугольник 11"/>
          <p:cNvSpPr/>
          <p:nvPr/>
        </p:nvSpPr>
        <p:spPr>
          <a:xfrm>
            <a:off x="0" y="228600"/>
            <a:ext cx="12192000" cy="533400"/>
          </a:xfrm>
          <a:prstGeom prst="rect">
            <a:avLst/>
          </a:prstGeom>
          <a:solidFill>
            <a:srgbClr val="6E6E6E"/>
          </a:solidFill>
          <a:ln>
            <a:no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latin typeface="Segoe UI Light" panose="020B0502040204020203" pitchFamily="34" charset="0"/>
              <a:cs typeface="Segoe UI Light" panose="020B0502040204020203" pitchFamily="34" charset="0"/>
            </a:endParaRPr>
          </a:p>
        </p:txBody>
      </p:sp>
      <p:sp>
        <p:nvSpPr>
          <p:cNvPr id="17" name="Заголовок 1"/>
          <p:cNvSpPr txBox="1">
            <a:spLocks/>
          </p:cNvSpPr>
          <p:nvPr/>
        </p:nvSpPr>
        <p:spPr>
          <a:xfrm>
            <a:off x="0" y="228600"/>
            <a:ext cx="12192000" cy="5715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ru-RU" sz="3600">
                <a:solidFill>
                  <a:schemeClr val="bg1"/>
                </a:solidFill>
                <a:latin typeface="Segoe UI Light" panose="020B0502040204020203" pitchFamily="34" charset="0"/>
                <a:ea typeface="Segoe UI" pitchFamily="34" charset="0"/>
                <a:cs typeface="Segoe UI Light" panose="020B0502040204020203" pitchFamily="34" charset="0"/>
              </a:rPr>
              <a:t>Основы работы с </a:t>
            </a:r>
            <a:r>
              <a:rPr lang="en-GB" sz="3600">
                <a:solidFill>
                  <a:schemeClr val="bg1"/>
                </a:solidFill>
                <a:latin typeface="Segoe UI Light" panose="020B0502040204020203" pitchFamily="34" charset="0"/>
                <a:ea typeface="Segoe UI" pitchFamily="34" charset="0"/>
                <a:cs typeface="Segoe UI Light" panose="020B0502040204020203" pitchFamily="34" charset="0"/>
              </a:rPr>
              <a:t>Azure. </a:t>
            </a:r>
            <a:r>
              <a:rPr lang="ru-RU" sz="3600" dirty="0">
                <a:solidFill>
                  <a:schemeClr val="bg1"/>
                </a:solidFill>
                <a:latin typeface="Segoe UI Light" panose="020B0502040204020203" pitchFamily="34" charset="0"/>
                <a:ea typeface="Segoe UI" pitchFamily="34" charset="0"/>
                <a:cs typeface="Segoe UI Light" panose="020B0502040204020203" pitchFamily="34" charset="0"/>
              </a:rPr>
              <a:t>Введение в облачные технологии</a:t>
            </a:r>
            <a:r>
              <a:rPr lang="en-GB" sz="3600" dirty="0">
                <a:solidFill>
                  <a:schemeClr val="bg1"/>
                </a:solidFill>
                <a:latin typeface="Segoe UI Light" panose="020B0502040204020203" pitchFamily="34" charset="0"/>
                <a:ea typeface="Segoe UI" pitchFamily="34" charset="0"/>
                <a:cs typeface="Segoe UI Light" panose="020B0502040204020203" pitchFamily="34" charset="0"/>
              </a:rPr>
              <a:t> </a:t>
            </a:r>
          </a:p>
        </p:txBody>
      </p:sp>
      <p:sp>
        <p:nvSpPr>
          <p:cNvPr id="16" name="Заголовок 1">
            <a:extLst>
              <a:ext uri="{FF2B5EF4-FFF2-40B4-BE49-F238E27FC236}">
                <a16:creationId xmlns:a16="http://schemas.microsoft.com/office/drawing/2014/main" id="{690FF344-8A1C-40F4-A5DD-17446CE838F5}"/>
              </a:ext>
            </a:extLst>
          </p:cNvPr>
          <p:cNvSpPr txBox="1">
            <a:spLocks/>
          </p:cNvSpPr>
          <p:nvPr/>
        </p:nvSpPr>
        <p:spPr bwMode="auto">
          <a:xfrm>
            <a:off x="3467100" y="1650488"/>
            <a:ext cx="5562600" cy="3683511"/>
          </a:xfrm>
          <a:prstGeom prst="rect">
            <a:avLst/>
          </a:prstGeom>
          <a:noFill/>
          <a:ln w="9525">
            <a:noFill/>
            <a:miter lim="800000"/>
            <a:headEnd/>
            <a:tailEnd/>
          </a:ln>
        </p:spPr>
        <p:txBody>
          <a:bodyPr anchor="ctr"/>
          <a:lstStyle/>
          <a:p>
            <a:pPr marL="342900" indent="-342900">
              <a:buFont typeface="+mj-lt"/>
              <a:buAutoNum type="arabicPeriod"/>
            </a:pPr>
            <a:r>
              <a:rPr lang="ru-RU" sz="2400" dirty="0">
                <a:latin typeface="Segoe UI Light" pitchFamily="34" charset="0"/>
                <a:cs typeface="Segoe UI Light" pitchFamily="34" charset="0"/>
              </a:rPr>
              <a:t>Самообслуживание по запросу</a:t>
            </a:r>
          </a:p>
          <a:p>
            <a:pPr marL="342900" indent="-342900">
              <a:buFont typeface="+mj-lt"/>
              <a:buAutoNum type="arabicPeriod"/>
            </a:pPr>
            <a:endParaRPr lang="ru-RU"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Широкий доступ к сети</a:t>
            </a:r>
          </a:p>
          <a:p>
            <a:pPr marL="342900" indent="-342900">
              <a:buFont typeface="+mj-lt"/>
              <a:buAutoNum type="arabicPeriod"/>
            </a:pPr>
            <a:endParaRPr lang="ru-RU"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Объединение ресурсов</a:t>
            </a:r>
          </a:p>
          <a:p>
            <a:pPr marL="342900" indent="-342900">
              <a:buFont typeface="+mj-lt"/>
              <a:buAutoNum type="arabicPeriod"/>
            </a:pPr>
            <a:endParaRPr lang="ru-RU"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Быстрая эластичность</a:t>
            </a:r>
          </a:p>
          <a:p>
            <a:pPr marL="342900" indent="-342900">
              <a:buFont typeface="+mj-lt"/>
              <a:buAutoNum type="arabicPeriod"/>
            </a:pPr>
            <a:endParaRPr lang="ru-RU" sz="2400" dirty="0">
              <a:latin typeface="Segoe UI Light" pitchFamily="34" charset="0"/>
              <a:cs typeface="Segoe UI Light" pitchFamily="34" charset="0"/>
            </a:endParaRPr>
          </a:p>
          <a:p>
            <a:pPr marL="342900" indent="-342900">
              <a:buFont typeface="+mj-lt"/>
              <a:buAutoNum type="arabicPeriod"/>
            </a:pPr>
            <a:r>
              <a:rPr lang="ru-RU" sz="2400" dirty="0">
                <a:latin typeface="Segoe UI Light" pitchFamily="34" charset="0"/>
                <a:cs typeface="Segoe UI Light" pitchFamily="34" charset="0"/>
              </a:rPr>
              <a:t>Измеримые службы</a:t>
            </a:r>
            <a:endParaRPr lang="ru-RU" dirty="0">
              <a:latin typeface="Segoe UI Light" pitchFamily="34" charset="0"/>
              <a:cs typeface="Segoe UI Light" pitchFamily="34" charset="0"/>
            </a:endParaRPr>
          </a:p>
        </p:txBody>
      </p:sp>
    </p:spTree>
    <p:extLst>
      <p:ext uri="{BB962C8B-B14F-4D97-AF65-F5344CB8AC3E}">
        <p14:creationId xmlns:p14="http://schemas.microsoft.com/office/powerpoint/2010/main" val="2886585958"/>
      </p:ext>
    </p:extLst>
  </p:cSld>
  <p:clrMapOvr>
    <a:masterClrMapping/>
  </p:clrMapOvr>
</p:sld>
</file>

<file path=ppt/theme/theme1.xml><?xml version="1.0" encoding="utf-8"?>
<a:theme xmlns:a="http://schemas.openxmlformats.org/drawingml/2006/main" name="Введение в Enterprise Libr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Введение в Enterprise Libr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38558</TotalTime>
  <Words>6523</Words>
  <Application>Microsoft Office PowerPoint</Application>
  <PresentationFormat>Widescreen</PresentationFormat>
  <Paragraphs>441</Paragraphs>
  <Slides>30</Slides>
  <Notes>29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Segoe UI</vt:lpstr>
      <vt:lpstr>Segoe UI Light</vt:lpstr>
      <vt:lpstr>Введение в Enterprise Library</vt:lpstr>
      <vt:lpstr>1_Введение в Enterprise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Library</dc:title>
  <dc:creator>Alexander</dc:creator>
  <cp:lastModifiedBy>Osherov, Sergey</cp:lastModifiedBy>
  <cp:revision>785</cp:revision>
  <dcterms:created xsi:type="dcterms:W3CDTF">2010-11-10T13:30:04Z</dcterms:created>
  <dcterms:modified xsi:type="dcterms:W3CDTF">2020-11-04T15:52:11Z</dcterms:modified>
</cp:coreProperties>
</file>