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2" r:id="rId5"/>
    <p:sldId id="259" r:id="rId6"/>
    <p:sldId id="263" r:id="rId7"/>
    <p:sldId id="265" r:id="rId8"/>
    <p:sldId id="260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60811"/>
  </p:normalViewPr>
  <p:slideViewPr>
    <p:cSldViewPr snapToGrid="0">
      <p:cViewPr varScale="1">
        <p:scale>
          <a:sx n="63" d="100"/>
          <a:sy n="63" d="100"/>
        </p:scale>
        <p:origin x="1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165BB0-4814-4B62-BACD-5F83FEACE9A0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EFDF919-D8A9-44E2-BD7E-8A29184F4B7D}">
      <dgm:prSet/>
      <dgm:spPr/>
      <dgm:t>
        <a:bodyPr/>
        <a:lstStyle/>
        <a:p>
          <a:r>
            <a:rPr lang="de-DE"/>
            <a:t>Music4All-Onion</a:t>
          </a:r>
          <a:endParaRPr lang="en-US"/>
        </a:p>
      </dgm:t>
    </dgm:pt>
    <dgm:pt modelId="{81110139-7A43-489E-A88D-65C660D34119}" type="parTrans" cxnId="{EF83C222-9EAA-4B4D-BC04-E4F468C4FE19}">
      <dgm:prSet/>
      <dgm:spPr/>
      <dgm:t>
        <a:bodyPr/>
        <a:lstStyle/>
        <a:p>
          <a:endParaRPr lang="en-US"/>
        </a:p>
      </dgm:t>
    </dgm:pt>
    <dgm:pt modelId="{D1E6C244-25FF-49CC-B307-8EAA593A9B8E}" type="sibTrans" cxnId="{EF83C222-9EAA-4B4D-BC04-E4F468C4FE19}">
      <dgm:prSet/>
      <dgm:spPr/>
      <dgm:t>
        <a:bodyPr/>
        <a:lstStyle/>
        <a:p>
          <a:endParaRPr lang="en-US"/>
        </a:p>
      </dgm:t>
    </dgm:pt>
    <dgm:pt modelId="{FEA0C371-7E82-4C08-AA35-3A82A097A9E5}">
      <dgm:prSet/>
      <dgm:spPr/>
      <dgm:t>
        <a:bodyPr/>
        <a:lstStyle/>
        <a:p>
          <a:r>
            <a:rPr lang="de-DE"/>
            <a:t>SiTunes</a:t>
          </a:r>
          <a:endParaRPr lang="en-US"/>
        </a:p>
      </dgm:t>
    </dgm:pt>
    <dgm:pt modelId="{B8FDCC4A-91B5-4AE2-A455-AA91C59C023C}" type="parTrans" cxnId="{151362EC-8ED9-4F44-A473-82F322D8447E}">
      <dgm:prSet/>
      <dgm:spPr/>
      <dgm:t>
        <a:bodyPr/>
        <a:lstStyle/>
        <a:p>
          <a:endParaRPr lang="en-US"/>
        </a:p>
      </dgm:t>
    </dgm:pt>
    <dgm:pt modelId="{FE8F614B-5924-40EE-90CE-0EFED2FF45CC}" type="sibTrans" cxnId="{151362EC-8ED9-4F44-A473-82F322D8447E}">
      <dgm:prSet/>
      <dgm:spPr/>
      <dgm:t>
        <a:bodyPr/>
        <a:lstStyle/>
        <a:p>
          <a:endParaRPr lang="en-US"/>
        </a:p>
      </dgm:t>
    </dgm:pt>
    <dgm:pt modelId="{966DC76F-BCFE-4EE2-B23F-6314F1B5D96C}">
      <dgm:prSet/>
      <dgm:spPr/>
      <dgm:t>
        <a:bodyPr/>
        <a:lstStyle/>
        <a:p>
          <a:r>
            <a:rPr lang="de-DE"/>
            <a:t>LFM-2b</a:t>
          </a:r>
          <a:endParaRPr lang="en-US"/>
        </a:p>
      </dgm:t>
    </dgm:pt>
    <dgm:pt modelId="{AB5C6441-ECA4-4400-A216-4E61C9AE787E}" type="parTrans" cxnId="{02F212E6-E451-4193-B2C1-864F9ECF012A}">
      <dgm:prSet/>
      <dgm:spPr/>
      <dgm:t>
        <a:bodyPr/>
        <a:lstStyle/>
        <a:p>
          <a:endParaRPr lang="en-US"/>
        </a:p>
      </dgm:t>
    </dgm:pt>
    <dgm:pt modelId="{D1E41274-3D5D-4C66-A66E-7F1A16AE0BF3}" type="sibTrans" cxnId="{02F212E6-E451-4193-B2C1-864F9ECF012A}">
      <dgm:prSet/>
      <dgm:spPr/>
      <dgm:t>
        <a:bodyPr/>
        <a:lstStyle/>
        <a:p>
          <a:endParaRPr lang="en-US"/>
        </a:p>
      </dgm:t>
    </dgm:pt>
    <dgm:pt modelId="{3AC0496D-2A34-3C45-AF9C-390455B5D746}" type="pres">
      <dgm:prSet presAssocID="{6F165BB0-4814-4B62-BACD-5F83FEACE9A0}" presName="linear" presStyleCnt="0">
        <dgm:presLayoutVars>
          <dgm:dir/>
          <dgm:animLvl val="lvl"/>
          <dgm:resizeHandles val="exact"/>
        </dgm:presLayoutVars>
      </dgm:prSet>
      <dgm:spPr/>
    </dgm:pt>
    <dgm:pt modelId="{DBB88FF9-2002-7043-A342-601F29AD1E0C}" type="pres">
      <dgm:prSet presAssocID="{1EFDF919-D8A9-44E2-BD7E-8A29184F4B7D}" presName="parentLin" presStyleCnt="0"/>
      <dgm:spPr/>
    </dgm:pt>
    <dgm:pt modelId="{A2B2F431-C83B-CE43-B1F5-32F2A84D1EBC}" type="pres">
      <dgm:prSet presAssocID="{1EFDF919-D8A9-44E2-BD7E-8A29184F4B7D}" presName="parentLeftMargin" presStyleLbl="node1" presStyleIdx="0" presStyleCnt="3"/>
      <dgm:spPr/>
    </dgm:pt>
    <dgm:pt modelId="{C0B738A1-E129-D94E-9E54-36D077F05D4F}" type="pres">
      <dgm:prSet presAssocID="{1EFDF919-D8A9-44E2-BD7E-8A29184F4B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1F504F7-D8BB-824F-850F-0FA24A9E6954}" type="pres">
      <dgm:prSet presAssocID="{1EFDF919-D8A9-44E2-BD7E-8A29184F4B7D}" presName="negativeSpace" presStyleCnt="0"/>
      <dgm:spPr/>
    </dgm:pt>
    <dgm:pt modelId="{4112B48D-30C4-BC41-9A24-4FBD1B202362}" type="pres">
      <dgm:prSet presAssocID="{1EFDF919-D8A9-44E2-BD7E-8A29184F4B7D}" presName="childText" presStyleLbl="conFgAcc1" presStyleIdx="0" presStyleCnt="3">
        <dgm:presLayoutVars>
          <dgm:bulletEnabled val="1"/>
        </dgm:presLayoutVars>
      </dgm:prSet>
      <dgm:spPr/>
    </dgm:pt>
    <dgm:pt modelId="{BF3821B5-1D70-324A-9DFC-B630BFAD2A80}" type="pres">
      <dgm:prSet presAssocID="{D1E6C244-25FF-49CC-B307-8EAA593A9B8E}" presName="spaceBetweenRectangles" presStyleCnt="0"/>
      <dgm:spPr/>
    </dgm:pt>
    <dgm:pt modelId="{F6DADA1C-BF6F-A048-914D-67901E5B73A2}" type="pres">
      <dgm:prSet presAssocID="{FEA0C371-7E82-4C08-AA35-3A82A097A9E5}" presName="parentLin" presStyleCnt="0"/>
      <dgm:spPr/>
    </dgm:pt>
    <dgm:pt modelId="{59B821D8-16F7-E746-AFAC-1035DF7EDC93}" type="pres">
      <dgm:prSet presAssocID="{FEA0C371-7E82-4C08-AA35-3A82A097A9E5}" presName="parentLeftMargin" presStyleLbl="node1" presStyleIdx="0" presStyleCnt="3"/>
      <dgm:spPr/>
    </dgm:pt>
    <dgm:pt modelId="{A6F81414-05B2-4B45-B795-590672C535C8}" type="pres">
      <dgm:prSet presAssocID="{FEA0C371-7E82-4C08-AA35-3A82A097A9E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181505-6E53-714F-A41E-31E6A18C790A}" type="pres">
      <dgm:prSet presAssocID="{FEA0C371-7E82-4C08-AA35-3A82A097A9E5}" presName="negativeSpace" presStyleCnt="0"/>
      <dgm:spPr/>
    </dgm:pt>
    <dgm:pt modelId="{D36D34A5-EA5D-E44C-B950-31D3E0287629}" type="pres">
      <dgm:prSet presAssocID="{FEA0C371-7E82-4C08-AA35-3A82A097A9E5}" presName="childText" presStyleLbl="conFgAcc1" presStyleIdx="1" presStyleCnt="3">
        <dgm:presLayoutVars>
          <dgm:bulletEnabled val="1"/>
        </dgm:presLayoutVars>
      </dgm:prSet>
      <dgm:spPr/>
    </dgm:pt>
    <dgm:pt modelId="{E4CCB474-5C17-AC4E-8266-AB0C7146E32E}" type="pres">
      <dgm:prSet presAssocID="{FE8F614B-5924-40EE-90CE-0EFED2FF45CC}" presName="spaceBetweenRectangles" presStyleCnt="0"/>
      <dgm:spPr/>
    </dgm:pt>
    <dgm:pt modelId="{3CD12805-C005-3F43-9AE0-3CB73BDF47C1}" type="pres">
      <dgm:prSet presAssocID="{966DC76F-BCFE-4EE2-B23F-6314F1B5D96C}" presName="parentLin" presStyleCnt="0"/>
      <dgm:spPr/>
    </dgm:pt>
    <dgm:pt modelId="{2B8F571F-B78D-8342-BB17-34D7F628917C}" type="pres">
      <dgm:prSet presAssocID="{966DC76F-BCFE-4EE2-B23F-6314F1B5D96C}" presName="parentLeftMargin" presStyleLbl="node1" presStyleIdx="1" presStyleCnt="3"/>
      <dgm:spPr/>
    </dgm:pt>
    <dgm:pt modelId="{BA14A148-126C-8C44-A540-E60779E53526}" type="pres">
      <dgm:prSet presAssocID="{966DC76F-BCFE-4EE2-B23F-6314F1B5D96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69D79AD-99C2-BF42-98D6-729CADE7C9A9}" type="pres">
      <dgm:prSet presAssocID="{966DC76F-BCFE-4EE2-B23F-6314F1B5D96C}" presName="negativeSpace" presStyleCnt="0"/>
      <dgm:spPr/>
    </dgm:pt>
    <dgm:pt modelId="{8F301E0C-F4AA-5746-A703-8818C23D3E96}" type="pres">
      <dgm:prSet presAssocID="{966DC76F-BCFE-4EE2-B23F-6314F1B5D96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F83C222-9EAA-4B4D-BC04-E4F468C4FE19}" srcId="{6F165BB0-4814-4B62-BACD-5F83FEACE9A0}" destId="{1EFDF919-D8A9-44E2-BD7E-8A29184F4B7D}" srcOrd="0" destOrd="0" parTransId="{81110139-7A43-489E-A88D-65C660D34119}" sibTransId="{D1E6C244-25FF-49CC-B307-8EAA593A9B8E}"/>
    <dgm:cxn modelId="{863CDB4B-5E17-7840-AA1A-111499B84CA7}" type="presOf" srcId="{1EFDF919-D8A9-44E2-BD7E-8A29184F4B7D}" destId="{A2B2F431-C83B-CE43-B1F5-32F2A84D1EBC}" srcOrd="0" destOrd="0" presId="urn:microsoft.com/office/officeart/2005/8/layout/list1"/>
    <dgm:cxn modelId="{98FBE74E-3CE8-6048-AB08-0423920E35F4}" type="presOf" srcId="{1EFDF919-D8A9-44E2-BD7E-8A29184F4B7D}" destId="{C0B738A1-E129-D94E-9E54-36D077F05D4F}" srcOrd="1" destOrd="0" presId="urn:microsoft.com/office/officeart/2005/8/layout/list1"/>
    <dgm:cxn modelId="{F800846B-149F-4241-AC9D-1D4C1DF41A8A}" type="presOf" srcId="{FEA0C371-7E82-4C08-AA35-3A82A097A9E5}" destId="{59B821D8-16F7-E746-AFAC-1035DF7EDC93}" srcOrd="0" destOrd="0" presId="urn:microsoft.com/office/officeart/2005/8/layout/list1"/>
    <dgm:cxn modelId="{9CB4FA6B-3E50-0F46-ACDE-65B8F7C6A389}" type="presOf" srcId="{6F165BB0-4814-4B62-BACD-5F83FEACE9A0}" destId="{3AC0496D-2A34-3C45-AF9C-390455B5D746}" srcOrd="0" destOrd="0" presId="urn:microsoft.com/office/officeart/2005/8/layout/list1"/>
    <dgm:cxn modelId="{D3C93082-586F-554E-A04B-7341C60002EC}" type="presOf" srcId="{966DC76F-BCFE-4EE2-B23F-6314F1B5D96C}" destId="{2B8F571F-B78D-8342-BB17-34D7F628917C}" srcOrd="0" destOrd="0" presId="urn:microsoft.com/office/officeart/2005/8/layout/list1"/>
    <dgm:cxn modelId="{1DA272A8-993C-A246-9892-50BD28BCDA80}" type="presOf" srcId="{FEA0C371-7E82-4C08-AA35-3A82A097A9E5}" destId="{A6F81414-05B2-4B45-B795-590672C535C8}" srcOrd="1" destOrd="0" presId="urn:microsoft.com/office/officeart/2005/8/layout/list1"/>
    <dgm:cxn modelId="{96A77FB1-4848-FF43-9BD2-FF0716E14385}" type="presOf" srcId="{966DC76F-BCFE-4EE2-B23F-6314F1B5D96C}" destId="{BA14A148-126C-8C44-A540-E60779E53526}" srcOrd="1" destOrd="0" presId="urn:microsoft.com/office/officeart/2005/8/layout/list1"/>
    <dgm:cxn modelId="{02F212E6-E451-4193-B2C1-864F9ECF012A}" srcId="{6F165BB0-4814-4B62-BACD-5F83FEACE9A0}" destId="{966DC76F-BCFE-4EE2-B23F-6314F1B5D96C}" srcOrd="2" destOrd="0" parTransId="{AB5C6441-ECA4-4400-A216-4E61C9AE787E}" sibTransId="{D1E41274-3D5D-4C66-A66E-7F1A16AE0BF3}"/>
    <dgm:cxn modelId="{151362EC-8ED9-4F44-A473-82F322D8447E}" srcId="{6F165BB0-4814-4B62-BACD-5F83FEACE9A0}" destId="{FEA0C371-7E82-4C08-AA35-3A82A097A9E5}" srcOrd="1" destOrd="0" parTransId="{B8FDCC4A-91B5-4AE2-A455-AA91C59C023C}" sibTransId="{FE8F614B-5924-40EE-90CE-0EFED2FF45CC}"/>
    <dgm:cxn modelId="{1BE0E75F-87C6-C743-851E-554E7F9C83DA}" type="presParOf" srcId="{3AC0496D-2A34-3C45-AF9C-390455B5D746}" destId="{DBB88FF9-2002-7043-A342-601F29AD1E0C}" srcOrd="0" destOrd="0" presId="urn:microsoft.com/office/officeart/2005/8/layout/list1"/>
    <dgm:cxn modelId="{3CF930B5-3A1A-8F46-97E7-7DE4D86D9114}" type="presParOf" srcId="{DBB88FF9-2002-7043-A342-601F29AD1E0C}" destId="{A2B2F431-C83B-CE43-B1F5-32F2A84D1EBC}" srcOrd="0" destOrd="0" presId="urn:microsoft.com/office/officeart/2005/8/layout/list1"/>
    <dgm:cxn modelId="{92A64E82-5CEB-1E43-A4C9-83E62C32730E}" type="presParOf" srcId="{DBB88FF9-2002-7043-A342-601F29AD1E0C}" destId="{C0B738A1-E129-D94E-9E54-36D077F05D4F}" srcOrd="1" destOrd="0" presId="urn:microsoft.com/office/officeart/2005/8/layout/list1"/>
    <dgm:cxn modelId="{45C69D5A-29B2-5A40-B15B-34992C7C6EBA}" type="presParOf" srcId="{3AC0496D-2A34-3C45-AF9C-390455B5D746}" destId="{B1F504F7-D8BB-824F-850F-0FA24A9E6954}" srcOrd="1" destOrd="0" presId="urn:microsoft.com/office/officeart/2005/8/layout/list1"/>
    <dgm:cxn modelId="{18A9DEC4-6631-3D4E-B1D4-F22076C30F54}" type="presParOf" srcId="{3AC0496D-2A34-3C45-AF9C-390455B5D746}" destId="{4112B48D-30C4-BC41-9A24-4FBD1B202362}" srcOrd="2" destOrd="0" presId="urn:microsoft.com/office/officeart/2005/8/layout/list1"/>
    <dgm:cxn modelId="{2DFAC62C-8796-304A-A20F-FE4726372045}" type="presParOf" srcId="{3AC0496D-2A34-3C45-AF9C-390455B5D746}" destId="{BF3821B5-1D70-324A-9DFC-B630BFAD2A80}" srcOrd="3" destOrd="0" presId="urn:microsoft.com/office/officeart/2005/8/layout/list1"/>
    <dgm:cxn modelId="{E783215B-FEE2-F148-A868-E30E25908E1D}" type="presParOf" srcId="{3AC0496D-2A34-3C45-AF9C-390455B5D746}" destId="{F6DADA1C-BF6F-A048-914D-67901E5B73A2}" srcOrd="4" destOrd="0" presId="urn:microsoft.com/office/officeart/2005/8/layout/list1"/>
    <dgm:cxn modelId="{66376848-342F-0C4D-B108-B47B4FF26C9C}" type="presParOf" srcId="{F6DADA1C-BF6F-A048-914D-67901E5B73A2}" destId="{59B821D8-16F7-E746-AFAC-1035DF7EDC93}" srcOrd="0" destOrd="0" presId="urn:microsoft.com/office/officeart/2005/8/layout/list1"/>
    <dgm:cxn modelId="{A9F7EA7F-DC72-6F49-B346-BF9188C65C88}" type="presParOf" srcId="{F6DADA1C-BF6F-A048-914D-67901E5B73A2}" destId="{A6F81414-05B2-4B45-B795-590672C535C8}" srcOrd="1" destOrd="0" presId="urn:microsoft.com/office/officeart/2005/8/layout/list1"/>
    <dgm:cxn modelId="{6BB899E8-987B-0C42-91D1-24E140C64BF1}" type="presParOf" srcId="{3AC0496D-2A34-3C45-AF9C-390455B5D746}" destId="{44181505-6E53-714F-A41E-31E6A18C790A}" srcOrd="5" destOrd="0" presId="urn:microsoft.com/office/officeart/2005/8/layout/list1"/>
    <dgm:cxn modelId="{4590704C-6E9D-AF4A-9427-EDA0DB9A523F}" type="presParOf" srcId="{3AC0496D-2A34-3C45-AF9C-390455B5D746}" destId="{D36D34A5-EA5D-E44C-B950-31D3E0287629}" srcOrd="6" destOrd="0" presId="urn:microsoft.com/office/officeart/2005/8/layout/list1"/>
    <dgm:cxn modelId="{0A5E157C-F3A2-F74C-8CD6-B424FCEDCBA3}" type="presParOf" srcId="{3AC0496D-2A34-3C45-AF9C-390455B5D746}" destId="{E4CCB474-5C17-AC4E-8266-AB0C7146E32E}" srcOrd="7" destOrd="0" presId="urn:microsoft.com/office/officeart/2005/8/layout/list1"/>
    <dgm:cxn modelId="{DB0D758F-A91C-AD43-9EA4-345377F09904}" type="presParOf" srcId="{3AC0496D-2A34-3C45-AF9C-390455B5D746}" destId="{3CD12805-C005-3F43-9AE0-3CB73BDF47C1}" srcOrd="8" destOrd="0" presId="urn:microsoft.com/office/officeart/2005/8/layout/list1"/>
    <dgm:cxn modelId="{EAD6DB15-F454-BB4E-A789-983355310A3B}" type="presParOf" srcId="{3CD12805-C005-3F43-9AE0-3CB73BDF47C1}" destId="{2B8F571F-B78D-8342-BB17-34D7F628917C}" srcOrd="0" destOrd="0" presId="urn:microsoft.com/office/officeart/2005/8/layout/list1"/>
    <dgm:cxn modelId="{48FC6823-7E09-FC49-837D-C62981886CAB}" type="presParOf" srcId="{3CD12805-C005-3F43-9AE0-3CB73BDF47C1}" destId="{BA14A148-126C-8C44-A540-E60779E53526}" srcOrd="1" destOrd="0" presId="urn:microsoft.com/office/officeart/2005/8/layout/list1"/>
    <dgm:cxn modelId="{93500462-5E53-A146-815B-D359EF90058A}" type="presParOf" srcId="{3AC0496D-2A34-3C45-AF9C-390455B5D746}" destId="{769D79AD-99C2-BF42-98D6-729CADE7C9A9}" srcOrd="9" destOrd="0" presId="urn:microsoft.com/office/officeart/2005/8/layout/list1"/>
    <dgm:cxn modelId="{DFCA3CB3-BE13-2744-B4C9-E6A1706C4596}" type="presParOf" srcId="{3AC0496D-2A34-3C45-AF9C-390455B5D746}" destId="{8F301E0C-F4AA-5746-A703-8818C23D3E9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69CE1C-D036-46E4-8B62-1071C9FDDE5C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5B16264-04FF-45C8-9B7A-9E29F651E0C5}">
      <dgm:prSet/>
      <dgm:spPr/>
      <dgm:t>
        <a:bodyPr/>
        <a:lstStyle/>
        <a:p>
          <a:r>
            <a:rPr lang="de-AT" dirty="0"/>
            <a:t>Personality Bias</a:t>
          </a:r>
          <a:endParaRPr lang="en-US" dirty="0"/>
        </a:p>
      </dgm:t>
    </dgm:pt>
    <dgm:pt modelId="{E3C832DC-6D61-4C6D-BF56-B854D814738C}" type="parTrans" cxnId="{99194522-0C9F-4486-BFD6-867A14269013}">
      <dgm:prSet/>
      <dgm:spPr/>
      <dgm:t>
        <a:bodyPr/>
        <a:lstStyle/>
        <a:p>
          <a:endParaRPr lang="en-US"/>
        </a:p>
      </dgm:t>
    </dgm:pt>
    <dgm:pt modelId="{CDF8E815-B91B-461F-A384-F79E80BAFEDC}" type="sibTrans" cxnId="{99194522-0C9F-4486-BFD6-867A14269013}">
      <dgm:prSet/>
      <dgm:spPr/>
      <dgm:t>
        <a:bodyPr/>
        <a:lstStyle/>
        <a:p>
          <a:endParaRPr lang="en-US"/>
        </a:p>
      </dgm:t>
    </dgm:pt>
    <dgm:pt modelId="{A8077996-82B4-40B8-A163-1181BD943A98}">
      <dgm:prSet/>
      <dgm:spPr/>
      <dgm:t>
        <a:bodyPr/>
        <a:lstStyle/>
        <a:p>
          <a:r>
            <a:rPr lang="de-AT" dirty="0"/>
            <a:t>Gender Bias </a:t>
          </a:r>
          <a:endParaRPr lang="en-US" dirty="0"/>
        </a:p>
      </dgm:t>
    </dgm:pt>
    <dgm:pt modelId="{2D51CA6A-88BB-4C5A-90DB-2B0C7959E321}" type="parTrans" cxnId="{185FFA54-799D-4C6D-AA46-E8E7E8763372}">
      <dgm:prSet/>
      <dgm:spPr/>
      <dgm:t>
        <a:bodyPr/>
        <a:lstStyle/>
        <a:p>
          <a:endParaRPr lang="en-US"/>
        </a:p>
      </dgm:t>
    </dgm:pt>
    <dgm:pt modelId="{14ED9B57-5AC0-454C-8C06-D636E39B3284}" type="sibTrans" cxnId="{185FFA54-799D-4C6D-AA46-E8E7E8763372}">
      <dgm:prSet/>
      <dgm:spPr/>
      <dgm:t>
        <a:bodyPr/>
        <a:lstStyle/>
        <a:p>
          <a:endParaRPr lang="en-US"/>
        </a:p>
      </dgm:t>
    </dgm:pt>
    <dgm:pt modelId="{E57A14BA-AF0A-D644-B6F9-DAB60C0F7CAD}" type="pres">
      <dgm:prSet presAssocID="{5C69CE1C-D036-46E4-8B62-1071C9FDDE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4BCB9C-B2D1-BD45-9189-65FA4F139C98}" type="pres">
      <dgm:prSet presAssocID="{75B16264-04FF-45C8-9B7A-9E29F651E0C5}" presName="hierRoot1" presStyleCnt="0"/>
      <dgm:spPr/>
    </dgm:pt>
    <dgm:pt modelId="{E071BBAF-C1CF-CA44-B706-BE6568AB709E}" type="pres">
      <dgm:prSet presAssocID="{75B16264-04FF-45C8-9B7A-9E29F651E0C5}" presName="composite" presStyleCnt="0"/>
      <dgm:spPr/>
    </dgm:pt>
    <dgm:pt modelId="{D1CE86BF-2675-FC4C-A58E-C7E257B4C140}" type="pres">
      <dgm:prSet presAssocID="{75B16264-04FF-45C8-9B7A-9E29F651E0C5}" presName="background" presStyleLbl="node0" presStyleIdx="0" presStyleCnt="2"/>
      <dgm:spPr/>
    </dgm:pt>
    <dgm:pt modelId="{70782274-20ED-D647-A3E4-B4FDF725E374}" type="pres">
      <dgm:prSet presAssocID="{75B16264-04FF-45C8-9B7A-9E29F651E0C5}" presName="text" presStyleLbl="fgAcc0" presStyleIdx="0" presStyleCnt="2">
        <dgm:presLayoutVars>
          <dgm:chPref val="3"/>
        </dgm:presLayoutVars>
      </dgm:prSet>
      <dgm:spPr/>
    </dgm:pt>
    <dgm:pt modelId="{EB092E2E-CC90-1A47-9597-F454DFC27A69}" type="pres">
      <dgm:prSet presAssocID="{75B16264-04FF-45C8-9B7A-9E29F651E0C5}" presName="hierChild2" presStyleCnt="0"/>
      <dgm:spPr/>
    </dgm:pt>
    <dgm:pt modelId="{14450591-5A20-0644-AA39-0DF605A3C235}" type="pres">
      <dgm:prSet presAssocID="{A8077996-82B4-40B8-A163-1181BD943A98}" presName="hierRoot1" presStyleCnt="0"/>
      <dgm:spPr/>
    </dgm:pt>
    <dgm:pt modelId="{F68B3B4A-8D7B-2E44-8BD4-8FC3DDF1EE12}" type="pres">
      <dgm:prSet presAssocID="{A8077996-82B4-40B8-A163-1181BD943A98}" presName="composite" presStyleCnt="0"/>
      <dgm:spPr/>
    </dgm:pt>
    <dgm:pt modelId="{D09F667C-7C84-B44E-BD8F-0D9175EA62B4}" type="pres">
      <dgm:prSet presAssocID="{A8077996-82B4-40B8-A163-1181BD943A98}" presName="background" presStyleLbl="node0" presStyleIdx="1" presStyleCnt="2"/>
      <dgm:spPr/>
    </dgm:pt>
    <dgm:pt modelId="{F17127F8-7066-784A-8790-453BB02E5C83}" type="pres">
      <dgm:prSet presAssocID="{A8077996-82B4-40B8-A163-1181BD943A98}" presName="text" presStyleLbl="fgAcc0" presStyleIdx="1" presStyleCnt="2">
        <dgm:presLayoutVars>
          <dgm:chPref val="3"/>
        </dgm:presLayoutVars>
      </dgm:prSet>
      <dgm:spPr/>
    </dgm:pt>
    <dgm:pt modelId="{86C199A7-25AE-A44A-9A6F-8FE073C60AE1}" type="pres">
      <dgm:prSet presAssocID="{A8077996-82B4-40B8-A163-1181BD943A98}" presName="hierChild2" presStyleCnt="0"/>
      <dgm:spPr/>
    </dgm:pt>
  </dgm:ptLst>
  <dgm:cxnLst>
    <dgm:cxn modelId="{99194522-0C9F-4486-BFD6-867A14269013}" srcId="{5C69CE1C-D036-46E4-8B62-1071C9FDDE5C}" destId="{75B16264-04FF-45C8-9B7A-9E29F651E0C5}" srcOrd="0" destOrd="0" parTransId="{E3C832DC-6D61-4C6D-BF56-B854D814738C}" sibTransId="{CDF8E815-B91B-461F-A384-F79E80BAFEDC}"/>
    <dgm:cxn modelId="{185FFA54-799D-4C6D-AA46-E8E7E8763372}" srcId="{5C69CE1C-D036-46E4-8B62-1071C9FDDE5C}" destId="{A8077996-82B4-40B8-A163-1181BD943A98}" srcOrd="1" destOrd="0" parTransId="{2D51CA6A-88BB-4C5A-90DB-2B0C7959E321}" sibTransId="{14ED9B57-5AC0-454C-8C06-D636E39B3284}"/>
    <dgm:cxn modelId="{9A772F5E-EC60-7849-BF6D-D2C7527554F7}" type="presOf" srcId="{75B16264-04FF-45C8-9B7A-9E29F651E0C5}" destId="{70782274-20ED-D647-A3E4-B4FDF725E374}" srcOrd="0" destOrd="0" presId="urn:microsoft.com/office/officeart/2005/8/layout/hierarchy1"/>
    <dgm:cxn modelId="{427E53B8-FAAB-DF43-BD9D-946C2F8373D4}" type="presOf" srcId="{5C69CE1C-D036-46E4-8B62-1071C9FDDE5C}" destId="{E57A14BA-AF0A-D644-B6F9-DAB60C0F7CAD}" srcOrd="0" destOrd="0" presId="urn:microsoft.com/office/officeart/2005/8/layout/hierarchy1"/>
    <dgm:cxn modelId="{F711DABD-67CA-CF43-AA51-21E6224DB97C}" type="presOf" srcId="{A8077996-82B4-40B8-A163-1181BD943A98}" destId="{F17127F8-7066-784A-8790-453BB02E5C83}" srcOrd="0" destOrd="0" presId="urn:microsoft.com/office/officeart/2005/8/layout/hierarchy1"/>
    <dgm:cxn modelId="{C31976DD-9321-CE43-A076-AFB4781DC984}" type="presParOf" srcId="{E57A14BA-AF0A-D644-B6F9-DAB60C0F7CAD}" destId="{7E4BCB9C-B2D1-BD45-9189-65FA4F139C98}" srcOrd="0" destOrd="0" presId="urn:microsoft.com/office/officeart/2005/8/layout/hierarchy1"/>
    <dgm:cxn modelId="{BD7C1B59-7099-D944-BE1C-986D6A29FBDB}" type="presParOf" srcId="{7E4BCB9C-B2D1-BD45-9189-65FA4F139C98}" destId="{E071BBAF-C1CF-CA44-B706-BE6568AB709E}" srcOrd="0" destOrd="0" presId="urn:microsoft.com/office/officeart/2005/8/layout/hierarchy1"/>
    <dgm:cxn modelId="{48A4BE3C-D832-AA43-BD48-362251B6A205}" type="presParOf" srcId="{E071BBAF-C1CF-CA44-B706-BE6568AB709E}" destId="{D1CE86BF-2675-FC4C-A58E-C7E257B4C140}" srcOrd="0" destOrd="0" presId="urn:microsoft.com/office/officeart/2005/8/layout/hierarchy1"/>
    <dgm:cxn modelId="{CEBD0C7C-9CB8-324A-A276-FF98F0AE5911}" type="presParOf" srcId="{E071BBAF-C1CF-CA44-B706-BE6568AB709E}" destId="{70782274-20ED-D647-A3E4-B4FDF725E374}" srcOrd="1" destOrd="0" presId="urn:microsoft.com/office/officeart/2005/8/layout/hierarchy1"/>
    <dgm:cxn modelId="{673B7756-A38F-324D-A3EB-0D9E4F759DD1}" type="presParOf" srcId="{7E4BCB9C-B2D1-BD45-9189-65FA4F139C98}" destId="{EB092E2E-CC90-1A47-9597-F454DFC27A69}" srcOrd="1" destOrd="0" presId="urn:microsoft.com/office/officeart/2005/8/layout/hierarchy1"/>
    <dgm:cxn modelId="{9C67FBB9-7F84-7844-AD8C-AE3E30BB3F71}" type="presParOf" srcId="{E57A14BA-AF0A-D644-B6F9-DAB60C0F7CAD}" destId="{14450591-5A20-0644-AA39-0DF605A3C235}" srcOrd="1" destOrd="0" presId="urn:microsoft.com/office/officeart/2005/8/layout/hierarchy1"/>
    <dgm:cxn modelId="{687B728B-C338-DB41-979F-D0F620F034E9}" type="presParOf" srcId="{14450591-5A20-0644-AA39-0DF605A3C235}" destId="{F68B3B4A-8D7B-2E44-8BD4-8FC3DDF1EE12}" srcOrd="0" destOrd="0" presId="urn:microsoft.com/office/officeart/2005/8/layout/hierarchy1"/>
    <dgm:cxn modelId="{0F8E7466-C261-6A4A-A35B-860969A32E42}" type="presParOf" srcId="{F68B3B4A-8D7B-2E44-8BD4-8FC3DDF1EE12}" destId="{D09F667C-7C84-B44E-BD8F-0D9175EA62B4}" srcOrd="0" destOrd="0" presId="urn:microsoft.com/office/officeart/2005/8/layout/hierarchy1"/>
    <dgm:cxn modelId="{0ADAA1D9-E948-DB46-B212-59478CEDAEC0}" type="presParOf" srcId="{F68B3B4A-8D7B-2E44-8BD4-8FC3DDF1EE12}" destId="{F17127F8-7066-784A-8790-453BB02E5C83}" srcOrd="1" destOrd="0" presId="urn:microsoft.com/office/officeart/2005/8/layout/hierarchy1"/>
    <dgm:cxn modelId="{60F43727-73F5-1D4B-B57F-CFA56CBF3D83}" type="presParOf" srcId="{14450591-5A20-0644-AA39-0DF605A3C235}" destId="{86C199A7-25AE-A44A-9A6F-8FE073C60AE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2B48D-30C4-BC41-9A24-4FBD1B202362}">
      <dsp:nvSpPr>
        <dsp:cNvPr id="0" name=""/>
        <dsp:cNvSpPr/>
      </dsp:nvSpPr>
      <dsp:spPr>
        <a:xfrm>
          <a:off x="0" y="350568"/>
          <a:ext cx="626877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738A1-E129-D94E-9E54-36D077F05D4F}">
      <dsp:nvSpPr>
        <dsp:cNvPr id="0" name=""/>
        <dsp:cNvSpPr/>
      </dsp:nvSpPr>
      <dsp:spPr>
        <a:xfrm>
          <a:off x="313438" y="40608"/>
          <a:ext cx="4388139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1" tIns="0" rIns="16586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Music4All-Onion</a:t>
          </a:r>
          <a:endParaRPr lang="en-US" sz="2100" kern="1200"/>
        </a:p>
      </dsp:txBody>
      <dsp:txXfrm>
        <a:off x="343700" y="70870"/>
        <a:ext cx="4327615" cy="559396"/>
      </dsp:txXfrm>
    </dsp:sp>
    <dsp:sp modelId="{D36D34A5-EA5D-E44C-B950-31D3E0287629}">
      <dsp:nvSpPr>
        <dsp:cNvPr id="0" name=""/>
        <dsp:cNvSpPr/>
      </dsp:nvSpPr>
      <dsp:spPr>
        <a:xfrm>
          <a:off x="0" y="1303128"/>
          <a:ext cx="626877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81414-05B2-4B45-B795-590672C535C8}">
      <dsp:nvSpPr>
        <dsp:cNvPr id="0" name=""/>
        <dsp:cNvSpPr/>
      </dsp:nvSpPr>
      <dsp:spPr>
        <a:xfrm>
          <a:off x="313438" y="993168"/>
          <a:ext cx="4388139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1" tIns="0" rIns="16586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SiTunes</a:t>
          </a:r>
          <a:endParaRPr lang="en-US" sz="2100" kern="1200"/>
        </a:p>
      </dsp:txBody>
      <dsp:txXfrm>
        <a:off x="343700" y="1023430"/>
        <a:ext cx="4327615" cy="559396"/>
      </dsp:txXfrm>
    </dsp:sp>
    <dsp:sp modelId="{8F301E0C-F4AA-5746-A703-8818C23D3E96}">
      <dsp:nvSpPr>
        <dsp:cNvPr id="0" name=""/>
        <dsp:cNvSpPr/>
      </dsp:nvSpPr>
      <dsp:spPr>
        <a:xfrm>
          <a:off x="0" y="2255687"/>
          <a:ext cx="626877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4A148-126C-8C44-A540-E60779E53526}">
      <dsp:nvSpPr>
        <dsp:cNvPr id="0" name=""/>
        <dsp:cNvSpPr/>
      </dsp:nvSpPr>
      <dsp:spPr>
        <a:xfrm>
          <a:off x="313438" y="1945728"/>
          <a:ext cx="4388139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1" tIns="0" rIns="16586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LFM-2b</a:t>
          </a:r>
          <a:endParaRPr lang="en-US" sz="2100" kern="1200"/>
        </a:p>
      </dsp:txBody>
      <dsp:txXfrm>
        <a:off x="343700" y="1975990"/>
        <a:ext cx="4327615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E86BF-2675-FC4C-A58E-C7E257B4C140}">
      <dsp:nvSpPr>
        <dsp:cNvPr id="0" name=""/>
        <dsp:cNvSpPr/>
      </dsp:nvSpPr>
      <dsp:spPr>
        <a:xfrm>
          <a:off x="680192" y="965"/>
          <a:ext cx="3921050" cy="24898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82274-20ED-D647-A3E4-B4FDF725E374}">
      <dsp:nvSpPr>
        <dsp:cNvPr id="0" name=""/>
        <dsp:cNvSpPr/>
      </dsp:nvSpPr>
      <dsp:spPr>
        <a:xfrm>
          <a:off x="1115865" y="414853"/>
          <a:ext cx="3921050" cy="248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800" kern="1200" dirty="0"/>
            <a:t>Personality Bias</a:t>
          </a:r>
          <a:endParaRPr lang="en-US" sz="5800" kern="1200" dirty="0"/>
        </a:p>
      </dsp:txBody>
      <dsp:txXfrm>
        <a:off x="1188791" y="487779"/>
        <a:ext cx="3775198" cy="2344015"/>
      </dsp:txXfrm>
    </dsp:sp>
    <dsp:sp modelId="{D09F667C-7C84-B44E-BD8F-0D9175EA62B4}">
      <dsp:nvSpPr>
        <dsp:cNvPr id="0" name=""/>
        <dsp:cNvSpPr/>
      </dsp:nvSpPr>
      <dsp:spPr>
        <a:xfrm>
          <a:off x="5472588" y="965"/>
          <a:ext cx="3921050" cy="24898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127F8-7066-784A-8790-453BB02E5C83}">
      <dsp:nvSpPr>
        <dsp:cNvPr id="0" name=""/>
        <dsp:cNvSpPr/>
      </dsp:nvSpPr>
      <dsp:spPr>
        <a:xfrm>
          <a:off x="5908260" y="414853"/>
          <a:ext cx="3921050" cy="248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800" kern="1200" dirty="0"/>
            <a:t>Gender Bias </a:t>
          </a:r>
          <a:endParaRPr lang="en-US" sz="5800" kern="1200" dirty="0"/>
        </a:p>
      </dsp:txBody>
      <dsp:txXfrm>
        <a:off x="5981186" y="487779"/>
        <a:ext cx="3775198" cy="2344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88CBA-49A5-2641-8151-481E3DC69570}" type="datetimeFigureOut">
              <a:rPr lang="de-DE" smtClean="0"/>
              <a:t>06.06.24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5BA9B-40CB-A048-87AF-ECB318E756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016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Focus: </a:t>
            </a:r>
          </a:p>
          <a:p>
            <a:endParaRPr lang="de-DE" dirty="0"/>
          </a:p>
          <a:p>
            <a:r>
              <a:rPr lang="de-DE" dirty="0"/>
              <a:t>- not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but also in real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</a:p>
          <a:p>
            <a:r>
              <a:rPr lang="de-DE" dirty="0"/>
              <a:t>-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BA9B-40CB-A048-87AF-ECB318E7566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43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Onion</a:t>
            </a:r>
            <a:r>
              <a:rPr lang="de-DE" dirty="0"/>
              <a:t>:</a:t>
            </a:r>
          </a:p>
          <a:p>
            <a:r>
              <a:rPr lang="de-DE" dirty="0"/>
              <a:t>Large </a:t>
            </a:r>
            <a:r>
              <a:rPr lang="de-DE" dirty="0" err="1"/>
              <a:t>scale</a:t>
            </a:r>
            <a:r>
              <a:rPr lang="de-DE" dirty="0"/>
              <a:t> = 110k </a:t>
            </a:r>
            <a:r>
              <a:rPr lang="de-DE" dirty="0" err="1"/>
              <a:t>songs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26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</a:p>
          <a:p>
            <a:r>
              <a:rPr lang="de-DE" dirty="0" err="1"/>
              <a:t>Layers</a:t>
            </a:r>
            <a:r>
              <a:rPr lang="de-DE" dirty="0"/>
              <a:t> = </a:t>
            </a:r>
            <a:r>
              <a:rPr lang="de-DE" dirty="0" err="1"/>
              <a:t>Inner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=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meaning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Acoustic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-&gt; </a:t>
            </a:r>
            <a:r>
              <a:rPr lang="de-DE" dirty="0" err="1"/>
              <a:t>Lyrcis</a:t>
            </a:r>
            <a:r>
              <a:rPr lang="de-DE" dirty="0"/>
              <a:t> -&gt; Genres -&gt; Tags -&gt; Video </a:t>
            </a:r>
            <a:r>
              <a:rPr lang="de-DE" dirty="0" err="1"/>
              <a:t>features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SiTunes</a:t>
            </a:r>
            <a:r>
              <a:rPr lang="de-DE" dirty="0"/>
              <a:t>: smart </a:t>
            </a:r>
            <a:r>
              <a:rPr lang="de-DE" dirty="0" err="1"/>
              <a:t>wristbands</a:t>
            </a:r>
            <a:r>
              <a:rPr lang="de-DE" dirty="0"/>
              <a:t> </a:t>
            </a:r>
          </a:p>
          <a:p>
            <a:r>
              <a:rPr lang="de-DE" dirty="0" err="1"/>
              <a:t>Incorporate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relevant </a:t>
            </a:r>
            <a:r>
              <a:rPr lang="de-DE" dirty="0" err="1"/>
              <a:t>situations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-&gt; </a:t>
            </a:r>
            <a:r>
              <a:rPr lang="de-DE" dirty="0" err="1"/>
              <a:t>physiological</a:t>
            </a:r>
            <a:r>
              <a:rPr lang="de-DE" dirty="0"/>
              <a:t> and </a:t>
            </a:r>
            <a:r>
              <a:rPr lang="de-DE" dirty="0" err="1"/>
              <a:t>psychological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situational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lang="de-DE" dirty="0"/>
              <a:t>Heart rate, time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, …</a:t>
            </a:r>
          </a:p>
          <a:p>
            <a:pPr marL="171450" indent="-171450">
              <a:buFont typeface="Wingdings" pitchFamily="2" charset="2"/>
              <a:buChar char="è"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LFM-2b: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Large </a:t>
            </a:r>
            <a:r>
              <a:rPr lang="de-DE" dirty="0" err="1"/>
              <a:t>scale</a:t>
            </a:r>
            <a:r>
              <a:rPr lang="de-DE" dirty="0"/>
              <a:t> -&gt; 2billion </a:t>
            </a:r>
            <a:r>
              <a:rPr lang="de-DE" dirty="0" err="1"/>
              <a:t>listening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120k </a:t>
            </a:r>
            <a:r>
              <a:rPr lang="de-DE" dirty="0" err="1"/>
              <a:t>users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de-DE" dirty="0" err="1"/>
              <a:t>Last.fm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+ </a:t>
            </a:r>
            <a:r>
              <a:rPr lang="de-DE" dirty="0" err="1"/>
              <a:t>spotify</a:t>
            </a:r>
            <a:r>
              <a:rPr lang="de-DE" dirty="0"/>
              <a:t> </a:t>
            </a:r>
            <a:r>
              <a:rPr lang="de-DE" dirty="0" err="1"/>
              <a:t>URI‘s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incorporate</a:t>
            </a:r>
            <a:r>
              <a:rPr lang="de-DE" dirty="0"/>
              <a:t> </a:t>
            </a:r>
            <a:r>
              <a:rPr lang="de-DE" dirty="0" err="1"/>
              <a:t>acutual</a:t>
            </a:r>
            <a:r>
              <a:rPr lang="de-DE" dirty="0"/>
              <a:t> </a:t>
            </a:r>
            <a:r>
              <a:rPr lang="de-DE" dirty="0" err="1"/>
              <a:t>songs</a:t>
            </a:r>
            <a:r>
              <a:rPr lang="de-DE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de-DE" dirty="0" err="1"/>
              <a:t>Context</a:t>
            </a:r>
            <a:r>
              <a:rPr lang="de-DE" dirty="0"/>
              <a:t>, </a:t>
            </a:r>
            <a:r>
              <a:rPr lang="de-DE" dirty="0" err="1"/>
              <a:t>content</a:t>
            </a:r>
            <a:r>
              <a:rPr lang="de-DE" dirty="0"/>
              <a:t> and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Can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biases</a:t>
            </a:r>
            <a:r>
              <a:rPr lang="de-DE" dirty="0"/>
              <a:t>, not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recommendation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de-DE" dirty="0" err="1"/>
              <a:t>Timeframe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entries</a:t>
            </a:r>
            <a:r>
              <a:rPr lang="de-DE" dirty="0"/>
              <a:t>: 2005 – 2020 </a:t>
            </a:r>
          </a:p>
          <a:p>
            <a:pPr marL="171450" indent="-171450">
              <a:buFont typeface="Wingdings" pitchFamily="2" charset="2"/>
              <a:buChar char="è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BA9B-40CB-A048-87AF-ECB318E7566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82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biases</a:t>
            </a:r>
            <a:r>
              <a:rPr lang="de-DE" dirty="0"/>
              <a:t> in all </a:t>
            </a:r>
            <a:r>
              <a:rPr lang="de-DE" dirty="0" err="1"/>
              <a:t>kinds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multimedia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music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and </a:t>
            </a:r>
            <a:r>
              <a:rPr lang="de-DE" dirty="0" err="1"/>
              <a:t>personality</a:t>
            </a:r>
            <a:r>
              <a:rPr lang="de-DE" dirty="0"/>
              <a:t> </a:t>
            </a:r>
            <a:r>
              <a:rPr lang="de-DE" dirty="0" err="1"/>
              <a:t>traits</a:t>
            </a:r>
            <a:endParaRPr lang="de-DE" dirty="0"/>
          </a:p>
          <a:p>
            <a:endParaRPr lang="de-DE" dirty="0"/>
          </a:p>
          <a:p>
            <a:r>
              <a:rPr lang="de-DE" dirty="0"/>
              <a:t>Incorporated </a:t>
            </a:r>
            <a:r>
              <a:rPr lang="de-DE" dirty="0" err="1"/>
              <a:t>personlity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datayet</a:t>
            </a:r>
            <a:endParaRPr lang="de-DE" dirty="0"/>
          </a:p>
          <a:p>
            <a:r>
              <a:rPr lang="de-DE" dirty="0"/>
              <a:t>Different </a:t>
            </a:r>
            <a:r>
              <a:rPr lang="de-DE" dirty="0" err="1"/>
              <a:t>groups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personalities</a:t>
            </a:r>
            <a:r>
              <a:rPr lang="de-DE" dirty="0"/>
              <a:t> </a:t>
            </a: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significantly</a:t>
            </a:r>
            <a:r>
              <a:rPr lang="de-DE" dirty="0"/>
              <a:t> different </a:t>
            </a:r>
            <a:r>
              <a:rPr lang="de-DE" dirty="0" err="1"/>
              <a:t>scores</a:t>
            </a:r>
            <a:r>
              <a:rPr lang="de-DE" dirty="0"/>
              <a:t>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__</a:t>
            </a:r>
          </a:p>
          <a:p>
            <a:r>
              <a:rPr lang="de-DE" dirty="0"/>
              <a:t>Incorporated </a:t>
            </a:r>
            <a:r>
              <a:rPr lang="de-DE" dirty="0" err="1"/>
              <a:t>gender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dataset</a:t>
            </a:r>
            <a:endParaRPr lang="de-DE" dirty="0"/>
          </a:p>
          <a:p>
            <a:r>
              <a:rPr lang="de-DE" dirty="0"/>
              <a:t>Bias in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r>
              <a:rPr lang="de-DE" dirty="0"/>
              <a:t> -&gt; </a:t>
            </a:r>
            <a:r>
              <a:rPr lang="de-DE" dirty="0" err="1"/>
              <a:t>tendency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music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male </a:t>
            </a:r>
            <a:r>
              <a:rPr lang="de-DE" dirty="0" err="1"/>
              <a:t>artists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Proposed</a:t>
            </a:r>
            <a:r>
              <a:rPr lang="de-DE" dirty="0"/>
              <a:t> a </a:t>
            </a:r>
            <a:r>
              <a:rPr lang="de-DE" dirty="0" err="1"/>
              <a:t>re</a:t>
            </a:r>
            <a:r>
              <a:rPr lang="de-DE" dirty="0"/>
              <a:t>-ranking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bias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BA9B-40CB-A048-87AF-ECB318E7566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79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Problem:</a:t>
            </a:r>
          </a:p>
          <a:p>
            <a:r>
              <a:rPr lang="de-DE" dirty="0" err="1"/>
              <a:t>Cremonesi</a:t>
            </a:r>
            <a:r>
              <a:rPr lang="de-DE" dirty="0"/>
              <a:t> and </a:t>
            </a:r>
            <a:r>
              <a:rPr lang="de-DE" dirty="0" err="1"/>
              <a:t>Jannach</a:t>
            </a:r>
            <a:r>
              <a:rPr lang="de-DE" dirty="0"/>
              <a:t> </a:t>
            </a:r>
            <a:r>
              <a:rPr lang="de-DE" dirty="0" err="1"/>
              <a:t>highlighted</a:t>
            </a:r>
            <a:r>
              <a:rPr lang="de-DE" dirty="0"/>
              <a:t> in </a:t>
            </a:r>
            <a:r>
              <a:rPr lang="de-DE" dirty="0" err="1"/>
              <a:t>work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Evaluated</a:t>
            </a:r>
            <a:r>
              <a:rPr lang="de-DE" dirty="0"/>
              <a:t> </a:t>
            </a:r>
            <a:r>
              <a:rPr lang="de-DE" dirty="0" err="1"/>
              <a:t>recent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recommender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</a:p>
          <a:p>
            <a:r>
              <a:rPr lang="de-DE" dirty="0"/>
              <a:t>- </a:t>
            </a:r>
            <a:r>
              <a:rPr lang="de-DE" dirty="0" err="1"/>
              <a:t>reproducability</a:t>
            </a:r>
            <a:r>
              <a:rPr lang="de-DE" dirty="0"/>
              <a:t>,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methodologies</a:t>
            </a:r>
            <a:r>
              <a:rPr lang="de-DE" dirty="0"/>
              <a:t>, </a:t>
            </a:r>
            <a:r>
              <a:rPr lang="de-DE" dirty="0" err="1"/>
              <a:t>baselines</a:t>
            </a:r>
            <a:r>
              <a:rPr lang="de-DE" dirty="0"/>
              <a:t> and RQ</a:t>
            </a:r>
          </a:p>
          <a:p>
            <a:endParaRPr lang="de-DE" dirty="0"/>
          </a:p>
          <a:p>
            <a:r>
              <a:rPr lang="de-DE" dirty="0" err="1"/>
              <a:t>Found</a:t>
            </a:r>
            <a:r>
              <a:rPr lang="de-DE" dirty="0"/>
              <a:t> „</a:t>
            </a:r>
            <a:r>
              <a:rPr lang="de-DE" dirty="0" err="1"/>
              <a:t>phantom</a:t>
            </a:r>
            <a:r>
              <a:rPr lang="de-DE" dirty="0"/>
              <a:t> </a:t>
            </a:r>
            <a:r>
              <a:rPr lang="de-DE" dirty="0" err="1"/>
              <a:t>progress</a:t>
            </a:r>
            <a:r>
              <a:rPr lang="de-DE" dirty="0"/>
              <a:t>“ -&gt; </a:t>
            </a:r>
            <a:r>
              <a:rPr lang="de-DE" dirty="0" err="1"/>
              <a:t>doesnt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r>
              <a:rPr lang="de-DE" dirty="0"/>
              <a:t> </a:t>
            </a:r>
          </a:p>
          <a:p>
            <a:r>
              <a:rPr lang="de-DE" dirty="0" err="1"/>
              <a:t>Suggestions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researches</a:t>
            </a:r>
            <a:r>
              <a:rPr lang="de-DE" dirty="0"/>
              <a:t>, </a:t>
            </a:r>
            <a:r>
              <a:rPr lang="de-DE" dirty="0" err="1"/>
              <a:t>chairs</a:t>
            </a:r>
            <a:r>
              <a:rPr lang="de-DE" dirty="0"/>
              <a:t>, </a:t>
            </a:r>
            <a:r>
              <a:rPr lang="de-DE" dirty="0" err="1"/>
              <a:t>reviewers</a:t>
            </a:r>
            <a:endParaRPr lang="de-DE" dirty="0"/>
          </a:p>
          <a:p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strong </a:t>
            </a:r>
            <a:r>
              <a:rPr lang="de-DE" dirty="0" err="1"/>
              <a:t>reliance</a:t>
            </a:r>
            <a:r>
              <a:rPr lang="de-DE" dirty="0"/>
              <a:t> </a:t>
            </a:r>
            <a:r>
              <a:rPr lang="de-DE" dirty="0" err="1"/>
              <a:t>solely</a:t>
            </a:r>
            <a:r>
              <a:rPr lang="de-DE" dirty="0"/>
              <a:t> on </a:t>
            </a:r>
            <a:r>
              <a:rPr lang="de-DE" dirty="0" err="1"/>
              <a:t>metrics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accurary</a:t>
            </a:r>
            <a:r>
              <a:rPr lang="de-DE" dirty="0"/>
              <a:t> and well-</a:t>
            </a:r>
            <a:r>
              <a:rPr lang="de-DE" dirty="0" err="1"/>
              <a:t>explored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practiacally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BA9B-40CB-A048-87AF-ECB318E7566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56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concerns</a:t>
            </a:r>
            <a:r>
              <a:rPr lang="de-DE" dirty="0"/>
              <a:t> relevant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recommender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Filtering</a:t>
            </a:r>
            <a:r>
              <a:rPr lang="de-DE" dirty="0"/>
              <a:t>: </a:t>
            </a:r>
            <a:r>
              <a:rPr lang="de-DE" dirty="0" err="1"/>
              <a:t>appropriate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r>
              <a:rPr lang="de-DE" dirty="0"/>
              <a:t>? </a:t>
            </a:r>
          </a:p>
          <a:p>
            <a:r>
              <a:rPr lang="de-DE" dirty="0" err="1"/>
              <a:t>Opacity</a:t>
            </a:r>
            <a:r>
              <a:rPr lang="de-DE" dirty="0"/>
              <a:t>: </a:t>
            </a:r>
            <a:r>
              <a:rPr lang="de-DE" dirty="0" err="1"/>
              <a:t>blackbox</a:t>
            </a:r>
            <a:r>
              <a:rPr lang="de-DE" dirty="0"/>
              <a:t> (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doesnt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r>
              <a:rPr lang="de-DE" dirty="0"/>
              <a:t> </a:t>
            </a:r>
            <a:r>
              <a:rPr lang="de-DE" dirty="0" err="1"/>
              <a:t>occur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Manipulate</a:t>
            </a:r>
            <a:r>
              <a:rPr lang="de-DE" dirty="0"/>
              <a:t> </a:t>
            </a:r>
            <a:r>
              <a:rPr lang="de-DE" dirty="0" err="1"/>
              <a:t>buying</a:t>
            </a:r>
            <a:r>
              <a:rPr lang="de-DE" dirty="0"/>
              <a:t> </a:t>
            </a:r>
            <a:r>
              <a:rPr lang="de-DE" dirty="0" err="1"/>
              <a:t>behaviour</a:t>
            </a:r>
            <a:r>
              <a:rPr lang="de-DE" dirty="0"/>
              <a:t> -&gt; </a:t>
            </a:r>
            <a:r>
              <a:rPr lang="de-DE" dirty="0" err="1"/>
              <a:t>morally</a:t>
            </a:r>
            <a:r>
              <a:rPr lang="de-DE" dirty="0"/>
              <a:t> </a:t>
            </a:r>
            <a:r>
              <a:rPr lang="de-DE" dirty="0" err="1"/>
              <a:t>acceptable</a:t>
            </a:r>
            <a:r>
              <a:rPr lang="de-DE" dirty="0"/>
              <a:t>? </a:t>
            </a:r>
          </a:p>
          <a:p>
            <a:endParaRPr lang="de-DE" dirty="0"/>
          </a:p>
          <a:p>
            <a:r>
              <a:rPr lang="de-DE" dirty="0"/>
              <a:t>A/b </a:t>
            </a:r>
            <a:r>
              <a:rPr lang="de-DE" dirty="0" err="1"/>
              <a:t>tests</a:t>
            </a:r>
            <a:r>
              <a:rPr lang="de-DE" dirty="0"/>
              <a:t> -&gt;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sees</a:t>
            </a:r>
            <a:r>
              <a:rPr lang="de-DE" dirty="0"/>
              <a:t> „</a:t>
            </a:r>
            <a:r>
              <a:rPr lang="de-DE" dirty="0" err="1"/>
              <a:t>buggy</a:t>
            </a:r>
            <a:r>
              <a:rPr lang="de-DE" dirty="0"/>
              <a:t>“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knowing</a:t>
            </a:r>
            <a:r>
              <a:rPr lang="de-DE" dirty="0"/>
              <a:t> -&gt;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affects</a:t>
            </a:r>
            <a:r>
              <a:rPr lang="de-DE" dirty="0"/>
              <a:t> e.g. </a:t>
            </a:r>
            <a:r>
              <a:rPr lang="de-DE" dirty="0" err="1"/>
              <a:t>buying</a:t>
            </a:r>
            <a:r>
              <a:rPr lang="de-DE" dirty="0"/>
              <a:t> </a:t>
            </a:r>
            <a:r>
              <a:rPr lang="de-DE" dirty="0" err="1"/>
              <a:t>behaviour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5BA9B-40CB-A048-87AF-ECB318E7566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44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C7867-65BC-4482-B342-7AAF4E31A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F9741A-95DD-4C2E-AF9C-C62DF78F0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45C35-DBA6-48FE-9CB4-9C193511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06.06.24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D80B38-F9AD-403B-A106-0E8F17CA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CF66E3-3215-429F-A7C3-CA87AFF1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153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C4BE7-3E33-46E2-9F95-B3F5AB15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DDFE72-DCE5-4BA9-82F5-9B98C26F6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2739B8-E208-4195-8FDA-3ACE1A19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06.06.24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6E79F7-6CC4-4E05-8E64-521CF2FD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4A9FBA-EE70-48A8-87E7-257D0537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988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CF1A43-1A9B-4622-88BE-5A57E9330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9B901D-141A-48A3-A64E-4AD260C07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99327A-6C64-4844-A221-0E08ECCC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06.06.24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4D75E4-10B2-4591-97EB-C0266FD2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F6D0B1-2DF5-42AF-8B55-9C8A7AB2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213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FBFB4-35F5-4FC4-9A6F-1954DDA8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1CE864-2FED-4D2F-8A34-F74DA6583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D3787C-2F15-4D83-BE20-BEB8FB5D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06.06.24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938CC4-1A2E-4712-974B-1177887D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DA90E4-D3AD-4C40-8B87-E11780C3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914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5143B-D6FB-42BC-A8B4-BB8D5062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D911C7-29FA-48D1-B74D-985177E51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48DC8-604A-493C-B40A-6AF1EC3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06.06.24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ACBFB3-4941-43F1-9D3A-3FCABC67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823AE3-8643-4471-BAA6-6AF2E510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182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ED631-2882-4C00-8E11-227EA80E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47ECAA-5ADB-4E59-803B-CA71D8AF8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51BE3E-C3B2-47A2-985A-81A3A7A01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A562F1-1D02-45CD-AD49-CB5E724F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06.06.24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DDEB53-97F8-41DB-88EC-42DB44E9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7F0ABA-8644-4A22-8C8E-BA4AA3B8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503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1940C-8969-4C81-A169-2A4869EB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A87136-B752-49B0-BAAA-B335E75EF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7398D4-E7C1-464A-84BC-FE01EAFB8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9CFAF3-7547-40B3-BD6F-9DB9ACD27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D8D2BF-AABC-40D5-8BF9-B2081FAC4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073561-67BD-478A-A6A9-3E0B37A7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06.06.24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49ED2F-6285-4DA7-B40F-52E4CF93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304A41-B218-4218-9435-07DE9835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688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0F220-961E-4B6F-A7F6-8B06978D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8235B74-A771-4FF6-8B7E-854F7E28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06.06.24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3F3A06-6AF5-46B2-90CC-8554C366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F21E37-F7C6-4251-A3C9-6A0980E9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502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5E5117-B8EF-4904-B75B-E48F0397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06.06.24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2E9D19-DAC3-41B3-B404-9B8655E3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F11B04-A552-4579-A9EA-0CFC546A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488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22B9E-C13B-45DC-9E56-552E05F7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C91D4E-6395-48CB-8FDC-258FDA5C7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FFBD33-5D7C-4C43-A3BD-7BB9E0432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BBF270-A590-4569-BAF2-985DF77D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06.06.24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32E568-1078-4840-B842-79E66BBE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AE56B6-2B31-4D34-983C-D9E247DC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530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E3926-E982-42B7-B52A-4FE97292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546D783-8B71-4F48-B4CE-C73B32569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888634-CCAB-47A3-964B-73559AB9F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E471AD-AAF8-4B37-9156-79E6D72C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04B4-0E87-47C9-87F9-9EAF64B51BB5}" type="datetimeFigureOut">
              <a:rPr lang="de-AT" smtClean="0"/>
              <a:t>06.06.24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C4AFB0-9C07-4F3C-A1B4-3DA77E89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36C25B-20A5-4930-9042-90F243C5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779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AD6622-B270-45A7-AB6C-00138429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25A59D-475E-4136-B17A-DBF2B621A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FCC1DF-FDEB-4FB2-B112-1DDBC9D38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604B4-0E87-47C9-87F9-9EAF64B51BB5}" type="datetimeFigureOut">
              <a:rPr lang="de-AT" smtClean="0"/>
              <a:t>06.06.24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E3D250-9AA1-4B5A-9F58-27EF43A63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DF22C0-8266-45A6-B17C-1A2BB4EC4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094B2-71F8-4BDF-81E6-09517CB44A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933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sv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6130A4-733E-46C2-A742-0D5D0FF76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de-AT" sz="7200"/>
              <a:t>State-Of-The-Art Music Recommendation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DCC42D-C21F-4C3F-9501-5C784A40F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573283"/>
            <a:ext cx="8258176" cy="631825"/>
          </a:xfrm>
        </p:spPr>
        <p:txBody>
          <a:bodyPr anchor="ctr">
            <a:normAutofit/>
          </a:bodyPr>
          <a:lstStyle/>
          <a:p>
            <a:r>
              <a:rPr lang="de-AT" sz="2800" dirty="0"/>
              <a:t>Katharina </a:t>
            </a:r>
            <a:r>
              <a:rPr lang="de-AT" sz="2800" dirty="0" err="1"/>
              <a:t>Stengg</a:t>
            </a:r>
            <a:endParaRPr lang="de-AT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3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D12E77-E594-49C3-A09D-DDD3983E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AT" sz="4000"/>
              <a:t>Why?	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EBC31-B5C3-4507-A0F7-BED5DE722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GB" sz="3200" dirty="0"/>
              <a:t>Recommendations are everywhere</a:t>
            </a:r>
          </a:p>
          <a:p>
            <a:r>
              <a:rPr lang="en-GB" sz="3200" dirty="0"/>
              <a:t>Music industry is very popular </a:t>
            </a:r>
          </a:p>
          <a:p>
            <a:r>
              <a:rPr lang="en-GB" sz="3200" dirty="0"/>
              <a:t>Fast paced</a:t>
            </a:r>
          </a:p>
          <a:p>
            <a:r>
              <a:rPr lang="en-GB" sz="3200" dirty="0"/>
              <a:t>Information overload</a:t>
            </a:r>
          </a:p>
          <a:p>
            <a:r>
              <a:rPr lang="en-GB" sz="3200" dirty="0"/>
              <a:t>Breakthroughs in AI</a:t>
            </a:r>
          </a:p>
          <a:p>
            <a:r>
              <a:rPr lang="en-GB" sz="3200" dirty="0"/>
              <a:t>Companies versus Research</a:t>
            </a:r>
          </a:p>
        </p:txBody>
      </p:sp>
      <p:pic>
        <p:nvPicPr>
          <p:cNvPr id="5" name="Grafik 4" descr="Musik Silhouette">
            <a:extLst>
              <a:ext uri="{FF2B5EF4-FFF2-40B4-BE49-F238E27FC236}">
                <a16:creationId xmlns:a16="http://schemas.microsoft.com/office/drawing/2014/main" id="{541F389A-F905-D8BC-2701-E1BFB68A3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2000" y="4530415"/>
            <a:ext cx="2109685" cy="21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0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CDAD64-78F1-4439-7713-2ECB1D58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Hypothesis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CA144-9799-A3C8-09E1-49B126924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4000" b="1" dirty="0"/>
          </a:p>
          <a:p>
            <a:pPr marL="0" indent="0" algn="ctr">
              <a:buNone/>
            </a:pPr>
            <a:r>
              <a:rPr lang="en-GB" sz="4000" b="1" dirty="0"/>
              <a:t>State-of-the-art music recommendation: </a:t>
            </a:r>
          </a:p>
          <a:p>
            <a:pPr marL="0" indent="0" algn="ctr">
              <a:buNone/>
            </a:pPr>
            <a:r>
              <a:rPr lang="en-GB" sz="4000" b="1" dirty="0"/>
              <a:t>Are we there yet?</a:t>
            </a:r>
          </a:p>
        </p:txBody>
      </p:sp>
    </p:spTree>
    <p:extLst>
      <p:ext uri="{BB962C8B-B14F-4D97-AF65-F5344CB8AC3E}">
        <p14:creationId xmlns:p14="http://schemas.microsoft.com/office/powerpoint/2010/main" val="313200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4DBBB-F5CE-5E00-1AC3-589BB534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de-DE" sz="4000"/>
              <a:t>Recently published datasets for music recommendation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Grafik 4" descr="Zwiebel Silhouette">
            <a:extLst>
              <a:ext uri="{FF2B5EF4-FFF2-40B4-BE49-F238E27FC236}">
                <a16:creationId xmlns:a16="http://schemas.microsoft.com/office/drawing/2014/main" id="{2DF4EBEC-1BF7-76C5-D2CB-283ED6F8A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9774" y="3927672"/>
            <a:ext cx="2679192" cy="2679192"/>
          </a:xfrm>
          <a:prstGeom prst="rect">
            <a:avLst/>
          </a:prstGeom>
        </p:spPr>
      </p:pic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64B1B803-9DBC-B5D5-80A8-34F1C997B4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592421"/>
              </p:ext>
            </p:extLst>
          </p:nvPr>
        </p:nvGraphicFramePr>
        <p:xfrm>
          <a:off x="612648" y="3355848"/>
          <a:ext cx="6268770" cy="282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9046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9EF6F6-AA6A-4DD8-9025-659CFC0C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GB" sz="6000" dirty="0"/>
              <a:t>Evaluation of current methods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08C94777-5229-CE7F-9F76-7E6287A15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247779"/>
              </p:ext>
            </p:extLst>
          </p:nvPr>
        </p:nvGraphicFramePr>
        <p:xfrm>
          <a:off x="841248" y="3337269"/>
          <a:ext cx="10509504" cy="290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538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5B22AD-644B-88D8-9D2B-9CFC8D10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AU" sz="4000" dirty="0"/>
              <a:t>Novel methods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AEA109-D071-8C0D-B4D0-53AEDDC38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6628897" cy="5767050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Include new dimensions</a:t>
            </a:r>
          </a:p>
          <a:p>
            <a:pPr lvl="1"/>
            <a:r>
              <a:rPr lang="en-GB" sz="2800" dirty="0"/>
              <a:t>Personality traits, mood, emotions</a:t>
            </a:r>
          </a:p>
          <a:p>
            <a:pPr lvl="1"/>
            <a:r>
              <a:rPr lang="en-GB" sz="2800" dirty="0"/>
              <a:t>Facial expressions</a:t>
            </a:r>
          </a:p>
          <a:p>
            <a:pPr lvl="1"/>
            <a:r>
              <a:rPr lang="en-GB" sz="2800" dirty="0"/>
              <a:t>Contextual information</a:t>
            </a:r>
          </a:p>
          <a:p>
            <a:pPr lvl="1"/>
            <a:r>
              <a:rPr lang="en-GB" sz="2800" dirty="0"/>
              <a:t>Acoustic information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new technologies</a:t>
            </a:r>
          </a:p>
          <a:p>
            <a:pPr lvl="1"/>
            <a:r>
              <a:rPr lang="en-GB" sz="2800" dirty="0"/>
              <a:t>Deep Learning, LSTM, ..</a:t>
            </a:r>
          </a:p>
          <a:p>
            <a:pPr lvl="1"/>
            <a:endParaRPr lang="en-GB" sz="2800" dirty="0"/>
          </a:p>
          <a:p>
            <a:pPr marL="0" indent="0">
              <a:buNone/>
            </a:pPr>
            <a:r>
              <a:rPr lang="en-GB" dirty="0"/>
              <a:t>Combine various fields</a:t>
            </a:r>
          </a:p>
          <a:p>
            <a:pPr lvl="1"/>
            <a:r>
              <a:rPr lang="en-GB" sz="2800" dirty="0"/>
              <a:t>HCI, Psychology, Sociology, Information Processing,…</a:t>
            </a:r>
          </a:p>
          <a:p>
            <a:pPr lvl="1"/>
            <a:endParaRPr lang="en-GB" sz="2800" dirty="0"/>
          </a:p>
          <a:p>
            <a:r>
              <a:rPr lang="en-GB" dirty="0"/>
              <a:t>Tackle current limitations </a:t>
            </a:r>
          </a:p>
          <a:p>
            <a:pPr lvl="1"/>
            <a:r>
              <a:rPr lang="en-GB" sz="2800" dirty="0"/>
              <a:t>Real-world usage</a:t>
            </a:r>
          </a:p>
          <a:p>
            <a:pPr lvl="1"/>
            <a:r>
              <a:rPr lang="en-GB" sz="2800" dirty="0"/>
              <a:t>No suitable dataset available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497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2056F4-DCB2-60E4-B99E-5A0B1DEB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de-DE" sz="3700"/>
              <a:t>Ethics in (Music) Recommendation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CD5AA8-F47E-93D4-A66B-169BC5CC8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CA" sz="3200" dirty="0"/>
              <a:t>Data collection</a:t>
            </a:r>
          </a:p>
          <a:p>
            <a:r>
              <a:rPr lang="en-CA" sz="3200" dirty="0"/>
              <a:t>User profiling</a:t>
            </a:r>
          </a:p>
          <a:p>
            <a:r>
              <a:rPr lang="en-CA" sz="3200" dirty="0"/>
              <a:t>Data publishing</a:t>
            </a:r>
          </a:p>
          <a:p>
            <a:r>
              <a:rPr lang="en-CA" sz="3200" dirty="0"/>
              <a:t>Data filtering</a:t>
            </a:r>
          </a:p>
          <a:p>
            <a:r>
              <a:rPr lang="en-CA" sz="3200" dirty="0"/>
              <a:t>Algorithmic opacity</a:t>
            </a:r>
          </a:p>
          <a:p>
            <a:r>
              <a:rPr lang="en-CA" sz="3200" dirty="0"/>
              <a:t>Bias</a:t>
            </a:r>
          </a:p>
          <a:p>
            <a:r>
              <a:rPr lang="en-CA" sz="3200" dirty="0"/>
              <a:t>Behaviour manipulation</a:t>
            </a:r>
          </a:p>
          <a:p>
            <a:r>
              <a:rPr lang="en-CA" sz="3200" dirty="0"/>
              <a:t>A/B Tests</a:t>
            </a:r>
          </a:p>
        </p:txBody>
      </p:sp>
    </p:spTree>
    <p:extLst>
      <p:ext uri="{BB962C8B-B14F-4D97-AF65-F5344CB8AC3E}">
        <p14:creationId xmlns:p14="http://schemas.microsoft.com/office/powerpoint/2010/main" val="166019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1F638B-5FA5-401B-B579-51465773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de-AT" sz="4200"/>
              <a:t>Open Problems</a:t>
            </a:r>
            <a:br>
              <a:rPr lang="de-AT" sz="4200"/>
            </a:br>
            <a:r>
              <a:rPr lang="de-AT" sz="4200"/>
              <a:t>And</a:t>
            </a:r>
            <a:br>
              <a:rPr lang="de-AT" sz="4200"/>
            </a:br>
            <a:r>
              <a:rPr lang="de-AT" sz="4200"/>
              <a:t>Challenges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0E0A1-E8BF-46CD-BD68-63DB967E5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41" y="3131862"/>
            <a:ext cx="10509504" cy="3502442"/>
          </a:xfrm>
        </p:spPr>
        <p:txBody>
          <a:bodyPr>
            <a:normAutofit fontScale="85000" lnSpcReduction="20000"/>
          </a:bodyPr>
          <a:lstStyle/>
          <a:p>
            <a:r>
              <a:rPr lang="en-GB" sz="2400" dirty="0"/>
              <a:t>Model relationships and all relevant aspects</a:t>
            </a:r>
          </a:p>
          <a:p>
            <a:pPr lvl="1"/>
            <a:r>
              <a:rPr lang="en-GB" dirty="0"/>
              <a:t>What is relevant? What is redundant information?</a:t>
            </a:r>
          </a:p>
          <a:p>
            <a:r>
              <a:rPr lang="en-GB" sz="2400" dirty="0"/>
              <a:t>User‘s satisfaction</a:t>
            </a:r>
          </a:p>
          <a:p>
            <a:pPr lvl="1"/>
            <a:r>
              <a:rPr lang="en-GB" dirty="0"/>
              <a:t>Much research just does quantitative analysis </a:t>
            </a:r>
          </a:p>
          <a:p>
            <a:r>
              <a:rPr lang="en-GB" sz="2400" dirty="0"/>
              <a:t>Handle big data </a:t>
            </a:r>
          </a:p>
          <a:p>
            <a:r>
              <a:rPr lang="en-GB" sz="2400" dirty="0"/>
              <a:t>Inference times</a:t>
            </a:r>
          </a:p>
          <a:p>
            <a:r>
              <a:rPr lang="en-GB" sz="2400" dirty="0"/>
              <a:t>Fast paced field </a:t>
            </a:r>
          </a:p>
          <a:p>
            <a:r>
              <a:rPr lang="en-GB" sz="2400" dirty="0"/>
              <a:t>NGA</a:t>
            </a:r>
          </a:p>
          <a:p>
            <a:r>
              <a:rPr lang="en-GB" sz="2400" dirty="0"/>
              <a:t>“Phantom” novel findings</a:t>
            </a:r>
          </a:p>
          <a:p>
            <a:r>
              <a:rPr lang="en-GB" sz="2400" dirty="0"/>
              <a:t>Reproducibility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10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B35D60-5424-4FB5-8CB4-73C3621D1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 for your attention!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D80B6B-9BED-23B9-CA9E-46E8A0415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Katharina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Stengg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r"/>
            <a:r>
              <a:rPr lang="en-US" dirty="0">
                <a:solidFill>
                  <a:schemeClr val="tx1"/>
                </a:solidFill>
              </a:rPr>
              <a:t>Seminar Paper Presentation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03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490</Words>
  <Application>Microsoft Macintosh PowerPoint</Application>
  <PresentationFormat>Breitbild</PresentationFormat>
  <Paragraphs>116</Paragraphs>
  <Slides>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</vt:lpstr>
      <vt:lpstr>State-Of-The-Art Music Recommendation</vt:lpstr>
      <vt:lpstr>Why? </vt:lpstr>
      <vt:lpstr>Hypothesis</vt:lpstr>
      <vt:lpstr>Recently published datasets for music recommendation</vt:lpstr>
      <vt:lpstr>Evaluation of current methods</vt:lpstr>
      <vt:lpstr>Novel methods</vt:lpstr>
      <vt:lpstr>Ethics in (Music) Recommendation</vt:lpstr>
      <vt:lpstr>Open Problems And Challenges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State-Of-The-Art Music Recommendation</dc:title>
  <dc:creator>kathy</dc:creator>
  <cp:lastModifiedBy>Stengg, Katharina</cp:lastModifiedBy>
  <cp:revision>28</cp:revision>
  <dcterms:created xsi:type="dcterms:W3CDTF">2024-06-03T12:55:50Z</dcterms:created>
  <dcterms:modified xsi:type="dcterms:W3CDTF">2024-06-06T07:31:28Z</dcterms:modified>
</cp:coreProperties>
</file>