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9975" cy="42808525"/>
  <p:notesSz cx="6858000" cy="9144000"/>
  <p:defaultTextStyle>
    <a:defPPr>
      <a:defRPr lang="de-DE"/>
    </a:defPPr>
    <a:lvl1pPr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1pPr>
    <a:lvl2pPr marL="1830857"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2pPr>
    <a:lvl3pPr marL="3661715"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3pPr>
    <a:lvl4pPr marL="5492572"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4pPr>
    <a:lvl5pPr marL="7323430"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5pPr>
    <a:lvl6pPr marL="9154287" algn="l" defTabSz="3661715" rtl="0" eaLnBrk="1" latinLnBrk="0" hangingPunct="1">
      <a:defRPr sz="9600" i="1" kern="1200">
        <a:solidFill>
          <a:schemeClr val="tx1"/>
        </a:solidFill>
        <a:latin typeface="Arial" charset="0"/>
        <a:ea typeface="ＭＳ Ｐゴシック" pitchFamily="-111" charset="-128"/>
        <a:cs typeface="+mn-cs"/>
      </a:defRPr>
    </a:lvl6pPr>
    <a:lvl7pPr marL="10985144" algn="l" defTabSz="3661715" rtl="0" eaLnBrk="1" latinLnBrk="0" hangingPunct="1">
      <a:defRPr sz="9600" i="1" kern="1200">
        <a:solidFill>
          <a:schemeClr val="tx1"/>
        </a:solidFill>
        <a:latin typeface="Arial" charset="0"/>
        <a:ea typeface="ＭＳ Ｐゴシック" pitchFamily="-111" charset="-128"/>
        <a:cs typeface="+mn-cs"/>
      </a:defRPr>
    </a:lvl7pPr>
    <a:lvl8pPr marL="12816002" algn="l" defTabSz="3661715" rtl="0" eaLnBrk="1" latinLnBrk="0" hangingPunct="1">
      <a:defRPr sz="9600" i="1" kern="1200">
        <a:solidFill>
          <a:schemeClr val="tx1"/>
        </a:solidFill>
        <a:latin typeface="Arial" charset="0"/>
        <a:ea typeface="ＭＳ Ｐゴシック" pitchFamily="-111" charset="-128"/>
        <a:cs typeface="+mn-cs"/>
      </a:defRPr>
    </a:lvl8pPr>
    <a:lvl9pPr marL="14646859" algn="l" defTabSz="3661715" rtl="0" eaLnBrk="1" latinLnBrk="0" hangingPunct="1">
      <a:defRPr sz="9600" i="1"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13481">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9DF"/>
    <a:srgbClr val="E4E4E4"/>
    <a:srgbClr val="91C84B"/>
    <a:srgbClr val="EDE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8807" autoAdjust="0"/>
    <p:restoredTop sz="94660"/>
  </p:normalViewPr>
  <p:slideViewPr>
    <p:cSldViewPr>
      <p:cViewPr>
        <p:scale>
          <a:sx n="40" d="100"/>
          <a:sy n="40" d="100"/>
        </p:scale>
        <p:origin x="1120" y="144"/>
      </p:cViewPr>
      <p:guideLst>
        <p:guide orient="horz" pos="13481"/>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467270-D8F1-4898-95C1-7E69E31A334E}" type="datetimeFigureOut">
              <a:rPr lang="de-DE" smtClean="0"/>
              <a:pPr/>
              <a:t>22.03.22</a:t>
            </a:fld>
            <a:endParaRPr lang="en-GB"/>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C4C72-4846-4EAE-8154-5085E78B079F}" type="slidenum">
              <a:rPr lang="en-GB" smtClean="0"/>
              <a:pPr/>
              <a:t>‹Nr.›</a:t>
            </a:fld>
            <a:endParaRPr lang="en-GB"/>
          </a:p>
        </p:txBody>
      </p:sp>
    </p:spTree>
    <p:extLst>
      <p:ext uri="{BB962C8B-B14F-4D97-AF65-F5344CB8AC3E}">
        <p14:creationId xmlns:p14="http://schemas.microsoft.com/office/powerpoint/2010/main" val="1483377628"/>
      </p:ext>
    </p:extLst>
  </p:cSld>
  <p:clrMap bg1="lt1" tx1="dk1" bg2="lt2" tx2="dk2" accent1="accent1" accent2="accent2" accent3="accent3" accent4="accent4" accent5="accent5" accent6="accent6" hlink="hlink" folHlink="folHlink"/>
  <p:notesStyle>
    <a:lvl1pPr marL="0" algn="l" defTabSz="3661715" rtl="0" eaLnBrk="1" latinLnBrk="0" hangingPunct="1">
      <a:defRPr sz="4800" kern="1200">
        <a:solidFill>
          <a:schemeClr val="tx1"/>
        </a:solidFill>
        <a:latin typeface="+mn-lt"/>
        <a:ea typeface="+mn-ea"/>
        <a:cs typeface="+mn-cs"/>
      </a:defRPr>
    </a:lvl1pPr>
    <a:lvl2pPr marL="1830857" algn="l" defTabSz="3661715" rtl="0" eaLnBrk="1" latinLnBrk="0" hangingPunct="1">
      <a:defRPr sz="4800" kern="1200">
        <a:solidFill>
          <a:schemeClr val="tx1"/>
        </a:solidFill>
        <a:latin typeface="+mn-lt"/>
        <a:ea typeface="+mn-ea"/>
        <a:cs typeface="+mn-cs"/>
      </a:defRPr>
    </a:lvl2pPr>
    <a:lvl3pPr marL="3661715" algn="l" defTabSz="3661715" rtl="0" eaLnBrk="1" latinLnBrk="0" hangingPunct="1">
      <a:defRPr sz="4800" kern="1200">
        <a:solidFill>
          <a:schemeClr val="tx1"/>
        </a:solidFill>
        <a:latin typeface="+mn-lt"/>
        <a:ea typeface="+mn-ea"/>
        <a:cs typeface="+mn-cs"/>
      </a:defRPr>
    </a:lvl3pPr>
    <a:lvl4pPr marL="5492572" algn="l" defTabSz="3661715" rtl="0" eaLnBrk="1" latinLnBrk="0" hangingPunct="1">
      <a:defRPr sz="4800" kern="1200">
        <a:solidFill>
          <a:schemeClr val="tx1"/>
        </a:solidFill>
        <a:latin typeface="+mn-lt"/>
        <a:ea typeface="+mn-ea"/>
        <a:cs typeface="+mn-cs"/>
      </a:defRPr>
    </a:lvl4pPr>
    <a:lvl5pPr marL="7323430" algn="l" defTabSz="3661715" rtl="0" eaLnBrk="1" latinLnBrk="0" hangingPunct="1">
      <a:defRPr sz="4800" kern="1200">
        <a:solidFill>
          <a:schemeClr val="tx1"/>
        </a:solidFill>
        <a:latin typeface="+mn-lt"/>
        <a:ea typeface="+mn-ea"/>
        <a:cs typeface="+mn-cs"/>
      </a:defRPr>
    </a:lvl5pPr>
    <a:lvl6pPr marL="9154287" algn="l" defTabSz="3661715" rtl="0" eaLnBrk="1" latinLnBrk="0" hangingPunct="1">
      <a:defRPr sz="4800" kern="1200">
        <a:solidFill>
          <a:schemeClr val="tx1"/>
        </a:solidFill>
        <a:latin typeface="+mn-lt"/>
        <a:ea typeface="+mn-ea"/>
        <a:cs typeface="+mn-cs"/>
      </a:defRPr>
    </a:lvl6pPr>
    <a:lvl7pPr marL="10985144" algn="l" defTabSz="3661715" rtl="0" eaLnBrk="1" latinLnBrk="0" hangingPunct="1">
      <a:defRPr sz="4800" kern="1200">
        <a:solidFill>
          <a:schemeClr val="tx1"/>
        </a:solidFill>
        <a:latin typeface="+mn-lt"/>
        <a:ea typeface="+mn-ea"/>
        <a:cs typeface="+mn-cs"/>
      </a:defRPr>
    </a:lvl7pPr>
    <a:lvl8pPr marL="12816002" algn="l" defTabSz="3661715" rtl="0" eaLnBrk="1" latinLnBrk="0" hangingPunct="1">
      <a:defRPr sz="4800" kern="1200">
        <a:solidFill>
          <a:schemeClr val="tx1"/>
        </a:solidFill>
        <a:latin typeface="+mn-lt"/>
        <a:ea typeface="+mn-ea"/>
        <a:cs typeface="+mn-cs"/>
      </a:defRPr>
    </a:lvl8pPr>
    <a:lvl9pPr marL="14646859" algn="l" defTabSz="3661715"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dirty="0"/>
          </a:p>
        </p:txBody>
      </p:sp>
      <p:sp>
        <p:nvSpPr>
          <p:cNvPr id="4" name="Foliennummernplatzhalter 3"/>
          <p:cNvSpPr>
            <a:spLocks noGrp="1"/>
          </p:cNvSpPr>
          <p:nvPr>
            <p:ph type="sldNum" sz="quarter" idx="10"/>
          </p:nvPr>
        </p:nvSpPr>
        <p:spPr/>
        <p:txBody>
          <a:bodyPr/>
          <a:lstStyle/>
          <a:p>
            <a:fld id="{7D0C4C72-4846-4EAE-8154-5085E78B079F}" type="slidenum">
              <a:rPr lang="en-GB" smtClean="0"/>
              <a:pPr/>
              <a:t>1</a:t>
            </a:fld>
            <a:endParaRPr lang="en-GB"/>
          </a:p>
        </p:txBody>
      </p:sp>
    </p:spTree>
    <p:extLst>
      <p:ext uri="{BB962C8B-B14F-4D97-AF65-F5344CB8AC3E}">
        <p14:creationId xmlns:p14="http://schemas.microsoft.com/office/powerpoint/2010/main" val="76863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Poster">
    <p:spTree>
      <p:nvGrpSpPr>
        <p:cNvPr id="1" name=""/>
        <p:cNvGrpSpPr/>
        <p:nvPr/>
      </p:nvGrpSpPr>
      <p:grpSpPr>
        <a:xfrm>
          <a:off x="0" y="0"/>
          <a:ext cx="0" cy="0"/>
          <a:chOff x="0" y="0"/>
          <a:chExt cx="0" cy="0"/>
        </a:xfrm>
      </p:grpSpPr>
      <p:sp>
        <p:nvSpPr>
          <p:cNvPr id="2" name="Titel 1"/>
          <p:cNvSpPr>
            <a:spLocks noGrp="1"/>
          </p:cNvSpPr>
          <p:nvPr>
            <p:ph type="title"/>
          </p:nvPr>
        </p:nvSpPr>
        <p:spPr>
          <a:xfrm>
            <a:off x="1512728" y="1716666"/>
            <a:ext cx="27254520" cy="7133694"/>
          </a:xfrm>
          <a:prstGeom prst="rect">
            <a:avLst/>
          </a:prstGeom>
        </p:spPr>
        <p:txBody>
          <a:bodyPr vert="horz" lIns="366171" tIns="183086" rIns="366171" bIns="183086"/>
          <a:lstStyle/>
          <a:p>
            <a:r>
              <a:rPr lang="de-DE"/>
              <a:t>Titelmasterformat durch Klicken bearbeiten</a:t>
            </a:r>
          </a:p>
        </p:txBody>
      </p:sp>
      <p:sp>
        <p:nvSpPr>
          <p:cNvPr id="3" name="Inhaltsplatzhalter 2"/>
          <p:cNvSpPr>
            <a:spLocks noGrp="1"/>
          </p:cNvSpPr>
          <p:nvPr>
            <p:ph idx="1"/>
          </p:nvPr>
        </p:nvSpPr>
        <p:spPr>
          <a:xfrm>
            <a:off x="1512728" y="9988445"/>
            <a:ext cx="27254520" cy="28255024"/>
          </a:xfrm>
          <a:prstGeom prst="rect">
            <a:avLst/>
          </a:prstGeom>
        </p:spPr>
        <p:txBody>
          <a:bodyPr vert="horz" lIns="366171" tIns="183086" rIns="366171" bIns="183086"/>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5554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Rechteck 2"/>
          <p:cNvSpPr/>
          <p:nvPr userDrawn="1"/>
        </p:nvSpPr>
        <p:spPr>
          <a:xfrm>
            <a:off x="666379" y="15211574"/>
            <a:ext cx="20666296" cy="9941183"/>
          </a:xfrm>
          <a:prstGeom prst="rect">
            <a:avLst/>
          </a:prstGeom>
        </p:spPr>
        <p:txBody>
          <a:bodyPr wrap="square">
            <a:spAutoFit/>
          </a:bodyPr>
          <a:lstStyle/>
          <a:p>
            <a:r>
              <a:rPr lang="de-DE" sz="8000" i="0" noProof="0" dirty="0"/>
              <a:t>Vorlage</a:t>
            </a:r>
            <a:r>
              <a:rPr lang="de-DE" sz="8000" i="0" baseline="0" noProof="0" dirty="0"/>
              <a:t> 2011 erstellt von: philipp.neurohr.eht10@fh-joanneum.at</a:t>
            </a:r>
          </a:p>
          <a:p>
            <a:endParaRPr lang="de-DE" sz="8000" i="0" baseline="0" noProof="0" dirty="0"/>
          </a:p>
          <a:p>
            <a:r>
              <a:rPr lang="de-DE" sz="8000" i="0" baseline="0" noProof="0" dirty="0"/>
              <a:t>Neues Logo 2013:</a:t>
            </a:r>
          </a:p>
          <a:p>
            <a:r>
              <a:rPr lang="de-DE" sz="8000" i="0" baseline="0" noProof="0" dirty="0"/>
              <a:t>philipp.neurohr@fh-joanneum.at</a:t>
            </a:r>
          </a:p>
          <a:p>
            <a:endParaRPr lang="de-DE" sz="8000" i="0" noProof="0" dirty="0"/>
          </a:p>
          <a:p>
            <a:r>
              <a:rPr lang="de-DE" sz="8000" i="0" noProof="0" dirty="0" err="1"/>
              <a:t>Departmentlogo</a:t>
            </a:r>
            <a:r>
              <a:rPr lang="de-DE" sz="8000" i="0" noProof="0" dirty="0"/>
              <a:t> 2014:</a:t>
            </a:r>
          </a:p>
          <a:p>
            <a:r>
              <a:rPr lang="de-DE" sz="8000" i="0" noProof="0" dirty="0"/>
              <a:t>clemens.kaar@edu.fh-joanneum.at</a:t>
            </a:r>
          </a:p>
        </p:txBody>
      </p:sp>
      <p:sp>
        <p:nvSpPr>
          <p:cNvPr id="4" name="Rechteck 3"/>
          <p:cNvSpPr/>
          <p:nvPr userDrawn="1"/>
        </p:nvSpPr>
        <p:spPr>
          <a:xfrm>
            <a:off x="1530475" y="3402262"/>
            <a:ext cx="27219024" cy="5509200"/>
          </a:xfrm>
          <a:prstGeom prst="rect">
            <a:avLst/>
          </a:prstGeom>
        </p:spPr>
        <p:txBody>
          <a:bodyPr/>
          <a:lstStyle/>
          <a:p>
            <a:pPr lvl="0" algn="ctr"/>
            <a:r>
              <a:rPr lang="de-DE" sz="17600" i="0" noProof="0" dirty="0">
                <a:solidFill>
                  <a:schemeClr val="tx2"/>
                </a:solidFill>
                <a:latin typeface="+mj-lt"/>
                <a:ea typeface="+mj-ea"/>
                <a:cs typeface="+mj-cs"/>
              </a:rPr>
              <a:t>Versionen und Autoren</a:t>
            </a:r>
          </a:p>
        </p:txBody>
      </p:sp>
    </p:spTree>
    <p:extLst>
      <p:ext uri="{BB962C8B-B14F-4D97-AF65-F5344CB8AC3E}">
        <p14:creationId xmlns:p14="http://schemas.microsoft.com/office/powerpoint/2010/main" val="223676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1" y="-1"/>
            <a:ext cx="30279976" cy="42821241"/>
          </a:xfrm>
          <a:prstGeom prst="rect">
            <a:avLst/>
          </a:prstGeom>
          <a:solidFill>
            <a:srgbClr val="E4E4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2" name="Rechteck 1"/>
          <p:cNvSpPr/>
          <p:nvPr/>
        </p:nvSpPr>
        <p:spPr bwMode="auto">
          <a:xfrm>
            <a:off x="6773" y="14491494"/>
            <a:ext cx="30273201" cy="27003000"/>
          </a:xfrm>
          <a:prstGeom prst="rect">
            <a:avLst/>
          </a:prstGeom>
          <a:solidFill>
            <a:srgbClr val="91C84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pic>
        <p:nvPicPr>
          <p:cNvPr id="5" name="Grafik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786252" y="1676061"/>
            <a:ext cx="7116038" cy="144856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1" fontAlgn="base" hangingPunct="1">
        <a:spcBef>
          <a:spcPct val="0"/>
        </a:spcBef>
        <a:spcAft>
          <a:spcPct val="0"/>
        </a:spcAft>
        <a:defRPr sz="17600">
          <a:solidFill>
            <a:schemeClr val="tx2"/>
          </a:solidFill>
          <a:latin typeface="+mj-lt"/>
          <a:ea typeface="+mj-ea"/>
          <a:cs typeface="+mj-cs"/>
        </a:defRPr>
      </a:lvl1pPr>
      <a:lvl2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2pPr>
      <a:lvl3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3pPr>
      <a:lvl4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4pPr>
      <a:lvl5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5pPr>
      <a:lvl6pPr marL="1830857"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6pPr>
      <a:lvl7pPr marL="3661715"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7pPr>
      <a:lvl8pPr marL="5492572"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8pPr>
      <a:lvl9pPr marL="7323430"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9pPr>
    </p:titleStyle>
    <p:bodyStyle>
      <a:lvl1pPr marL="1373143" indent="-1373143" algn="l" rtl="0" eaLnBrk="1" fontAlgn="base" hangingPunct="1">
        <a:spcBef>
          <a:spcPct val="20000"/>
        </a:spcBef>
        <a:spcAft>
          <a:spcPct val="0"/>
        </a:spcAft>
        <a:buChar char="•"/>
        <a:defRPr sz="12800">
          <a:solidFill>
            <a:schemeClr val="tx1"/>
          </a:solidFill>
          <a:latin typeface="+mn-lt"/>
          <a:ea typeface="+mn-ea"/>
          <a:cs typeface="+mn-cs"/>
        </a:defRPr>
      </a:lvl1pPr>
      <a:lvl2pPr marL="2975143" indent="-1144286" algn="l" rtl="0" eaLnBrk="1" fontAlgn="base" hangingPunct="1">
        <a:spcBef>
          <a:spcPct val="20000"/>
        </a:spcBef>
        <a:spcAft>
          <a:spcPct val="0"/>
        </a:spcAft>
        <a:buChar char="–"/>
        <a:defRPr sz="11200">
          <a:solidFill>
            <a:schemeClr val="tx1"/>
          </a:solidFill>
          <a:latin typeface="+mn-lt"/>
          <a:ea typeface="+mn-ea"/>
        </a:defRPr>
      </a:lvl2pPr>
      <a:lvl3pPr marL="4577144" indent="-915429" algn="l" rtl="0" eaLnBrk="1" fontAlgn="base" hangingPunct="1">
        <a:spcBef>
          <a:spcPct val="20000"/>
        </a:spcBef>
        <a:spcAft>
          <a:spcPct val="0"/>
        </a:spcAft>
        <a:buChar char="•"/>
        <a:defRPr sz="9600">
          <a:solidFill>
            <a:schemeClr val="tx1"/>
          </a:solidFill>
          <a:latin typeface="+mn-lt"/>
          <a:ea typeface="+mn-ea"/>
        </a:defRPr>
      </a:lvl3pPr>
      <a:lvl4pPr marL="6408001" indent="-915429" algn="l" rtl="0" eaLnBrk="1" fontAlgn="base" hangingPunct="1">
        <a:spcBef>
          <a:spcPct val="20000"/>
        </a:spcBef>
        <a:spcAft>
          <a:spcPct val="0"/>
        </a:spcAft>
        <a:buChar char="–"/>
        <a:defRPr sz="8000">
          <a:solidFill>
            <a:schemeClr val="tx1"/>
          </a:solidFill>
          <a:latin typeface="+mn-lt"/>
          <a:ea typeface="+mn-ea"/>
        </a:defRPr>
      </a:lvl4pPr>
      <a:lvl5pPr marL="8238858" indent="-915429" algn="l" rtl="0" eaLnBrk="1" fontAlgn="base" hangingPunct="1">
        <a:spcBef>
          <a:spcPct val="20000"/>
        </a:spcBef>
        <a:spcAft>
          <a:spcPct val="0"/>
        </a:spcAft>
        <a:buChar char="»"/>
        <a:defRPr sz="8000">
          <a:solidFill>
            <a:schemeClr val="tx1"/>
          </a:solidFill>
          <a:latin typeface="+mn-lt"/>
          <a:ea typeface="+mn-ea"/>
        </a:defRPr>
      </a:lvl5pPr>
      <a:lvl6pPr marL="10069716" indent="-915429" algn="l" rtl="0" eaLnBrk="1" fontAlgn="base" hangingPunct="1">
        <a:spcBef>
          <a:spcPct val="20000"/>
        </a:spcBef>
        <a:spcAft>
          <a:spcPct val="0"/>
        </a:spcAft>
        <a:buChar char="»"/>
        <a:defRPr sz="8000">
          <a:solidFill>
            <a:schemeClr val="tx1"/>
          </a:solidFill>
          <a:latin typeface="+mn-lt"/>
          <a:ea typeface="+mn-ea"/>
        </a:defRPr>
      </a:lvl6pPr>
      <a:lvl7pPr marL="11900573" indent="-915429" algn="l" rtl="0" eaLnBrk="1" fontAlgn="base" hangingPunct="1">
        <a:spcBef>
          <a:spcPct val="20000"/>
        </a:spcBef>
        <a:spcAft>
          <a:spcPct val="0"/>
        </a:spcAft>
        <a:buChar char="»"/>
        <a:defRPr sz="8000">
          <a:solidFill>
            <a:schemeClr val="tx1"/>
          </a:solidFill>
          <a:latin typeface="+mn-lt"/>
          <a:ea typeface="+mn-ea"/>
        </a:defRPr>
      </a:lvl7pPr>
      <a:lvl8pPr marL="13731431" indent="-915429" algn="l" rtl="0" eaLnBrk="1" fontAlgn="base" hangingPunct="1">
        <a:spcBef>
          <a:spcPct val="20000"/>
        </a:spcBef>
        <a:spcAft>
          <a:spcPct val="0"/>
        </a:spcAft>
        <a:buChar char="»"/>
        <a:defRPr sz="8000">
          <a:solidFill>
            <a:schemeClr val="tx1"/>
          </a:solidFill>
          <a:latin typeface="+mn-lt"/>
          <a:ea typeface="+mn-ea"/>
        </a:defRPr>
      </a:lvl8pPr>
      <a:lvl9pPr marL="15562288" indent="-915429" algn="l" rtl="0" eaLnBrk="1" fontAlgn="base" hangingPunct="1">
        <a:spcBef>
          <a:spcPct val="20000"/>
        </a:spcBef>
        <a:spcAft>
          <a:spcPct val="0"/>
        </a:spcAft>
        <a:buChar char="»"/>
        <a:defRPr sz="8000">
          <a:solidFill>
            <a:schemeClr val="tx1"/>
          </a:solidFill>
          <a:latin typeface="+mn-lt"/>
          <a:ea typeface="+mn-ea"/>
        </a:defRPr>
      </a:lvl9pPr>
    </p:bodyStyle>
    <p:otherStyle>
      <a:defPPr>
        <a:defRPr lang="de-DE"/>
      </a:defPPr>
      <a:lvl1pPr marL="0" algn="l" defTabSz="1830857" rtl="0" eaLnBrk="1" latinLnBrk="0" hangingPunct="1">
        <a:defRPr sz="7200" kern="1200">
          <a:solidFill>
            <a:schemeClr val="tx1"/>
          </a:solidFill>
          <a:latin typeface="+mn-lt"/>
          <a:ea typeface="+mn-ea"/>
          <a:cs typeface="+mn-cs"/>
        </a:defRPr>
      </a:lvl1pPr>
      <a:lvl2pPr marL="1830857" algn="l" defTabSz="1830857" rtl="0" eaLnBrk="1" latinLnBrk="0" hangingPunct="1">
        <a:defRPr sz="7200" kern="1200">
          <a:solidFill>
            <a:schemeClr val="tx1"/>
          </a:solidFill>
          <a:latin typeface="+mn-lt"/>
          <a:ea typeface="+mn-ea"/>
          <a:cs typeface="+mn-cs"/>
        </a:defRPr>
      </a:lvl2pPr>
      <a:lvl3pPr marL="3661715" algn="l" defTabSz="1830857" rtl="0" eaLnBrk="1" latinLnBrk="0" hangingPunct="1">
        <a:defRPr sz="7200" kern="1200">
          <a:solidFill>
            <a:schemeClr val="tx1"/>
          </a:solidFill>
          <a:latin typeface="+mn-lt"/>
          <a:ea typeface="+mn-ea"/>
          <a:cs typeface="+mn-cs"/>
        </a:defRPr>
      </a:lvl3pPr>
      <a:lvl4pPr marL="5492572" algn="l" defTabSz="1830857" rtl="0" eaLnBrk="1" latinLnBrk="0" hangingPunct="1">
        <a:defRPr sz="7200" kern="1200">
          <a:solidFill>
            <a:schemeClr val="tx1"/>
          </a:solidFill>
          <a:latin typeface="+mn-lt"/>
          <a:ea typeface="+mn-ea"/>
          <a:cs typeface="+mn-cs"/>
        </a:defRPr>
      </a:lvl4pPr>
      <a:lvl5pPr marL="7323430" algn="l" defTabSz="1830857" rtl="0" eaLnBrk="1" latinLnBrk="0" hangingPunct="1">
        <a:defRPr sz="7200" kern="1200">
          <a:solidFill>
            <a:schemeClr val="tx1"/>
          </a:solidFill>
          <a:latin typeface="+mn-lt"/>
          <a:ea typeface="+mn-ea"/>
          <a:cs typeface="+mn-cs"/>
        </a:defRPr>
      </a:lvl5pPr>
      <a:lvl6pPr marL="9154287" algn="l" defTabSz="1830857" rtl="0" eaLnBrk="1" latinLnBrk="0" hangingPunct="1">
        <a:defRPr sz="7200" kern="1200">
          <a:solidFill>
            <a:schemeClr val="tx1"/>
          </a:solidFill>
          <a:latin typeface="+mn-lt"/>
          <a:ea typeface="+mn-ea"/>
          <a:cs typeface="+mn-cs"/>
        </a:defRPr>
      </a:lvl6pPr>
      <a:lvl7pPr marL="10985144" algn="l" defTabSz="1830857" rtl="0" eaLnBrk="1" latinLnBrk="0" hangingPunct="1">
        <a:defRPr sz="7200" kern="1200">
          <a:solidFill>
            <a:schemeClr val="tx1"/>
          </a:solidFill>
          <a:latin typeface="+mn-lt"/>
          <a:ea typeface="+mn-ea"/>
          <a:cs typeface="+mn-cs"/>
        </a:defRPr>
      </a:lvl7pPr>
      <a:lvl8pPr marL="12816002" algn="l" defTabSz="1830857" rtl="0" eaLnBrk="1" latinLnBrk="0" hangingPunct="1">
        <a:defRPr sz="7200" kern="1200">
          <a:solidFill>
            <a:schemeClr val="tx1"/>
          </a:solidFill>
          <a:latin typeface="+mn-lt"/>
          <a:ea typeface="+mn-ea"/>
          <a:cs typeface="+mn-cs"/>
        </a:defRPr>
      </a:lvl8pPr>
      <a:lvl9pPr marL="14646859" algn="l" defTabSz="183085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915264" y="1424198"/>
            <a:ext cx="17695099" cy="129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r>
              <a:rPr lang="de-AT" sz="6000" b="1" dirty="0"/>
              <a:t>Studiengang </a:t>
            </a:r>
            <a:r>
              <a:rPr lang="de-AT" sz="6000" b="1" dirty="0" err="1"/>
              <a:t>eHealth</a:t>
            </a:r>
            <a:endParaRPr lang="de-AT" sz="5600" b="1" i="0" dirty="0"/>
          </a:p>
        </p:txBody>
      </p:sp>
      <p:sp>
        <p:nvSpPr>
          <p:cNvPr id="14340" name="Text Box 10"/>
          <p:cNvSpPr txBox="1">
            <a:spLocks noChangeArrowheads="1"/>
          </p:cNvSpPr>
          <p:nvPr/>
        </p:nvSpPr>
        <p:spPr bwMode="auto">
          <a:xfrm>
            <a:off x="915264" y="4616646"/>
            <a:ext cx="27763000" cy="62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12800" b="1" i="0" dirty="0"/>
              <a:t>Long Covid App</a:t>
            </a:r>
            <a:br>
              <a:rPr lang="de-AT" sz="12800" b="1" i="0" dirty="0"/>
            </a:br>
            <a:br>
              <a:rPr lang="de-AT" sz="12800" b="1" i="0" dirty="0"/>
            </a:br>
            <a:r>
              <a:rPr lang="de-DE" sz="6400" b="1" i="0" dirty="0"/>
              <a:t>Maximilian Gritsch, Jan </a:t>
            </a:r>
            <a:r>
              <a:rPr lang="de-DE" sz="6400" b="1" i="0" dirty="0" err="1"/>
              <a:t>Stenk</a:t>
            </a:r>
            <a:r>
              <a:rPr lang="de-DE" sz="6400" b="1" i="0" dirty="0"/>
              <a:t>, B.Sc.</a:t>
            </a:r>
            <a:br>
              <a:rPr lang="de-DE" sz="6400" b="1" i="0" dirty="0"/>
            </a:br>
            <a:r>
              <a:rPr lang="de-AT" sz="6600" b="1" dirty="0"/>
              <a:t>Betreuer</a:t>
            </a:r>
            <a:r>
              <a:rPr lang="de-DE" sz="6400" b="1" i="0" dirty="0"/>
              <a:t>: DI Dr. Sten</a:t>
            </a:r>
            <a:r>
              <a:rPr lang="de-AT" sz="6400" b="1" i="0" dirty="0"/>
              <a:t> Hanke</a:t>
            </a:r>
            <a:endParaRPr lang="de-DE" sz="6400" dirty="0"/>
          </a:p>
        </p:txBody>
      </p:sp>
      <p:sp>
        <p:nvSpPr>
          <p:cNvPr id="14341" name="Text Box 11"/>
          <p:cNvSpPr txBox="1">
            <a:spLocks noChangeArrowheads="1"/>
          </p:cNvSpPr>
          <p:nvPr/>
        </p:nvSpPr>
        <p:spPr bwMode="auto">
          <a:xfrm>
            <a:off x="18700057" y="15762797"/>
            <a:ext cx="10678077" cy="252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b="1" i="0" dirty="0"/>
              <a:t>HINTERGRUND UND ZIELSETZUNG</a:t>
            </a:r>
          </a:p>
          <a:p>
            <a:pPr>
              <a:spcBef>
                <a:spcPct val="50000"/>
              </a:spcBef>
            </a:pPr>
            <a:r>
              <a:rPr lang="de-AT" sz="4000" i="0" dirty="0"/>
              <a:t>Mit zunehmender Dauer der Pandemie zeichnet sich immer deutlicher ab, dass einige Patienten bei einer Covid-Infektion, auch bei milden/unbemerkten Verläufen, langfristige gesundheitliche Folgen erleiden. Dieses Krankheitsbild wird Long Covid genannt. Eine App soll es ermöglichen, die Long-Covid-Symptome zu erfassen und Übungen anzubieten, um die Patienten bei der Genesung zu unterstützen.</a:t>
            </a:r>
            <a:endParaRPr lang="de-AT" sz="4000" b="1" i="0" dirty="0"/>
          </a:p>
          <a:p>
            <a:pPr>
              <a:spcBef>
                <a:spcPct val="50000"/>
              </a:spcBef>
            </a:pPr>
            <a:r>
              <a:rPr lang="de-AT" sz="4000" b="1" i="0" dirty="0"/>
              <a:t>FORSCHUNGSDESIGN / METHODIK</a:t>
            </a:r>
          </a:p>
          <a:p>
            <a:pPr>
              <a:spcBef>
                <a:spcPct val="50000"/>
              </a:spcBef>
            </a:pPr>
            <a:r>
              <a:rPr lang="de-AT" sz="4000" i="0" dirty="0"/>
              <a:t>Anhand der WHO-Publikationen wurden die am häufigsten auftretenden Symptome analysiert. Einige Übungen, die diese Symptome lindern können, wurden in der App implementiert. </a:t>
            </a:r>
          </a:p>
          <a:p>
            <a:pPr>
              <a:spcBef>
                <a:spcPct val="50000"/>
              </a:spcBef>
            </a:pPr>
            <a:r>
              <a:rPr lang="de-AT" sz="4000" b="1" i="0" dirty="0"/>
              <a:t>ERGEBNISSE / DISSKUSION</a:t>
            </a:r>
          </a:p>
          <a:p>
            <a:pPr>
              <a:spcBef>
                <a:spcPct val="50000"/>
              </a:spcBef>
            </a:pPr>
            <a:r>
              <a:rPr lang="de-AT" sz="4000" i="0" dirty="0"/>
              <a:t>Die App bietet Patienten Funktionen zur Analyse und Behandlung der am häufigsten auftretenden Symptome (Atemübungen, Pulsmessung). Zudem können Patienten täglich einen Fragebogen ausfüllen und Rückmeldung  zu ihrem emotionalen und physischen Gesundheitszustand erhalten. Anhand eines digitalen Tagebuchs werden diese Daten gespeichert und grafisch dargestellt. Somit kann der Patient seinen Genesungsverlauf täglich verfolgen. </a:t>
            </a:r>
          </a:p>
          <a:p>
            <a:pPr>
              <a:spcBef>
                <a:spcPct val="50000"/>
              </a:spcBef>
            </a:pPr>
            <a:r>
              <a:rPr lang="de-AT" sz="4000" b="1" i="0" dirty="0"/>
              <a:t>PERSPEKTIVEN/IMPLIKATIONEN</a:t>
            </a:r>
          </a:p>
          <a:p>
            <a:pPr>
              <a:spcBef>
                <a:spcPct val="50000"/>
              </a:spcBef>
            </a:pPr>
            <a:r>
              <a:rPr lang="de-DE" sz="4000" i="0" dirty="0"/>
              <a:t>Eine Webapp würde die Barriere, ein funktionstüchtiges Smartphone zu besitzen, beseitigen. Weiters könnten Schnittstellen programmiert werden, die Ärzten schnellen Zugriff auf die benötigten Daten ermöglichen.</a:t>
            </a:r>
            <a:endParaRPr lang="de-AT" sz="4000" i="0" dirty="0"/>
          </a:p>
        </p:txBody>
      </p:sp>
      <p:sp>
        <p:nvSpPr>
          <p:cNvPr id="10" name="Text Box 7"/>
          <p:cNvSpPr txBox="1">
            <a:spLocks noChangeArrowheads="1"/>
          </p:cNvSpPr>
          <p:nvPr/>
        </p:nvSpPr>
        <p:spPr bwMode="auto">
          <a:xfrm>
            <a:off x="1010606" y="41880255"/>
            <a:ext cx="29269369" cy="6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742950" indent="-285750">
              <a:defRPr sz="2400" i="1">
                <a:solidFill>
                  <a:schemeClr val="tx1"/>
                </a:solidFill>
                <a:latin typeface="Arial" charset="0"/>
                <a:ea typeface="ＭＳ Ｐゴシック" pitchFamily="-111" charset="-128"/>
              </a:defRPr>
            </a:lvl2pPr>
            <a:lvl3pPr marL="1143000" indent="-228600">
              <a:defRPr sz="2400" i="1">
                <a:solidFill>
                  <a:schemeClr val="tx1"/>
                </a:solidFill>
                <a:latin typeface="Arial" charset="0"/>
                <a:ea typeface="ＭＳ Ｐゴシック" pitchFamily="-111" charset="-128"/>
              </a:defRPr>
            </a:lvl3pPr>
            <a:lvl4pPr marL="1600200" indent="-228600">
              <a:defRPr sz="2400" i="1">
                <a:solidFill>
                  <a:schemeClr val="tx1"/>
                </a:solidFill>
                <a:latin typeface="Arial" charset="0"/>
                <a:ea typeface="ＭＳ Ｐゴシック" pitchFamily="-111" charset="-128"/>
              </a:defRPr>
            </a:lvl4pPr>
            <a:lvl5pPr marL="2057400" indent="-228600">
              <a:defRPr sz="2400" i="1">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lnSpc>
                <a:spcPct val="50000"/>
              </a:lnSpc>
              <a:spcBef>
                <a:spcPct val="50000"/>
              </a:spcBef>
              <a:tabLst>
                <a:tab pos="18030825" algn="l"/>
              </a:tabLst>
            </a:pPr>
            <a:r>
              <a:rPr lang="de-DE" sz="3200" b="1" i="0" dirty="0"/>
              <a:t>eHealth (Master)	</a:t>
            </a:r>
            <a:r>
              <a:rPr lang="de-AT" sz="3200" b="1" dirty="0" err="1"/>
              <a:t>Studiengangsleitung</a:t>
            </a:r>
            <a:r>
              <a:rPr lang="de-AT" sz="3200" dirty="0"/>
              <a:t>: </a:t>
            </a:r>
            <a:r>
              <a:rPr lang="de-DE" sz="3200" b="1" i="0" dirty="0" err="1"/>
              <a:t>robert.mischak@fh-joanneum.at</a:t>
            </a:r>
            <a:r>
              <a:rPr lang="de-DE" sz="3200" b="1" i="0" dirty="0"/>
              <a:t> </a:t>
            </a:r>
          </a:p>
        </p:txBody>
      </p:sp>
      <p:sp>
        <p:nvSpPr>
          <p:cNvPr id="11" name="Text Box 11"/>
          <p:cNvSpPr txBox="1">
            <a:spLocks noChangeArrowheads="1"/>
          </p:cNvSpPr>
          <p:nvPr/>
        </p:nvSpPr>
        <p:spPr bwMode="auto">
          <a:xfrm>
            <a:off x="901841" y="36076050"/>
            <a:ext cx="17084923" cy="607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spcAft>
                <a:spcPts val="1800"/>
              </a:spcAft>
            </a:pPr>
            <a:r>
              <a:rPr lang="de-AT" sz="4000" b="1" i="0" dirty="0"/>
              <a:t>References</a:t>
            </a:r>
          </a:p>
          <a:p>
            <a:r>
              <a:rPr lang="de-AT" sz="3200" dirty="0"/>
              <a:t>Gesundheitliche Langzeitfolgen </a:t>
            </a:r>
            <a:r>
              <a:rPr lang="de-AT" sz="3200" dirty="0" err="1"/>
              <a:t>Covid</a:t>
            </a:r>
            <a:r>
              <a:rPr lang="de-AT" sz="3200" dirty="0"/>
              <a:t>. Robert Koch Institut . (</a:t>
            </a:r>
            <a:r>
              <a:rPr lang="de-AT" sz="3200" dirty="0" err="1"/>
              <a:t>n.d</a:t>
            </a:r>
            <a:r>
              <a:rPr lang="de-AT" sz="3200" dirty="0"/>
              <a:t>.). </a:t>
            </a:r>
            <a:r>
              <a:rPr lang="de-AT" sz="3200" dirty="0" err="1"/>
              <a:t>Retrieved</a:t>
            </a:r>
            <a:r>
              <a:rPr lang="de-AT" sz="3200" dirty="0"/>
              <a:t> March 22, 2022, von https://</a:t>
            </a:r>
            <a:r>
              <a:rPr lang="de-AT" sz="3200" dirty="0" err="1"/>
              <a:t>www.rki.de</a:t>
            </a:r>
            <a:r>
              <a:rPr lang="de-AT" sz="3200" dirty="0"/>
              <a:t>/</a:t>
            </a:r>
            <a:r>
              <a:rPr lang="de-AT" sz="3200" dirty="0" err="1"/>
              <a:t>SharedDocs</a:t>
            </a:r>
            <a:r>
              <a:rPr lang="de-AT" sz="3200" dirty="0"/>
              <a:t>/FAQ/NCOV2019/</a:t>
            </a:r>
            <a:r>
              <a:rPr lang="de-AT" sz="3200" dirty="0" err="1"/>
              <a:t>FAQ_Liste_Gesundheitliche_Langzeitfolgen.html</a:t>
            </a:r>
            <a:r>
              <a:rPr lang="de-AT" sz="3200" dirty="0"/>
              <a:t> </a:t>
            </a:r>
          </a:p>
          <a:p>
            <a:r>
              <a:rPr lang="de-AT" sz="3200" dirty="0"/>
              <a:t>World </a:t>
            </a:r>
            <a:r>
              <a:rPr lang="de-AT" sz="3200" dirty="0" err="1"/>
              <a:t>Health</a:t>
            </a:r>
            <a:r>
              <a:rPr lang="de-AT" sz="3200" dirty="0"/>
              <a:t> </a:t>
            </a:r>
            <a:r>
              <a:rPr lang="de-AT" sz="3200" dirty="0" err="1"/>
              <a:t>Organization</a:t>
            </a:r>
            <a:r>
              <a:rPr lang="de-AT" sz="3200" dirty="0"/>
              <a:t>. (</a:t>
            </a:r>
            <a:r>
              <a:rPr lang="de-AT" sz="3200" dirty="0" err="1"/>
              <a:t>n.d</a:t>
            </a:r>
            <a:r>
              <a:rPr lang="de-AT" sz="3200" dirty="0"/>
              <a:t>.). A </a:t>
            </a:r>
            <a:r>
              <a:rPr lang="de-AT" sz="3200" dirty="0" err="1"/>
              <a:t>clinical</a:t>
            </a:r>
            <a:r>
              <a:rPr lang="de-AT" sz="3200" dirty="0"/>
              <a:t> </a:t>
            </a:r>
            <a:r>
              <a:rPr lang="de-AT" sz="3200" dirty="0" err="1"/>
              <a:t>case</a:t>
            </a:r>
            <a:r>
              <a:rPr lang="de-AT" sz="3200" dirty="0"/>
              <a:t> </a:t>
            </a:r>
            <a:r>
              <a:rPr lang="de-AT" sz="3200" dirty="0" err="1"/>
              <a:t>definition</a:t>
            </a:r>
            <a:r>
              <a:rPr lang="de-AT" sz="3200" dirty="0"/>
              <a:t> </a:t>
            </a:r>
            <a:r>
              <a:rPr lang="de-AT" sz="3200" dirty="0" err="1"/>
              <a:t>of</a:t>
            </a:r>
            <a:r>
              <a:rPr lang="de-AT" sz="3200" dirty="0"/>
              <a:t> </a:t>
            </a:r>
            <a:r>
              <a:rPr lang="de-AT" sz="3200" dirty="0" err="1"/>
              <a:t>post</a:t>
            </a:r>
            <a:r>
              <a:rPr lang="de-AT" sz="3200" dirty="0"/>
              <a:t> covid-19 </a:t>
            </a:r>
            <a:r>
              <a:rPr lang="de-AT" sz="3200" dirty="0" err="1"/>
              <a:t>condition</a:t>
            </a:r>
            <a:r>
              <a:rPr lang="de-AT" sz="3200" dirty="0"/>
              <a:t> </a:t>
            </a:r>
            <a:r>
              <a:rPr lang="de-AT" sz="3200" dirty="0" err="1"/>
              <a:t>by</a:t>
            </a:r>
            <a:r>
              <a:rPr lang="de-AT" sz="3200" dirty="0"/>
              <a:t> a Delphi Consensus, 6 </a:t>
            </a:r>
            <a:r>
              <a:rPr lang="de-AT" sz="3200" dirty="0" err="1"/>
              <a:t>October</a:t>
            </a:r>
            <a:r>
              <a:rPr lang="de-AT" sz="3200" dirty="0"/>
              <a:t> 2021. World </a:t>
            </a:r>
            <a:r>
              <a:rPr lang="de-AT" sz="3200" dirty="0" err="1"/>
              <a:t>Health</a:t>
            </a:r>
            <a:r>
              <a:rPr lang="de-AT" sz="3200" dirty="0"/>
              <a:t> </a:t>
            </a:r>
            <a:r>
              <a:rPr lang="de-AT" sz="3200" dirty="0" err="1"/>
              <a:t>Organization</a:t>
            </a:r>
            <a:r>
              <a:rPr lang="de-AT" sz="3200" dirty="0"/>
              <a:t>. </a:t>
            </a:r>
            <a:r>
              <a:rPr lang="de-AT" sz="3200" dirty="0" err="1"/>
              <a:t>Retrieved</a:t>
            </a:r>
            <a:r>
              <a:rPr lang="de-AT" sz="3200" dirty="0"/>
              <a:t> March 22, 2022, von https://</a:t>
            </a:r>
            <a:r>
              <a:rPr lang="de-AT" sz="3200" dirty="0" err="1"/>
              <a:t>www.who.int</a:t>
            </a:r>
            <a:r>
              <a:rPr lang="de-AT" sz="3200" dirty="0"/>
              <a:t>/</a:t>
            </a:r>
            <a:r>
              <a:rPr lang="de-AT" sz="3200" dirty="0" err="1"/>
              <a:t>publications</a:t>
            </a:r>
            <a:r>
              <a:rPr lang="de-AT" sz="3200" dirty="0"/>
              <a:t>/i/item/WHO-2019-nCoV-Post_COVID-19_condition-Clinical_case_definition-2021.1 </a:t>
            </a:r>
          </a:p>
          <a:p>
            <a:pPr>
              <a:spcBef>
                <a:spcPct val="50000"/>
              </a:spcBef>
            </a:pPr>
            <a:endParaRPr lang="de-AT" sz="4000" i="0" dirty="0"/>
          </a:p>
        </p:txBody>
      </p:sp>
      <p:sp>
        <p:nvSpPr>
          <p:cNvPr id="16" name="Text Box 11"/>
          <p:cNvSpPr txBox="1">
            <a:spLocks noChangeArrowheads="1"/>
          </p:cNvSpPr>
          <p:nvPr/>
        </p:nvSpPr>
        <p:spPr bwMode="auto">
          <a:xfrm>
            <a:off x="815736" y="23987704"/>
            <a:ext cx="841728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Fig.1: Atemübungen</a:t>
            </a:r>
          </a:p>
        </p:txBody>
      </p:sp>
      <p:sp>
        <p:nvSpPr>
          <p:cNvPr id="17" name="Text Box 11"/>
          <p:cNvSpPr txBox="1">
            <a:spLocks noChangeArrowheads="1"/>
          </p:cNvSpPr>
          <p:nvPr/>
        </p:nvSpPr>
        <p:spPr bwMode="auto">
          <a:xfrm>
            <a:off x="9645008" y="23961949"/>
            <a:ext cx="8570196"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2: Digitales Tagebuch</a:t>
            </a:r>
            <a:endParaRPr lang="de-DE" sz="3200" dirty="0"/>
          </a:p>
        </p:txBody>
      </p:sp>
      <p:sp>
        <p:nvSpPr>
          <p:cNvPr id="20" name="Text Box 11"/>
          <p:cNvSpPr txBox="1">
            <a:spLocks noChangeArrowheads="1"/>
          </p:cNvSpPr>
          <p:nvPr/>
        </p:nvSpPr>
        <p:spPr bwMode="auto">
          <a:xfrm>
            <a:off x="869740" y="34676545"/>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3: Übersicht </a:t>
            </a:r>
            <a:endParaRPr lang="de-DE" sz="3200" dirty="0"/>
          </a:p>
        </p:txBody>
      </p:sp>
      <p:sp>
        <p:nvSpPr>
          <p:cNvPr id="22" name="Text Box 11"/>
          <p:cNvSpPr txBox="1">
            <a:spLocks noChangeArrowheads="1"/>
          </p:cNvSpPr>
          <p:nvPr/>
        </p:nvSpPr>
        <p:spPr bwMode="auto">
          <a:xfrm>
            <a:off x="9837703" y="34674866"/>
            <a:ext cx="8309277" cy="98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t>Fig. 4: Pulsmessung</a:t>
            </a:r>
            <a:endParaRPr lang="de-DE" sz="3200" dirty="0"/>
          </a:p>
        </p:txBody>
      </p:sp>
      <p:pic>
        <p:nvPicPr>
          <p:cNvPr id="4" name="Grafik 3">
            <a:extLst>
              <a:ext uri="{FF2B5EF4-FFF2-40B4-BE49-F238E27FC236}">
                <a16:creationId xmlns:a16="http://schemas.microsoft.com/office/drawing/2014/main" id="{485674EB-8098-F147-B6C7-ACBBFDDA5DC0}"/>
              </a:ext>
            </a:extLst>
          </p:cNvPr>
          <p:cNvPicPr>
            <a:picLocks noChangeAspect="1"/>
          </p:cNvPicPr>
          <p:nvPr/>
        </p:nvPicPr>
        <p:blipFill rotWithShape="1">
          <a:blip r:embed="rId3"/>
          <a:srcRect b="2064"/>
          <a:stretch/>
        </p:blipFill>
        <p:spPr>
          <a:xfrm>
            <a:off x="9739946" y="25347703"/>
            <a:ext cx="7214234" cy="9248443"/>
          </a:xfrm>
          <a:prstGeom prst="rect">
            <a:avLst/>
          </a:prstGeom>
        </p:spPr>
      </p:pic>
      <p:pic>
        <p:nvPicPr>
          <p:cNvPr id="6" name="Grafik 5">
            <a:extLst>
              <a:ext uri="{FF2B5EF4-FFF2-40B4-BE49-F238E27FC236}">
                <a16:creationId xmlns:a16="http://schemas.microsoft.com/office/drawing/2014/main" id="{6CFBB650-9CBA-A542-9FE0-3DE89AB75281}"/>
              </a:ext>
            </a:extLst>
          </p:cNvPr>
          <p:cNvPicPr>
            <a:picLocks noChangeAspect="1"/>
          </p:cNvPicPr>
          <p:nvPr/>
        </p:nvPicPr>
        <p:blipFill rotWithShape="1">
          <a:blip r:embed="rId4"/>
          <a:srcRect t="7793"/>
          <a:stretch/>
        </p:blipFill>
        <p:spPr>
          <a:xfrm>
            <a:off x="1428291" y="15097762"/>
            <a:ext cx="7158968" cy="8838435"/>
          </a:xfrm>
          <a:prstGeom prst="rect">
            <a:avLst/>
          </a:prstGeom>
        </p:spPr>
      </p:pic>
      <p:pic>
        <p:nvPicPr>
          <p:cNvPr id="3" name="Grafik 2">
            <a:extLst>
              <a:ext uri="{FF2B5EF4-FFF2-40B4-BE49-F238E27FC236}">
                <a16:creationId xmlns:a16="http://schemas.microsoft.com/office/drawing/2014/main" id="{F22E7EB6-0C46-1F40-9C9A-AE72F79776B4}"/>
              </a:ext>
            </a:extLst>
          </p:cNvPr>
          <p:cNvPicPr>
            <a:picLocks noChangeAspect="1"/>
          </p:cNvPicPr>
          <p:nvPr/>
        </p:nvPicPr>
        <p:blipFill>
          <a:blip r:embed="rId5"/>
          <a:stretch>
            <a:fillRect/>
          </a:stretch>
        </p:blipFill>
        <p:spPr>
          <a:xfrm>
            <a:off x="9762813" y="15130208"/>
            <a:ext cx="7214234" cy="8829753"/>
          </a:xfrm>
          <a:prstGeom prst="rect">
            <a:avLst/>
          </a:prstGeom>
        </p:spPr>
      </p:pic>
      <p:pic>
        <p:nvPicPr>
          <p:cNvPr id="5" name="Grafik 4">
            <a:extLst>
              <a:ext uri="{FF2B5EF4-FFF2-40B4-BE49-F238E27FC236}">
                <a16:creationId xmlns:a16="http://schemas.microsoft.com/office/drawing/2014/main" id="{EC4DCC0F-2791-144F-84D3-292D29580ABD}"/>
              </a:ext>
            </a:extLst>
          </p:cNvPr>
          <p:cNvPicPr>
            <a:picLocks noChangeAspect="1"/>
          </p:cNvPicPr>
          <p:nvPr/>
        </p:nvPicPr>
        <p:blipFill rotWithShape="1">
          <a:blip r:embed="rId6"/>
          <a:srcRect l="1188" t="2012" b="1806"/>
          <a:stretch/>
        </p:blipFill>
        <p:spPr>
          <a:xfrm>
            <a:off x="1428291" y="25416101"/>
            <a:ext cx="7091448" cy="9180045"/>
          </a:xfrm>
          <a:prstGeom prst="rect">
            <a:avLst/>
          </a:prstGeom>
        </p:spPr>
      </p:pic>
    </p:spTree>
  </p:cSld>
  <p:clrMapOvr>
    <a:masterClrMapping/>
  </p:clrMapOvr>
</p:sld>
</file>

<file path=ppt/theme/theme1.xml><?xml version="1.0" encoding="utf-8"?>
<a:theme xmlns:a="http://schemas.openxmlformats.org/drawingml/2006/main" name="eHealthPoster_NeurohrPhilipp">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eHealth_Master_Poster_AI</Template>
  <TotalTime>0</TotalTime>
  <Words>350</Words>
  <Application>Microsoft Macintosh PowerPoint</Application>
  <PresentationFormat>Benutzerdefiniert</PresentationFormat>
  <Paragraphs>19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eHealthPoster_NeurohrPhilipp</vt:lpstr>
      <vt:lpstr>PowerPoint-Präsentation</vt:lpstr>
    </vt:vector>
  </TitlesOfParts>
  <Company>FH Joanneum Gesellschaft 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Postervorlage eHealth</dc:subject>
  <dc:creator>Töchterle Anita</dc:creator>
  <cp:lastModifiedBy>Gritsch Maximilian</cp:lastModifiedBy>
  <cp:revision>14</cp:revision>
  <dcterms:created xsi:type="dcterms:W3CDTF">2014-09-17T08:27:16Z</dcterms:created>
  <dcterms:modified xsi:type="dcterms:W3CDTF">2022-03-22T12:54:09Z</dcterms:modified>
</cp:coreProperties>
</file>