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30279975" cy="42808525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9600" i="1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1830857" algn="l" rtl="0" eaLnBrk="0" fontAlgn="base" hangingPunct="0">
      <a:spcBef>
        <a:spcPct val="0"/>
      </a:spcBef>
      <a:spcAft>
        <a:spcPct val="0"/>
      </a:spcAft>
      <a:defRPr sz="9600" i="1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3661715" algn="l" rtl="0" eaLnBrk="0" fontAlgn="base" hangingPunct="0">
      <a:spcBef>
        <a:spcPct val="0"/>
      </a:spcBef>
      <a:spcAft>
        <a:spcPct val="0"/>
      </a:spcAft>
      <a:defRPr sz="9600" i="1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5492572" algn="l" rtl="0" eaLnBrk="0" fontAlgn="base" hangingPunct="0">
      <a:spcBef>
        <a:spcPct val="0"/>
      </a:spcBef>
      <a:spcAft>
        <a:spcPct val="0"/>
      </a:spcAft>
      <a:defRPr sz="9600" i="1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7323430" algn="l" rtl="0" eaLnBrk="0" fontAlgn="base" hangingPunct="0">
      <a:spcBef>
        <a:spcPct val="0"/>
      </a:spcBef>
      <a:spcAft>
        <a:spcPct val="0"/>
      </a:spcAft>
      <a:defRPr sz="9600" i="1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9154287" algn="l" defTabSz="3661715" rtl="0" eaLnBrk="1" latinLnBrk="0" hangingPunct="1">
      <a:defRPr sz="9600" i="1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10985144" algn="l" defTabSz="3661715" rtl="0" eaLnBrk="1" latinLnBrk="0" hangingPunct="1">
      <a:defRPr sz="9600" i="1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12816002" algn="l" defTabSz="3661715" rtl="0" eaLnBrk="1" latinLnBrk="0" hangingPunct="1">
      <a:defRPr sz="9600" i="1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14646859" algn="l" defTabSz="3661715" rtl="0" eaLnBrk="1" latinLnBrk="0" hangingPunct="1">
      <a:defRPr sz="9600" i="1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9DF"/>
    <a:srgbClr val="E4E4E4"/>
    <a:srgbClr val="91C84B"/>
    <a:srgbClr val="EDE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8807" autoAdjust="0"/>
    <p:restoredTop sz="94660"/>
  </p:normalViewPr>
  <p:slideViewPr>
    <p:cSldViewPr>
      <p:cViewPr varScale="1">
        <p:scale>
          <a:sx n="18" d="100"/>
          <a:sy n="18" d="100"/>
        </p:scale>
        <p:origin x="3714" y="114"/>
      </p:cViewPr>
      <p:guideLst>
        <p:guide orient="horz" pos="13481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67270-D8F1-4898-95C1-7E69E31A334E}" type="datetimeFigureOut">
              <a:rPr lang="de-DE" smtClean="0"/>
              <a:pPr/>
              <a:t>19.05.2022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C4C72-4846-4EAE-8154-5085E78B079F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7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6171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30857" algn="l" defTabSz="366171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61715" algn="l" defTabSz="366171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92572" algn="l" defTabSz="366171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23430" algn="l" defTabSz="366171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54287" algn="l" defTabSz="366171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85144" algn="l" defTabSz="366171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16002" algn="l" defTabSz="366171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46859" algn="l" defTabSz="366171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C4C72-4846-4EAE-8154-5085E78B079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63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2728" y="1716666"/>
            <a:ext cx="27254520" cy="7133694"/>
          </a:xfrm>
          <a:prstGeom prst="rect">
            <a:avLst/>
          </a:prstGeom>
        </p:spPr>
        <p:txBody>
          <a:bodyPr vert="horz" lIns="366171" tIns="183086" rIns="366171" bIns="183086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12728" y="9988445"/>
            <a:ext cx="27254520" cy="28255024"/>
          </a:xfrm>
          <a:prstGeom prst="rect">
            <a:avLst/>
          </a:prstGeom>
        </p:spPr>
        <p:txBody>
          <a:bodyPr vert="horz" lIns="366171" tIns="183086" rIns="366171" bIns="183086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5554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666379" y="15211574"/>
            <a:ext cx="20666296" cy="994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0" i="0" noProof="0" dirty="0"/>
              <a:t>Vorlage</a:t>
            </a:r>
            <a:r>
              <a:rPr lang="de-DE" sz="8000" i="0" baseline="0" noProof="0" dirty="0"/>
              <a:t> 2011 erstellt von: philipp.neurohr.eht10@fh-joanneum.at</a:t>
            </a:r>
          </a:p>
          <a:p>
            <a:endParaRPr lang="de-DE" sz="8000" i="0" baseline="0" noProof="0" dirty="0"/>
          </a:p>
          <a:p>
            <a:r>
              <a:rPr lang="de-DE" sz="8000" i="0" baseline="0" noProof="0" dirty="0"/>
              <a:t>Neues Logo 2013:</a:t>
            </a:r>
          </a:p>
          <a:p>
            <a:r>
              <a:rPr lang="de-DE" sz="8000" i="0" baseline="0" noProof="0" dirty="0"/>
              <a:t>philipp.neurohr@fh-joanneum.at</a:t>
            </a:r>
          </a:p>
          <a:p>
            <a:endParaRPr lang="de-DE" sz="8000" i="0" noProof="0" dirty="0"/>
          </a:p>
          <a:p>
            <a:r>
              <a:rPr lang="de-DE" sz="8000" i="0" noProof="0" dirty="0" err="1"/>
              <a:t>Departmentlogo</a:t>
            </a:r>
            <a:r>
              <a:rPr lang="de-DE" sz="8000" i="0" noProof="0" dirty="0"/>
              <a:t> 2014:</a:t>
            </a:r>
          </a:p>
          <a:p>
            <a:r>
              <a:rPr lang="de-DE" sz="8000" i="0" noProof="0" dirty="0"/>
              <a:t>clemens.kaar@edu.fh-joanneum.at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1530475" y="3402262"/>
            <a:ext cx="27219024" cy="55092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de-DE" sz="17600" i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Versionen und Autoren</a:t>
            </a:r>
          </a:p>
        </p:txBody>
      </p:sp>
    </p:spTree>
    <p:extLst>
      <p:ext uri="{BB962C8B-B14F-4D97-AF65-F5344CB8AC3E}">
        <p14:creationId xmlns:p14="http://schemas.microsoft.com/office/powerpoint/2010/main" val="223676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-1" y="-1"/>
            <a:ext cx="30279976" cy="42821241"/>
          </a:xfrm>
          <a:prstGeom prst="rect">
            <a:avLst/>
          </a:prstGeom>
          <a:solidFill>
            <a:srgbClr val="E4E4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773" y="14491494"/>
            <a:ext cx="30273201" cy="27003000"/>
          </a:xfrm>
          <a:prstGeom prst="rect">
            <a:avLst/>
          </a:prstGeom>
          <a:solidFill>
            <a:srgbClr val="91C84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86252" y="1676061"/>
            <a:ext cx="7116038" cy="14485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1830857" algn="ctr" rtl="0" eaLnBrk="1" fontAlgn="base" hangingPunct="1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6pPr>
      <a:lvl7pPr marL="3661715" algn="ctr" rtl="0" eaLnBrk="1" fontAlgn="base" hangingPunct="1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7pPr>
      <a:lvl8pPr marL="5492572" algn="ctr" rtl="0" eaLnBrk="1" fontAlgn="base" hangingPunct="1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8pPr>
      <a:lvl9pPr marL="7323430" algn="ctr" rtl="0" eaLnBrk="1" fontAlgn="base" hangingPunct="1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1373143" indent="-1373143" algn="l" rtl="0" eaLnBrk="1" fontAlgn="base" hangingPunct="1">
        <a:spcBef>
          <a:spcPct val="20000"/>
        </a:spcBef>
        <a:spcAft>
          <a:spcPct val="0"/>
        </a:spcAft>
        <a:buChar char="•"/>
        <a:defRPr sz="12800">
          <a:solidFill>
            <a:schemeClr val="tx1"/>
          </a:solidFill>
          <a:latin typeface="+mn-lt"/>
          <a:ea typeface="+mn-ea"/>
          <a:cs typeface="+mn-cs"/>
        </a:defRPr>
      </a:lvl1pPr>
      <a:lvl2pPr marL="2975143" indent="-1144286" algn="l" rtl="0" eaLnBrk="1" fontAlgn="base" hangingPunct="1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  <a:ea typeface="+mn-ea"/>
        </a:defRPr>
      </a:lvl2pPr>
      <a:lvl3pPr marL="4577144" indent="-915429" algn="l" rtl="0" eaLnBrk="1" fontAlgn="base" hangingPunct="1">
        <a:spcBef>
          <a:spcPct val="20000"/>
        </a:spcBef>
        <a:spcAft>
          <a:spcPct val="0"/>
        </a:spcAft>
        <a:buChar char="•"/>
        <a:defRPr sz="9600">
          <a:solidFill>
            <a:schemeClr val="tx1"/>
          </a:solidFill>
          <a:latin typeface="+mn-lt"/>
          <a:ea typeface="+mn-ea"/>
        </a:defRPr>
      </a:lvl3pPr>
      <a:lvl4pPr marL="6408001" indent="-915429" algn="l" rtl="0" eaLnBrk="1" fontAlgn="base" hangingPunct="1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  <a:ea typeface="+mn-ea"/>
        </a:defRPr>
      </a:lvl4pPr>
      <a:lvl5pPr marL="8238858" indent="-915429" algn="l" rtl="0" eaLnBrk="1" fontAlgn="base" hangingPunct="1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+mn-ea"/>
        </a:defRPr>
      </a:lvl5pPr>
      <a:lvl6pPr marL="10069716" indent="-915429" algn="l" rtl="0" eaLnBrk="1" fontAlgn="base" hangingPunct="1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+mn-ea"/>
        </a:defRPr>
      </a:lvl6pPr>
      <a:lvl7pPr marL="11900573" indent="-915429" algn="l" rtl="0" eaLnBrk="1" fontAlgn="base" hangingPunct="1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+mn-ea"/>
        </a:defRPr>
      </a:lvl7pPr>
      <a:lvl8pPr marL="13731431" indent="-915429" algn="l" rtl="0" eaLnBrk="1" fontAlgn="base" hangingPunct="1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+mn-ea"/>
        </a:defRPr>
      </a:lvl8pPr>
      <a:lvl9pPr marL="15562288" indent="-915429" algn="l" rtl="0" eaLnBrk="1" fontAlgn="base" hangingPunct="1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83085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30857" algn="l" defTabSz="183085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61715" algn="l" defTabSz="183085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92572" algn="l" defTabSz="183085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23430" algn="l" defTabSz="183085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54287" algn="l" defTabSz="183085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85144" algn="l" defTabSz="183085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16002" algn="l" defTabSz="183085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46859" algn="l" defTabSz="183085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6"/>
          <p:cNvSpPr txBox="1">
            <a:spLocks noChangeArrowheads="1"/>
          </p:cNvSpPr>
          <p:nvPr/>
        </p:nvSpPr>
        <p:spPr bwMode="auto">
          <a:xfrm>
            <a:off x="915264" y="1424198"/>
            <a:ext cx="17695099" cy="1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6171" tIns="183086" rIns="366171" bIns="183086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r>
              <a:rPr lang="de-AT" sz="6000" b="1" dirty="0"/>
              <a:t>Studiengang </a:t>
            </a:r>
            <a:r>
              <a:rPr lang="de-AT" sz="6000" b="1" dirty="0" err="1"/>
              <a:t>eHealth</a:t>
            </a:r>
            <a:endParaRPr lang="de-AT" sz="5600" b="1" i="0" dirty="0"/>
          </a:p>
        </p:txBody>
      </p:sp>
      <p:sp>
        <p:nvSpPr>
          <p:cNvPr id="14340" name="Text Box 10"/>
          <p:cNvSpPr txBox="1">
            <a:spLocks noChangeArrowheads="1"/>
          </p:cNvSpPr>
          <p:nvPr/>
        </p:nvSpPr>
        <p:spPr bwMode="auto">
          <a:xfrm>
            <a:off x="915264" y="4616646"/>
            <a:ext cx="27763000" cy="627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6171" tIns="183086" rIns="366171" bIns="183086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de-AT" sz="12800" b="1" i="0" dirty="0"/>
              <a:t>Long Covid App</a:t>
            </a:r>
            <a:br>
              <a:rPr lang="de-AT" sz="12800" b="1" i="0" dirty="0"/>
            </a:br>
            <a:br>
              <a:rPr lang="de-AT" sz="12800" b="1" i="0" dirty="0"/>
            </a:br>
            <a:r>
              <a:rPr lang="de-DE" sz="6400" b="1" i="0" dirty="0"/>
              <a:t>Maximilian Gritsch, Jan </a:t>
            </a:r>
            <a:r>
              <a:rPr lang="de-DE" sz="6400" b="1" i="0" dirty="0" err="1"/>
              <a:t>Stenk</a:t>
            </a:r>
            <a:r>
              <a:rPr lang="de-DE" sz="6400" b="1" i="0" dirty="0"/>
              <a:t>, B.Sc.</a:t>
            </a:r>
            <a:br>
              <a:rPr lang="de-DE" sz="6400" b="1" i="0" dirty="0"/>
            </a:br>
            <a:r>
              <a:rPr lang="de-AT" sz="6600" b="1" dirty="0"/>
              <a:t>Betreuer</a:t>
            </a:r>
            <a:r>
              <a:rPr lang="de-DE" sz="6400" b="1" i="0" dirty="0"/>
              <a:t>: DI Dr. Sten</a:t>
            </a:r>
            <a:r>
              <a:rPr lang="de-AT" sz="6400" b="1" i="0" dirty="0"/>
              <a:t> Hanke</a:t>
            </a:r>
            <a:endParaRPr lang="de-DE" sz="6400" dirty="0"/>
          </a:p>
        </p:txBody>
      </p:sp>
      <p:sp>
        <p:nvSpPr>
          <p:cNvPr id="14341" name="Text Box 11"/>
          <p:cNvSpPr txBox="1">
            <a:spLocks noChangeArrowheads="1"/>
          </p:cNvSpPr>
          <p:nvPr/>
        </p:nvSpPr>
        <p:spPr bwMode="auto">
          <a:xfrm>
            <a:off x="18700057" y="15067558"/>
            <a:ext cx="10678077" cy="2468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6171" tIns="183086" rIns="366171" bIns="183086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000" b="1" i="0" dirty="0"/>
              <a:t>BACKGROUND AND OBJECTIVES</a:t>
            </a:r>
          </a:p>
          <a:p>
            <a:pPr>
              <a:spcBef>
                <a:spcPct val="50000"/>
              </a:spcBef>
            </a:pPr>
            <a:r>
              <a:rPr lang="en-US" sz="4000" b="1" i="0" dirty="0"/>
              <a:t>As the pandemic progresses, it is becoming increasingly apparent that some patients will suffer long-term health consequences from covid infection, even in mild/unnoticed courses. This clinical picture is called Long Covid. An app will allow Long Covid symptoms to be recorded and exercises to be provided to assist patients in recovery.</a:t>
            </a:r>
          </a:p>
          <a:p>
            <a:pPr>
              <a:spcBef>
                <a:spcPct val="50000"/>
              </a:spcBef>
            </a:pPr>
            <a:r>
              <a:rPr lang="en-US" sz="4000" b="1" i="0" dirty="0"/>
              <a:t>RESEARCH DESIGN / METHODOLOGY</a:t>
            </a:r>
          </a:p>
          <a:p>
            <a:pPr>
              <a:spcBef>
                <a:spcPct val="50000"/>
              </a:spcBef>
            </a:pPr>
            <a:r>
              <a:rPr lang="en-US" sz="4000" b="1" i="0" dirty="0"/>
              <a:t>WHO and RKI publications were used to analyze the most common symptoms. Some exercises mapping these symptoms through measurable values were implemented in the app. </a:t>
            </a:r>
          </a:p>
          <a:p>
            <a:pPr>
              <a:spcBef>
                <a:spcPct val="50000"/>
              </a:spcBef>
            </a:pPr>
            <a:r>
              <a:rPr lang="en-US" sz="4000" b="1" i="0" dirty="0"/>
              <a:t>RESULTS / DISCUSSION</a:t>
            </a:r>
          </a:p>
          <a:p>
            <a:pPr>
              <a:spcBef>
                <a:spcPct val="50000"/>
              </a:spcBef>
            </a:pPr>
            <a:r>
              <a:rPr lang="en-US" sz="4000" b="1" i="0" dirty="0"/>
              <a:t>The app offers patients functions to analyze and monitor the most frequently occurring symptoms (breathing exercises, pulse measurement, symptom tracking). In addition, patients can fill out a daily questionnaire and receive feedback on their emotional and physical health status. Using a digital diary, this data is stored and displayed graphically. Thus, the patient can track his or her recovery progress on a daily basis. </a:t>
            </a:r>
          </a:p>
          <a:p>
            <a:pPr>
              <a:spcBef>
                <a:spcPct val="50000"/>
              </a:spcBef>
            </a:pPr>
            <a:r>
              <a:rPr lang="en-US" sz="4000" b="1" i="0" dirty="0"/>
              <a:t>PERSPECTIVES/IMPLICATIONS</a:t>
            </a:r>
          </a:p>
          <a:p>
            <a:pPr>
              <a:spcBef>
                <a:spcPct val="50000"/>
              </a:spcBef>
            </a:pPr>
            <a:r>
              <a:rPr lang="en-US" sz="4000" b="1" i="0" dirty="0"/>
              <a:t>A webapp would remove the barrier of having a functional smartphone. Furthermore, interfaces could be programmed to allow physicians quick access to the data they require.</a:t>
            </a:r>
            <a:endParaRPr lang="de-AT" sz="4000" i="0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010606" y="41880255"/>
            <a:ext cx="29269369" cy="6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6171" tIns="183086" rIns="366171" bIns="183086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tabLst>
                <a:tab pos="18030825" algn="l"/>
              </a:tabLst>
            </a:pPr>
            <a:r>
              <a:rPr lang="de-DE" sz="3200" b="1" i="0" dirty="0"/>
              <a:t>eHealth (Master)	</a:t>
            </a:r>
            <a:r>
              <a:rPr lang="de-AT" sz="3200" b="1" dirty="0" err="1"/>
              <a:t>Studiengangsleitung</a:t>
            </a:r>
            <a:r>
              <a:rPr lang="de-AT" sz="3200" dirty="0"/>
              <a:t>: </a:t>
            </a:r>
            <a:r>
              <a:rPr lang="de-DE" sz="3200" b="1" i="0" dirty="0" err="1"/>
              <a:t>robert.mischak@fh-joanneum.at</a:t>
            </a:r>
            <a:r>
              <a:rPr lang="de-DE" sz="3200" b="1" i="0" dirty="0"/>
              <a:t> 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01841" y="36076050"/>
            <a:ext cx="17084923" cy="607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6171" tIns="183086" rIns="366171" bIns="183086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>
              <a:spcBef>
                <a:spcPct val="50000"/>
              </a:spcBef>
              <a:spcAft>
                <a:spcPts val="1800"/>
              </a:spcAft>
            </a:pPr>
            <a:r>
              <a:rPr lang="de-AT" sz="4000" b="1" i="0" dirty="0"/>
              <a:t>References</a:t>
            </a:r>
          </a:p>
          <a:p>
            <a:r>
              <a:rPr lang="de-AT" sz="3200" dirty="0"/>
              <a:t>Gesundheitliche Langzeitfolgen </a:t>
            </a:r>
            <a:r>
              <a:rPr lang="de-AT" sz="3200" dirty="0" err="1"/>
              <a:t>Covid</a:t>
            </a:r>
            <a:r>
              <a:rPr lang="de-AT" sz="3200" dirty="0"/>
              <a:t>. Robert Koch Institut . (</a:t>
            </a:r>
            <a:r>
              <a:rPr lang="de-AT" sz="3200" dirty="0" err="1"/>
              <a:t>n.d</a:t>
            </a:r>
            <a:r>
              <a:rPr lang="de-AT" sz="3200" dirty="0"/>
              <a:t>.). </a:t>
            </a:r>
            <a:r>
              <a:rPr lang="de-AT" sz="3200" dirty="0" err="1"/>
              <a:t>Retrieved</a:t>
            </a:r>
            <a:r>
              <a:rPr lang="de-AT" sz="3200" dirty="0"/>
              <a:t> March 22, 2022, at https://www.rki.de/SharedDocs/FAQ/NCOV2019/FAQ_Liste_Gesundheitliche_Langzeitfolgen.html </a:t>
            </a:r>
          </a:p>
          <a:p>
            <a:r>
              <a:rPr lang="de-AT" sz="3200" dirty="0"/>
              <a:t>World </a:t>
            </a:r>
            <a:r>
              <a:rPr lang="de-AT" sz="3200" dirty="0" err="1"/>
              <a:t>Health</a:t>
            </a:r>
            <a:r>
              <a:rPr lang="de-AT" sz="3200" dirty="0"/>
              <a:t> </a:t>
            </a:r>
            <a:r>
              <a:rPr lang="de-AT" sz="3200" dirty="0" err="1"/>
              <a:t>Organization</a:t>
            </a:r>
            <a:r>
              <a:rPr lang="de-AT" sz="3200" dirty="0"/>
              <a:t>. (</a:t>
            </a:r>
            <a:r>
              <a:rPr lang="de-AT" sz="3200" dirty="0" err="1"/>
              <a:t>n.d</a:t>
            </a:r>
            <a:r>
              <a:rPr lang="de-AT" sz="3200" dirty="0"/>
              <a:t>.). A </a:t>
            </a:r>
            <a:r>
              <a:rPr lang="de-AT" sz="3200" dirty="0" err="1"/>
              <a:t>clinical</a:t>
            </a:r>
            <a:r>
              <a:rPr lang="de-AT" sz="3200" dirty="0"/>
              <a:t> </a:t>
            </a:r>
            <a:r>
              <a:rPr lang="de-AT" sz="3200" dirty="0" err="1"/>
              <a:t>case</a:t>
            </a:r>
            <a:r>
              <a:rPr lang="de-AT" sz="3200" dirty="0"/>
              <a:t> </a:t>
            </a:r>
            <a:r>
              <a:rPr lang="de-AT" sz="3200" dirty="0" err="1"/>
              <a:t>definition</a:t>
            </a:r>
            <a:r>
              <a:rPr lang="de-AT" sz="3200" dirty="0"/>
              <a:t> </a:t>
            </a:r>
            <a:r>
              <a:rPr lang="de-AT" sz="3200" dirty="0" err="1"/>
              <a:t>of</a:t>
            </a:r>
            <a:r>
              <a:rPr lang="de-AT" sz="3200" dirty="0"/>
              <a:t> </a:t>
            </a:r>
            <a:r>
              <a:rPr lang="de-AT" sz="3200" dirty="0" err="1"/>
              <a:t>post</a:t>
            </a:r>
            <a:r>
              <a:rPr lang="de-AT" sz="3200" dirty="0"/>
              <a:t> covid-19 </a:t>
            </a:r>
            <a:r>
              <a:rPr lang="de-AT" sz="3200" dirty="0" err="1"/>
              <a:t>condition</a:t>
            </a:r>
            <a:r>
              <a:rPr lang="de-AT" sz="3200" dirty="0"/>
              <a:t> </a:t>
            </a:r>
            <a:r>
              <a:rPr lang="de-AT" sz="3200" dirty="0" err="1"/>
              <a:t>by</a:t>
            </a:r>
            <a:r>
              <a:rPr lang="de-AT" sz="3200" dirty="0"/>
              <a:t> a Delphi Consensus, 6 </a:t>
            </a:r>
            <a:r>
              <a:rPr lang="de-AT" sz="3200" dirty="0" err="1"/>
              <a:t>October</a:t>
            </a:r>
            <a:r>
              <a:rPr lang="de-AT" sz="3200" dirty="0"/>
              <a:t> 2021. World </a:t>
            </a:r>
            <a:r>
              <a:rPr lang="de-AT" sz="3200" dirty="0" err="1"/>
              <a:t>Health</a:t>
            </a:r>
            <a:r>
              <a:rPr lang="de-AT" sz="3200" dirty="0"/>
              <a:t> </a:t>
            </a:r>
            <a:r>
              <a:rPr lang="de-AT" sz="3200" dirty="0" err="1"/>
              <a:t>Organization</a:t>
            </a:r>
            <a:r>
              <a:rPr lang="de-AT" sz="3200" dirty="0"/>
              <a:t>. </a:t>
            </a:r>
            <a:r>
              <a:rPr lang="de-AT" sz="3200" dirty="0" err="1"/>
              <a:t>Retrieved</a:t>
            </a:r>
            <a:r>
              <a:rPr lang="de-AT" sz="3200" dirty="0"/>
              <a:t> March 22, 2022, at https://www.who.int/publications/i/item/WHO-2019-nCoV-Post_COVID-19_condition-Clinical_case_definition-2021.1 </a:t>
            </a:r>
          </a:p>
          <a:p>
            <a:pPr>
              <a:spcBef>
                <a:spcPct val="50000"/>
              </a:spcBef>
            </a:pPr>
            <a:endParaRPr lang="de-AT" sz="4000" i="0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178084" y="23987704"/>
            <a:ext cx="8417287" cy="98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6171" tIns="183086" rIns="366171" bIns="183086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de-AT" sz="4000" i="0" dirty="0"/>
              <a:t>Fig.1: </a:t>
            </a:r>
            <a:r>
              <a:rPr lang="de-AT" sz="4000" i="0" dirty="0" err="1"/>
              <a:t>Breathing</a:t>
            </a:r>
            <a:r>
              <a:rPr lang="de-AT" sz="4000" i="0" dirty="0"/>
              <a:t> Exercise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9523363" y="23961949"/>
            <a:ext cx="8570196" cy="98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6171" tIns="183086" rIns="366171" bIns="183086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de-AT" sz="4000" i="0" dirty="0"/>
              <a:t>Fig. 2: Digital Diary</a:t>
            </a:r>
            <a:endParaRPr lang="de-DE" sz="3200" dirty="0"/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142078" y="34676545"/>
            <a:ext cx="8309277" cy="98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6171" tIns="183086" rIns="366171" bIns="183086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de-AT" sz="4000" i="0" dirty="0"/>
              <a:t>Fig. 3: Dashboard </a:t>
            </a:r>
            <a:endParaRPr lang="de-DE" sz="320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9667379" y="34674866"/>
            <a:ext cx="8309277" cy="98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6171" tIns="183086" rIns="366171" bIns="183086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de-AT" sz="4000" i="0" dirty="0"/>
              <a:t>Fig. 4: Pulse Meter</a:t>
            </a:r>
            <a:endParaRPr lang="de-DE" sz="3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5674EB-8098-F147-B6C7-ACBBFDDA5D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64"/>
          <a:stretch/>
        </p:blipFill>
        <p:spPr>
          <a:xfrm>
            <a:off x="9797961" y="25347703"/>
            <a:ext cx="7214234" cy="92484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CFBB650-9CBA-A542-9FE0-3DE89AB752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93"/>
          <a:stretch/>
        </p:blipFill>
        <p:spPr>
          <a:xfrm>
            <a:off x="1428291" y="15097762"/>
            <a:ext cx="7158968" cy="883843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22E7EB6-0C46-1F40-9C9A-AE72F7977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2813" y="15130208"/>
            <a:ext cx="7214234" cy="88297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C4DCC0F-2791-144F-84D3-292D29580A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88" t="2012" b="1806"/>
          <a:stretch/>
        </p:blipFill>
        <p:spPr>
          <a:xfrm>
            <a:off x="1428290" y="25387209"/>
            <a:ext cx="7113767" cy="92089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HealthPoster_NeurohrPhilipp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eHealth_Master_Poster_AI</Template>
  <TotalTime>0</TotalTime>
  <Words>368</Words>
  <Application>Microsoft Office PowerPoint</Application>
  <PresentationFormat>Benutzerdefiniert</PresentationFormat>
  <Paragraphs>19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eHealthPoster_NeurohrPhilipp</vt:lpstr>
      <vt:lpstr>PowerPoint-Präsentation</vt:lpstr>
    </vt:vector>
  </TitlesOfParts>
  <Company>FH Joanneum Gesellschaft 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Postervorlage eHealth</dc:subject>
  <dc:creator>Töchterle Anita</dc:creator>
  <cp:lastModifiedBy>Stenk Jan</cp:lastModifiedBy>
  <cp:revision>17</cp:revision>
  <dcterms:created xsi:type="dcterms:W3CDTF">2014-09-17T08:27:16Z</dcterms:created>
  <dcterms:modified xsi:type="dcterms:W3CDTF">2022-05-19T12:03:19Z</dcterms:modified>
</cp:coreProperties>
</file>