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00b677f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00b677f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00b677f1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00b677f1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00b677f1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00b677f1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00b677f1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00b677f1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00b677f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00b677f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00b677f1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00b677f1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00b677f1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00b677f1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jpg"/><Relationship Id="rId5" Type="http://schemas.openxmlformats.org/officeDocument/2006/relationships/hyperlink" Target="https://www.sciencedirect.com/topics/neuroscience/disorientation" TargetMode="External"/><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48485" t="0"/>
          <a:stretch/>
        </p:blipFill>
        <p:spPr>
          <a:xfrm>
            <a:off x="295300" y="1000125"/>
            <a:ext cx="1643750" cy="3390900"/>
          </a:xfrm>
          <a:prstGeom prst="rect">
            <a:avLst/>
          </a:prstGeom>
          <a:noFill/>
          <a:ln>
            <a:noFill/>
          </a:ln>
        </p:spPr>
      </p:pic>
      <p:sp>
        <p:nvSpPr>
          <p:cNvPr id="55" name="Google Shape;55;p13"/>
          <p:cNvSpPr txBox="1"/>
          <p:nvPr/>
        </p:nvSpPr>
        <p:spPr>
          <a:xfrm>
            <a:off x="112250" y="102050"/>
            <a:ext cx="2888100" cy="5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Head direction</a:t>
            </a:r>
            <a:endParaRPr/>
          </a:p>
          <a:p>
            <a:pPr indent="0" lvl="0" marL="0" rtl="0" algn="l">
              <a:spcBef>
                <a:spcPts val="0"/>
              </a:spcBef>
              <a:spcAft>
                <a:spcPts val="0"/>
              </a:spcAft>
              <a:buNone/>
            </a:pPr>
            <a:r>
              <a:rPr lang="en-GB"/>
              <a:t>Ring attractor + conjunctive cells (provide angular velocity input)</a:t>
            </a:r>
            <a:endParaRPr/>
          </a:p>
          <a:p>
            <a:pPr indent="0" lvl="0" marL="0" rtl="0" algn="l">
              <a:spcBef>
                <a:spcPts val="0"/>
              </a:spcBef>
              <a:spcAft>
                <a:spcPts val="0"/>
              </a:spcAft>
              <a:buClr>
                <a:schemeClr val="dk1"/>
              </a:buClr>
              <a:buSzPts val="1100"/>
              <a:buFont typeface="Arial"/>
              <a:buNone/>
            </a:pPr>
            <a:r>
              <a:rPr lang="en-GB" sz="1100">
                <a:solidFill>
                  <a:srgbClr val="2E2E2E"/>
                </a:solidFill>
              </a:rPr>
              <a:t>upstream angular velocity-responsive cells</a:t>
            </a:r>
            <a:endParaRPr>
              <a:solidFill>
                <a:schemeClr val="dk1"/>
              </a:solidFill>
            </a:endParaRPr>
          </a:p>
          <a:p>
            <a:pPr indent="0" lvl="0" marL="0" rtl="0" algn="l">
              <a:spcBef>
                <a:spcPts val="0"/>
              </a:spcBef>
              <a:spcAft>
                <a:spcPts val="0"/>
              </a:spcAft>
              <a:buNone/>
            </a:pPr>
            <a:r>
              <a:rPr lang="en-GB"/>
              <a:t> </a:t>
            </a:r>
            <a:endParaRPr/>
          </a:p>
        </p:txBody>
      </p:sp>
      <p:grpSp>
        <p:nvGrpSpPr>
          <p:cNvPr id="56" name="Google Shape;56;p13"/>
          <p:cNvGrpSpPr/>
          <p:nvPr/>
        </p:nvGrpSpPr>
        <p:grpSpPr>
          <a:xfrm>
            <a:off x="3275250" y="244950"/>
            <a:ext cx="3450000" cy="1882575"/>
            <a:chOff x="5377550" y="1000125"/>
            <a:chExt cx="3450000" cy="1882575"/>
          </a:xfrm>
        </p:grpSpPr>
        <p:pic>
          <p:nvPicPr>
            <p:cNvPr descr="Fig. 4" id="57" name="Google Shape;57;p13"/>
            <p:cNvPicPr preferRelativeResize="0"/>
            <p:nvPr/>
          </p:nvPicPr>
          <p:blipFill>
            <a:blip r:embed="rId4">
              <a:alphaModFix/>
            </a:blip>
            <a:stretch>
              <a:fillRect/>
            </a:stretch>
          </p:blipFill>
          <p:spPr>
            <a:xfrm>
              <a:off x="5377550" y="1530150"/>
              <a:ext cx="3228975" cy="1352550"/>
            </a:xfrm>
            <a:prstGeom prst="rect">
              <a:avLst/>
            </a:prstGeom>
            <a:noFill/>
            <a:ln>
              <a:noFill/>
            </a:ln>
          </p:spPr>
        </p:pic>
        <p:sp>
          <p:nvSpPr>
            <p:cNvPr id="58" name="Google Shape;58;p13"/>
            <p:cNvSpPr txBox="1"/>
            <p:nvPr/>
          </p:nvSpPr>
          <p:spPr>
            <a:xfrm>
              <a:off x="5377550" y="1000125"/>
              <a:ext cx="3450000" cy="32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b="1" lang="en-GB" sz="1300">
                  <a:solidFill>
                    <a:srgbClr val="B816D7"/>
                  </a:solidFill>
                </a:rPr>
                <a:t>Dudchenko et al 2019 ( 2 HD populations)</a:t>
              </a:r>
              <a:endParaRPr/>
            </a:p>
          </p:txBody>
        </p:sp>
      </p:grpSp>
      <p:sp>
        <p:nvSpPr>
          <p:cNvPr id="59" name="Google Shape;59;p13"/>
          <p:cNvSpPr txBox="1"/>
          <p:nvPr/>
        </p:nvSpPr>
        <p:spPr>
          <a:xfrm>
            <a:off x="6174250" y="4082150"/>
            <a:ext cx="3071700" cy="10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Bassett et al 2018</a:t>
            </a:r>
            <a:endParaRPr/>
          </a:p>
          <a:p>
            <a:pPr indent="0" lvl="0" marL="0" rtl="0" algn="l">
              <a:spcBef>
                <a:spcPts val="0"/>
              </a:spcBef>
              <a:spcAft>
                <a:spcPts val="0"/>
              </a:spcAft>
              <a:buNone/>
            </a:pPr>
            <a:r>
              <a:rPr lang="en-GB"/>
              <a:t>during development at least corners stabilise HD cells - coincides with whisking development</a:t>
            </a:r>
            <a:endParaRPr/>
          </a:p>
        </p:txBody>
      </p:sp>
      <p:sp>
        <p:nvSpPr>
          <p:cNvPr id="60" name="Google Shape;60;p13"/>
          <p:cNvSpPr txBox="1"/>
          <p:nvPr/>
        </p:nvSpPr>
        <p:spPr>
          <a:xfrm>
            <a:off x="153075" y="4306650"/>
            <a:ext cx="2388000" cy="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1100">
                <a:solidFill>
                  <a:srgbClr val="2E2E2E"/>
                </a:solidFill>
              </a:rPr>
              <a:t>Fits with : absolute</a:t>
            </a:r>
            <a:r>
              <a:rPr lang="en-GB" sz="1100">
                <a:solidFill>
                  <a:srgbClr val="2E2E2E"/>
                </a:solidFill>
              </a:rPr>
              <a:t> preferred firing directions can change following </a:t>
            </a:r>
            <a:r>
              <a:rPr lang="en-GB" sz="1100" u="sng">
                <a:solidFill>
                  <a:srgbClr val="0C7DBB"/>
                </a:solidFill>
                <a:hlinkClick r:id="rId5">
                  <a:extLst>
                    <a:ext uri="{A12FA001-AC4F-418D-AE19-62706E023703}">
                      <ahyp:hlinkClr val="tx"/>
                    </a:ext>
                  </a:extLst>
                </a:hlinkClick>
              </a:rPr>
              <a:t>disorientation</a:t>
            </a:r>
            <a:r>
              <a:rPr lang="en-GB" sz="1100">
                <a:solidFill>
                  <a:schemeClr val="dk1"/>
                </a:solidFill>
              </a:rPr>
              <a:t> but constant </a:t>
            </a:r>
            <a:r>
              <a:rPr i="1" lang="en-GB" sz="1100">
                <a:solidFill>
                  <a:srgbClr val="2E2E2E"/>
                </a:solidFill>
              </a:rPr>
              <a:t>relative</a:t>
            </a:r>
            <a:r>
              <a:rPr lang="en-GB" sz="1100">
                <a:solidFill>
                  <a:srgbClr val="2E2E2E"/>
                </a:solidFill>
              </a:rPr>
              <a:t> to each other</a:t>
            </a:r>
            <a:endParaRPr sz="1100">
              <a:solidFill>
                <a:srgbClr val="2E2E2E"/>
              </a:solidFill>
            </a:endParaRPr>
          </a:p>
          <a:p>
            <a:pPr indent="0" lvl="0" marL="0" rtl="0" algn="l">
              <a:spcBef>
                <a:spcPts val="0"/>
              </a:spcBef>
              <a:spcAft>
                <a:spcPts val="0"/>
              </a:spcAft>
              <a:buNone/>
            </a:pPr>
            <a:r>
              <a:t/>
            </a:r>
            <a:endParaRPr/>
          </a:p>
        </p:txBody>
      </p:sp>
      <p:sp>
        <p:nvSpPr>
          <p:cNvPr id="61" name="Google Shape;61;p13"/>
          <p:cNvSpPr txBox="1"/>
          <p:nvPr/>
        </p:nvSpPr>
        <p:spPr>
          <a:xfrm>
            <a:off x="5796650" y="142875"/>
            <a:ext cx="32454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3"/>
          <p:cNvGrpSpPr/>
          <p:nvPr/>
        </p:nvGrpSpPr>
        <p:grpSpPr>
          <a:xfrm>
            <a:off x="3240150" y="2357425"/>
            <a:ext cx="2235000" cy="2632975"/>
            <a:chOff x="2959550" y="1673675"/>
            <a:chExt cx="2235000" cy="2632975"/>
          </a:xfrm>
        </p:grpSpPr>
        <p:sp>
          <p:nvSpPr>
            <p:cNvPr id="63" name="Google Shape;63;p13"/>
            <p:cNvSpPr txBox="1"/>
            <p:nvPr/>
          </p:nvSpPr>
          <p:spPr>
            <a:xfrm>
              <a:off x="2959550" y="1673675"/>
              <a:ext cx="2235000" cy="21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Sun et al 2018 </a:t>
              </a:r>
              <a:endParaRPr/>
            </a:p>
            <a:p>
              <a:pPr indent="0" lvl="0" marL="0" rtl="0" algn="l">
                <a:spcBef>
                  <a:spcPts val="0"/>
                </a:spcBef>
                <a:spcAft>
                  <a:spcPts val="0"/>
                </a:spcAft>
                <a:buNone/>
              </a:pPr>
              <a:r>
                <a:rPr lang="en-GB"/>
                <a:t>HD updated by environmental cues - small cue conflict leads to cue integration and large cue conflict to WTA</a:t>
              </a:r>
              <a:endParaRPr/>
            </a:p>
          </p:txBody>
        </p:sp>
        <p:pic>
          <p:nvPicPr>
            <p:cNvPr descr="Fig. 1." id="64" name="Google Shape;64;p13"/>
            <p:cNvPicPr preferRelativeResize="0"/>
            <p:nvPr/>
          </p:nvPicPr>
          <p:blipFill rotWithShape="1">
            <a:blip r:embed="rId6">
              <a:alphaModFix/>
            </a:blip>
            <a:srcRect b="0" l="50000" r="0" t="0"/>
            <a:stretch/>
          </p:blipFill>
          <p:spPr>
            <a:xfrm>
              <a:off x="2959550" y="3068400"/>
              <a:ext cx="2071699" cy="1238250"/>
            </a:xfrm>
            <a:prstGeom prst="rect">
              <a:avLst/>
            </a:prstGeom>
            <a:noFill/>
            <a:ln>
              <a:noFill/>
            </a:ln>
          </p:spPr>
        </p:pic>
      </p:grpSp>
      <p:sp>
        <p:nvSpPr>
          <p:cNvPr id="65" name="Google Shape;65;p13"/>
          <p:cNvSpPr txBox="1"/>
          <p:nvPr/>
        </p:nvSpPr>
        <p:spPr>
          <a:xfrm>
            <a:off x="6960050" y="1571625"/>
            <a:ext cx="2041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Doesnt seem to be any talk of HD conjunctive cells in the experimental literature so far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387800" y="438825"/>
            <a:ext cx="6449700" cy="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Head direction cell + speed cell  -&gt; conjunctive grid cell? (2D attractor)</a:t>
            </a:r>
            <a:endParaRPr/>
          </a:p>
        </p:txBody>
      </p:sp>
      <p:pic>
        <p:nvPicPr>
          <p:cNvPr descr="figure1" id="71" name="Google Shape;71;p14"/>
          <p:cNvPicPr preferRelativeResize="0"/>
          <p:nvPr/>
        </p:nvPicPr>
        <p:blipFill rotWithShape="1">
          <a:blip r:embed="rId3">
            <a:alphaModFix/>
          </a:blip>
          <a:srcRect b="0" l="0" r="62461" t="61735"/>
          <a:stretch/>
        </p:blipFill>
        <p:spPr>
          <a:xfrm>
            <a:off x="3010550" y="1367525"/>
            <a:ext cx="2449300" cy="1745801"/>
          </a:xfrm>
          <a:prstGeom prst="rect">
            <a:avLst/>
          </a:prstGeom>
          <a:noFill/>
          <a:ln>
            <a:noFill/>
          </a:ln>
        </p:spPr>
      </p:pic>
      <p:sp>
        <p:nvSpPr>
          <p:cNvPr id="72" name="Google Shape;72;p14"/>
          <p:cNvSpPr txBox="1"/>
          <p:nvPr/>
        </p:nvSpPr>
        <p:spPr>
          <a:xfrm>
            <a:off x="2888125" y="3245300"/>
            <a:ext cx="2571600" cy="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Kropff et al</a:t>
            </a:r>
            <a:endParaRPr/>
          </a:p>
          <a:p>
            <a:pPr indent="0" lvl="0" marL="0" rtl="0" algn="l">
              <a:spcBef>
                <a:spcPts val="0"/>
              </a:spcBef>
              <a:spcAft>
                <a:spcPts val="0"/>
              </a:spcAft>
              <a:buNone/>
            </a:pPr>
            <a:r>
              <a:rPr lang="en-GB"/>
              <a:t>get speed conjunctive cells both with border, HD and GCs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Speed calls make up 15% of all MEC cells across all layers</a:t>
            </a:r>
            <a:endParaRPr/>
          </a:p>
          <a:p>
            <a:pPr indent="0" lvl="0" marL="0" rtl="0" algn="l">
              <a:spcBef>
                <a:spcPts val="0"/>
              </a:spcBef>
              <a:spcAft>
                <a:spcPts val="0"/>
              </a:spcAft>
              <a:buNone/>
            </a:pPr>
            <a:r>
              <a:t/>
            </a:r>
            <a:endParaRPr/>
          </a:p>
        </p:txBody>
      </p:sp>
      <p:sp>
        <p:nvSpPr>
          <p:cNvPr id="73" name="Google Shape;73;p14"/>
          <p:cNvSpPr txBox="1"/>
          <p:nvPr/>
        </p:nvSpPr>
        <p:spPr>
          <a:xfrm>
            <a:off x="6021150" y="3806600"/>
            <a:ext cx="3000000" cy="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accent2"/>
                </a:solidFill>
              </a:rPr>
              <a:t>short range excitation and long range inhibition (mexican hat connectivity) produce grid </a:t>
            </a:r>
            <a:endParaRPr sz="1100">
              <a:solidFill>
                <a:schemeClr val="accent2"/>
              </a:solidFill>
            </a:endParaRPr>
          </a:p>
        </p:txBody>
      </p:sp>
      <p:sp>
        <p:nvSpPr>
          <p:cNvPr id="74" name="Google Shape;74;p14"/>
          <p:cNvSpPr txBox="1"/>
          <p:nvPr/>
        </p:nvSpPr>
        <p:spPr>
          <a:xfrm>
            <a:off x="0" y="4633225"/>
            <a:ext cx="77460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Grid modules contain grid cells of that same scale and orientation -&gt; each module may be individual attractor network</a:t>
            </a:r>
            <a:endParaRPr/>
          </a:p>
        </p:txBody>
      </p:sp>
      <p:sp>
        <p:nvSpPr>
          <p:cNvPr id="75" name="Google Shape;75;p14"/>
          <p:cNvSpPr txBox="1"/>
          <p:nvPr/>
        </p:nvSpPr>
        <p:spPr>
          <a:xfrm>
            <a:off x="51025" y="71450"/>
            <a:ext cx="28371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Rowland et al 2016 REVIEW</a:t>
            </a:r>
            <a:endParaRPr/>
          </a:p>
        </p:txBody>
      </p:sp>
      <p:cxnSp>
        <p:nvCxnSpPr>
          <p:cNvPr id="76" name="Google Shape;76;p14"/>
          <p:cNvCxnSpPr/>
          <p:nvPr/>
        </p:nvCxnSpPr>
        <p:spPr>
          <a:xfrm rot="10800000">
            <a:off x="6715150" y="1490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4"/>
          <p:cNvCxnSpPr/>
          <p:nvPr/>
        </p:nvCxnSpPr>
        <p:spPr>
          <a:xfrm rot="10800000">
            <a:off x="6602950" y="16226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4"/>
          <p:cNvCxnSpPr/>
          <p:nvPr/>
        </p:nvCxnSpPr>
        <p:spPr>
          <a:xfrm rot="10800000">
            <a:off x="6715150" y="16226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4"/>
          <p:cNvCxnSpPr/>
          <p:nvPr/>
        </p:nvCxnSpPr>
        <p:spPr>
          <a:xfrm rot="10800000">
            <a:off x="6827350" y="16226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4"/>
          <p:cNvCxnSpPr/>
          <p:nvPr/>
        </p:nvCxnSpPr>
        <p:spPr>
          <a:xfrm rot="10800000">
            <a:off x="6715150" y="17552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4"/>
          <p:cNvCxnSpPr/>
          <p:nvPr/>
        </p:nvCxnSpPr>
        <p:spPr>
          <a:xfrm rot="10800000">
            <a:off x="6827350" y="17552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4"/>
          <p:cNvCxnSpPr/>
          <p:nvPr/>
        </p:nvCxnSpPr>
        <p:spPr>
          <a:xfrm rot="10800000">
            <a:off x="6827350" y="1490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4"/>
          <p:cNvCxnSpPr/>
          <p:nvPr/>
        </p:nvCxnSpPr>
        <p:spPr>
          <a:xfrm rot="10800000">
            <a:off x="6602950" y="1490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4"/>
          <p:cNvCxnSpPr/>
          <p:nvPr/>
        </p:nvCxnSpPr>
        <p:spPr>
          <a:xfrm rot="10800000">
            <a:off x="6715150" y="15554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4"/>
          <p:cNvCxnSpPr/>
          <p:nvPr/>
        </p:nvCxnSpPr>
        <p:spPr>
          <a:xfrm rot="10800000">
            <a:off x="6602950" y="1688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4"/>
          <p:cNvCxnSpPr/>
          <p:nvPr/>
        </p:nvCxnSpPr>
        <p:spPr>
          <a:xfrm rot="10800000">
            <a:off x="7051750" y="1980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4"/>
          <p:cNvCxnSpPr/>
          <p:nvPr/>
        </p:nvCxnSpPr>
        <p:spPr>
          <a:xfrm rot="10800000">
            <a:off x="6939550" y="21126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4"/>
          <p:cNvCxnSpPr/>
          <p:nvPr/>
        </p:nvCxnSpPr>
        <p:spPr>
          <a:xfrm rot="10800000">
            <a:off x="7051750" y="21126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4"/>
          <p:cNvCxnSpPr/>
          <p:nvPr/>
        </p:nvCxnSpPr>
        <p:spPr>
          <a:xfrm rot="10800000">
            <a:off x="7163950" y="21126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4"/>
          <p:cNvCxnSpPr/>
          <p:nvPr/>
        </p:nvCxnSpPr>
        <p:spPr>
          <a:xfrm rot="10800000">
            <a:off x="7051750" y="22452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4"/>
          <p:cNvCxnSpPr/>
          <p:nvPr/>
        </p:nvCxnSpPr>
        <p:spPr>
          <a:xfrm rot="10800000">
            <a:off x="7163950" y="22452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4"/>
          <p:cNvCxnSpPr/>
          <p:nvPr/>
        </p:nvCxnSpPr>
        <p:spPr>
          <a:xfrm rot="10800000">
            <a:off x="7163950" y="1980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4"/>
          <p:cNvCxnSpPr/>
          <p:nvPr/>
        </p:nvCxnSpPr>
        <p:spPr>
          <a:xfrm rot="10800000">
            <a:off x="6939550" y="1980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4"/>
          <p:cNvCxnSpPr/>
          <p:nvPr/>
        </p:nvCxnSpPr>
        <p:spPr>
          <a:xfrm rot="10800000">
            <a:off x="7051750" y="20454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4"/>
          <p:cNvCxnSpPr/>
          <p:nvPr/>
        </p:nvCxnSpPr>
        <p:spPr>
          <a:xfrm rot="10800000">
            <a:off x="6939550" y="2178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4"/>
          <p:cNvCxnSpPr/>
          <p:nvPr/>
        </p:nvCxnSpPr>
        <p:spPr>
          <a:xfrm rot="10800000">
            <a:off x="7367550" y="1490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14"/>
          <p:cNvCxnSpPr/>
          <p:nvPr/>
        </p:nvCxnSpPr>
        <p:spPr>
          <a:xfrm rot="10800000">
            <a:off x="7255350" y="16226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4"/>
          <p:cNvCxnSpPr/>
          <p:nvPr/>
        </p:nvCxnSpPr>
        <p:spPr>
          <a:xfrm rot="10800000">
            <a:off x="7367550" y="16226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4"/>
          <p:cNvCxnSpPr/>
          <p:nvPr/>
        </p:nvCxnSpPr>
        <p:spPr>
          <a:xfrm rot="10800000">
            <a:off x="7479750" y="16226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4"/>
          <p:cNvCxnSpPr/>
          <p:nvPr/>
        </p:nvCxnSpPr>
        <p:spPr>
          <a:xfrm rot="10800000">
            <a:off x="7367550" y="17552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4"/>
          <p:cNvCxnSpPr/>
          <p:nvPr/>
        </p:nvCxnSpPr>
        <p:spPr>
          <a:xfrm rot="10800000">
            <a:off x="7479750" y="17552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4"/>
          <p:cNvCxnSpPr/>
          <p:nvPr/>
        </p:nvCxnSpPr>
        <p:spPr>
          <a:xfrm rot="10800000">
            <a:off x="7479750" y="1490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4"/>
          <p:cNvCxnSpPr/>
          <p:nvPr/>
        </p:nvCxnSpPr>
        <p:spPr>
          <a:xfrm rot="10800000">
            <a:off x="7255350" y="1490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4"/>
          <p:cNvCxnSpPr/>
          <p:nvPr/>
        </p:nvCxnSpPr>
        <p:spPr>
          <a:xfrm rot="10800000">
            <a:off x="7367550" y="15554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4"/>
          <p:cNvCxnSpPr/>
          <p:nvPr/>
        </p:nvCxnSpPr>
        <p:spPr>
          <a:xfrm rot="10800000">
            <a:off x="7255350" y="1688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4"/>
          <p:cNvCxnSpPr/>
          <p:nvPr/>
        </p:nvCxnSpPr>
        <p:spPr>
          <a:xfrm rot="10800000">
            <a:off x="6715150" y="24493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4"/>
          <p:cNvCxnSpPr/>
          <p:nvPr/>
        </p:nvCxnSpPr>
        <p:spPr>
          <a:xfrm rot="10800000">
            <a:off x="6602950" y="25819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4"/>
          <p:cNvCxnSpPr/>
          <p:nvPr/>
        </p:nvCxnSpPr>
        <p:spPr>
          <a:xfrm rot="10800000">
            <a:off x="6715150" y="25819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4"/>
          <p:cNvCxnSpPr/>
          <p:nvPr/>
        </p:nvCxnSpPr>
        <p:spPr>
          <a:xfrm rot="10800000">
            <a:off x="6827350" y="25819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4"/>
          <p:cNvCxnSpPr/>
          <p:nvPr/>
        </p:nvCxnSpPr>
        <p:spPr>
          <a:xfrm rot="10800000">
            <a:off x="6715150" y="27145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4"/>
          <p:cNvCxnSpPr/>
          <p:nvPr/>
        </p:nvCxnSpPr>
        <p:spPr>
          <a:xfrm rot="10800000">
            <a:off x="6827350" y="27145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4"/>
          <p:cNvCxnSpPr/>
          <p:nvPr/>
        </p:nvCxnSpPr>
        <p:spPr>
          <a:xfrm rot="10800000">
            <a:off x="6827350" y="24493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4"/>
          <p:cNvCxnSpPr/>
          <p:nvPr/>
        </p:nvCxnSpPr>
        <p:spPr>
          <a:xfrm rot="10800000">
            <a:off x="6602950" y="24493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4"/>
          <p:cNvCxnSpPr/>
          <p:nvPr/>
        </p:nvCxnSpPr>
        <p:spPr>
          <a:xfrm rot="10800000">
            <a:off x="6715150" y="25147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4"/>
          <p:cNvCxnSpPr/>
          <p:nvPr/>
        </p:nvCxnSpPr>
        <p:spPr>
          <a:xfrm rot="10800000">
            <a:off x="6602950" y="26473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4"/>
          <p:cNvCxnSpPr/>
          <p:nvPr/>
        </p:nvCxnSpPr>
        <p:spPr>
          <a:xfrm rot="10800000">
            <a:off x="7367550" y="24493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4"/>
          <p:cNvCxnSpPr/>
          <p:nvPr/>
        </p:nvCxnSpPr>
        <p:spPr>
          <a:xfrm rot="10800000">
            <a:off x="7255350" y="25819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4"/>
          <p:cNvCxnSpPr/>
          <p:nvPr/>
        </p:nvCxnSpPr>
        <p:spPr>
          <a:xfrm rot="10800000">
            <a:off x="7367550" y="25819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4"/>
          <p:cNvCxnSpPr/>
          <p:nvPr/>
        </p:nvCxnSpPr>
        <p:spPr>
          <a:xfrm rot="10800000">
            <a:off x="7479750" y="25819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4"/>
          <p:cNvCxnSpPr/>
          <p:nvPr/>
        </p:nvCxnSpPr>
        <p:spPr>
          <a:xfrm rot="10800000">
            <a:off x="7367550" y="27145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4"/>
          <p:cNvCxnSpPr/>
          <p:nvPr/>
        </p:nvCxnSpPr>
        <p:spPr>
          <a:xfrm rot="10800000">
            <a:off x="7479750" y="27145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4"/>
          <p:cNvCxnSpPr/>
          <p:nvPr/>
        </p:nvCxnSpPr>
        <p:spPr>
          <a:xfrm rot="10800000">
            <a:off x="7479750" y="24493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4"/>
          <p:cNvCxnSpPr/>
          <p:nvPr/>
        </p:nvCxnSpPr>
        <p:spPr>
          <a:xfrm rot="10800000">
            <a:off x="7255350" y="24493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4"/>
          <p:cNvCxnSpPr/>
          <p:nvPr/>
        </p:nvCxnSpPr>
        <p:spPr>
          <a:xfrm rot="10800000">
            <a:off x="7367550" y="25147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14"/>
          <p:cNvCxnSpPr/>
          <p:nvPr/>
        </p:nvCxnSpPr>
        <p:spPr>
          <a:xfrm rot="10800000">
            <a:off x="7255350" y="2647375"/>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4"/>
          <p:cNvCxnSpPr/>
          <p:nvPr/>
        </p:nvCxnSpPr>
        <p:spPr>
          <a:xfrm rot="10800000">
            <a:off x="7775075" y="1980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4"/>
          <p:cNvCxnSpPr/>
          <p:nvPr/>
        </p:nvCxnSpPr>
        <p:spPr>
          <a:xfrm rot="10800000">
            <a:off x="7662875" y="21126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4"/>
          <p:cNvCxnSpPr/>
          <p:nvPr/>
        </p:nvCxnSpPr>
        <p:spPr>
          <a:xfrm rot="10800000">
            <a:off x="7775075" y="21126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4"/>
          <p:cNvCxnSpPr/>
          <p:nvPr/>
        </p:nvCxnSpPr>
        <p:spPr>
          <a:xfrm rot="10800000">
            <a:off x="7887275" y="21126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4"/>
          <p:cNvCxnSpPr/>
          <p:nvPr/>
        </p:nvCxnSpPr>
        <p:spPr>
          <a:xfrm rot="10800000">
            <a:off x="7775075" y="22452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4"/>
          <p:cNvCxnSpPr/>
          <p:nvPr/>
        </p:nvCxnSpPr>
        <p:spPr>
          <a:xfrm rot="10800000">
            <a:off x="7887275" y="22452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4"/>
          <p:cNvCxnSpPr/>
          <p:nvPr/>
        </p:nvCxnSpPr>
        <p:spPr>
          <a:xfrm rot="10800000">
            <a:off x="7887275" y="1980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4"/>
          <p:cNvCxnSpPr/>
          <p:nvPr/>
        </p:nvCxnSpPr>
        <p:spPr>
          <a:xfrm rot="10800000">
            <a:off x="7662875" y="1980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14"/>
          <p:cNvCxnSpPr/>
          <p:nvPr/>
        </p:nvCxnSpPr>
        <p:spPr>
          <a:xfrm rot="10800000">
            <a:off x="7775075" y="20454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4"/>
          <p:cNvCxnSpPr/>
          <p:nvPr/>
        </p:nvCxnSpPr>
        <p:spPr>
          <a:xfrm rot="10800000">
            <a:off x="7662875" y="2178050"/>
            <a:ext cx="112200" cy="1326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4"/>
          <p:cNvCxnSpPr/>
          <p:nvPr/>
        </p:nvCxnSpPr>
        <p:spPr>
          <a:xfrm rot="10800000">
            <a:off x="1418850" y="1545200"/>
            <a:ext cx="0" cy="13983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14"/>
          <p:cNvCxnSpPr/>
          <p:nvPr/>
        </p:nvCxnSpPr>
        <p:spPr>
          <a:xfrm>
            <a:off x="795625" y="2361025"/>
            <a:ext cx="1347900" cy="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14"/>
          <p:cNvSpPr/>
          <p:nvPr/>
        </p:nvSpPr>
        <p:spPr>
          <a:xfrm rot="-1755941">
            <a:off x="1125578" y="1715476"/>
            <a:ext cx="213558" cy="728497"/>
          </a:xfrm>
          <a:prstGeom prst="ellipse">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cxnSp>
        <p:nvCxnSpPr>
          <p:cNvPr id="143" name="Google Shape;143;p15"/>
          <p:cNvCxnSpPr/>
          <p:nvPr/>
        </p:nvCxnSpPr>
        <p:spPr>
          <a:xfrm>
            <a:off x="867450" y="1061350"/>
            <a:ext cx="7164300" cy="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15"/>
          <p:cNvSpPr txBox="1"/>
          <p:nvPr/>
        </p:nvSpPr>
        <p:spPr>
          <a:xfrm>
            <a:off x="796025" y="663350"/>
            <a:ext cx="1530900" cy="3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Dorsal</a:t>
            </a:r>
            <a:endParaRPr/>
          </a:p>
        </p:txBody>
      </p:sp>
      <p:sp>
        <p:nvSpPr>
          <p:cNvPr id="145" name="Google Shape;145;p15"/>
          <p:cNvSpPr txBox="1"/>
          <p:nvPr/>
        </p:nvSpPr>
        <p:spPr>
          <a:xfrm>
            <a:off x="6296025" y="663350"/>
            <a:ext cx="1530900" cy="3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Ventral</a:t>
            </a:r>
            <a:endParaRPr/>
          </a:p>
        </p:txBody>
      </p:sp>
      <p:pic>
        <p:nvPicPr>
          <p:cNvPr descr="Model for place-field formation. (A) Assumed anatomical connectivity between grid cells in the medial EC (MEC) and place cells in the hippocampus. Grid cells (blue) are illustrated with small grid spacings in the dorsal pole of MEC and with larger grid spacings at more ventral levels. All place cells with a place field receive input from grid cells of similar spatial phase (a common central peak) but a diversity of spacings and orientations. Hippocampal place cells with a small firing field (green) are innervated by grid cells from more dorsal parts of the EC than place cells with a larger field (yellow). Connection weights are indicated by the thickness of the arrows. Interneurons (red) provide nonspecific inhibition to keep overall firing rates at physiological levels. The color code for the rate maps ranges from blue (0 Hz) to red (peak rate). (B) Grid functions are constructed from a sum of three sinusoidal grating functions with 60 and 120 degrees angular difference, and can take any specified spatial phase, orientation, and spacing, see Eq. (2). (C) Distribution of input weight from grid cells projecting to a place cell with a Gaussian place field as a function of the logarithm of the spacing, i.e., A w0 in Eq. (3) (weight is independent of grid orientation). Green curve: s = 12 cm. Yellow curve: s = 18 cm. Note that the weight distributions for the two place fields have identical shapes, but the distribution for the large place field is shifted towards larger grid spacings. For the small field, the maximum contribution comes from a grid input with a spacing of l max = 43.5 cm; for the large field the corresponding grid spacing is l max = 65.3 cm. Also note that to form significantly larger place fields (as recorded in the intermediate and ventral hippocampus), grid cells with larger spacing than reported so far may be required." id="146" name="Google Shape;146;p15"/>
          <p:cNvPicPr preferRelativeResize="0"/>
          <p:nvPr/>
        </p:nvPicPr>
        <p:blipFill rotWithShape="1">
          <a:blip r:embed="rId3">
            <a:alphaModFix/>
          </a:blip>
          <a:srcRect b="53374" l="0" r="78300" t="4173"/>
          <a:stretch/>
        </p:blipFill>
        <p:spPr>
          <a:xfrm rot="-5400000">
            <a:off x="3637721" y="-1566197"/>
            <a:ext cx="1602400" cy="7143000"/>
          </a:xfrm>
          <a:prstGeom prst="rect">
            <a:avLst/>
          </a:prstGeom>
          <a:noFill/>
          <a:ln>
            <a:noFill/>
          </a:ln>
        </p:spPr>
      </p:pic>
      <p:cxnSp>
        <p:nvCxnSpPr>
          <p:cNvPr id="147" name="Google Shape;147;p15"/>
          <p:cNvCxnSpPr/>
          <p:nvPr/>
        </p:nvCxnSpPr>
        <p:spPr>
          <a:xfrm flipH="1">
            <a:off x="1653275" y="3235100"/>
            <a:ext cx="20400" cy="15411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5"/>
          <p:cNvCxnSpPr/>
          <p:nvPr/>
        </p:nvCxnSpPr>
        <p:spPr>
          <a:xfrm>
            <a:off x="806525" y="3959100"/>
            <a:ext cx="1713900" cy="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5"/>
          <p:cNvCxnSpPr/>
          <p:nvPr/>
        </p:nvCxnSpPr>
        <p:spPr>
          <a:xfrm flipH="1">
            <a:off x="6642325" y="3235100"/>
            <a:ext cx="20400" cy="15411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5"/>
          <p:cNvCxnSpPr/>
          <p:nvPr/>
        </p:nvCxnSpPr>
        <p:spPr>
          <a:xfrm>
            <a:off x="5795575" y="3959100"/>
            <a:ext cx="1713900" cy="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15"/>
          <p:cNvSpPr/>
          <p:nvPr/>
        </p:nvSpPr>
        <p:spPr>
          <a:xfrm rot="-1857825">
            <a:off x="1357334" y="3367736"/>
            <a:ext cx="255396" cy="642811"/>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1857825">
            <a:off x="6166777" y="3337181"/>
            <a:ext cx="739948" cy="824737"/>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txBox="1"/>
          <p:nvPr/>
        </p:nvSpPr>
        <p:spPr>
          <a:xfrm>
            <a:off x="1806350" y="4041325"/>
            <a:ext cx="1357200" cy="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Sharply tuned</a:t>
            </a:r>
            <a:endParaRPr/>
          </a:p>
        </p:txBody>
      </p:sp>
      <p:sp>
        <p:nvSpPr>
          <p:cNvPr id="154" name="Google Shape;154;p15"/>
          <p:cNvSpPr txBox="1"/>
          <p:nvPr/>
        </p:nvSpPr>
        <p:spPr>
          <a:xfrm>
            <a:off x="6796075" y="4091675"/>
            <a:ext cx="1357200" cy="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Broadly </a:t>
            </a:r>
            <a:r>
              <a:rPr lang="en-GB"/>
              <a:t>tuned</a:t>
            </a:r>
            <a:endParaRPr/>
          </a:p>
        </p:txBody>
      </p:sp>
      <p:sp>
        <p:nvSpPr>
          <p:cNvPr id="155" name="Google Shape;155;p15"/>
          <p:cNvSpPr txBox="1"/>
          <p:nvPr/>
        </p:nvSpPr>
        <p:spPr>
          <a:xfrm>
            <a:off x="131300" y="110900"/>
            <a:ext cx="1818000" cy="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Dudchenko et 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nvSpPr>
        <p:spPr>
          <a:xfrm>
            <a:off x="102050" y="173500"/>
            <a:ext cx="3867900" cy="26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Burak et al 2009 suggests: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small groups of GCs each gets specific head direction input and has asymetrical connections to move </a:t>
            </a:r>
            <a:r>
              <a:rPr lang="en-GB"/>
              <a:t>activity</a:t>
            </a:r>
            <a:r>
              <a:rPr lang="en-GB"/>
              <a:t> packet around network but itself does not have directional firing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Model periodic networks (twisted torus) and aperiodic where new grid fields are generated as a result of inhibition from surrounding cells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periodic easier to start with</a:t>
            </a:r>
            <a:endParaRPr/>
          </a:p>
          <a:p>
            <a:pPr indent="0" lvl="0" marL="0" rtl="0" algn="l">
              <a:spcBef>
                <a:spcPts val="0"/>
              </a:spcBef>
              <a:spcAft>
                <a:spcPts val="0"/>
              </a:spcAft>
              <a:buNone/>
            </a:pPr>
            <a:r>
              <a:rPr lang="en-GB"/>
              <a:t>Spiking models are noisy because spikes are discrete events and periodic model performs better</a:t>
            </a:r>
            <a:endParaRPr/>
          </a:p>
        </p:txBody>
      </p:sp>
      <p:pic>
        <p:nvPicPr>
          <p:cNvPr descr="Figure 1" id="161" name="Google Shape;161;p16"/>
          <p:cNvPicPr preferRelativeResize="0"/>
          <p:nvPr/>
        </p:nvPicPr>
        <p:blipFill>
          <a:blip r:embed="rId3">
            <a:alphaModFix/>
          </a:blip>
          <a:stretch>
            <a:fillRect/>
          </a:stretch>
        </p:blipFill>
        <p:spPr>
          <a:xfrm>
            <a:off x="4122350" y="152400"/>
            <a:ext cx="3048000" cy="458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figure3" id="166" name="Google Shape;166;p17"/>
          <p:cNvPicPr preferRelativeResize="0"/>
          <p:nvPr/>
        </p:nvPicPr>
        <p:blipFill rotWithShape="1">
          <a:blip r:embed="rId3">
            <a:alphaModFix/>
          </a:blip>
          <a:srcRect b="54961" l="73015" r="0" t="0"/>
          <a:stretch/>
        </p:blipFill>
        <p:spPr>
          <a:xfrm>
            <a:off x="142875" y="1918600"/>
            <a:ext cx="1293650" cy="2316626"/>
          </a:xfrm>
          <a:prstGeom prst="rect">
            <a:avLst/>
          </a:prstGeom>
          <a:noFill/>
          <a:ln>
            <a:noFill/>
          </a:ln>
        </p:spPr>
      </p:pic>
      <p:pic>
        <p:nvPicPr>
          <p:cNvPr descr="figure3" id="167" name="Google Shape;167;p17"/>
          <p:cNvPicPr preferRelativeResize="0"/>
          <p:nvPr/>
        </p:nvPicPr>
        <p:blipFill rotWithShape="1">
          <a:blip r:embed="rId3">
            <a:alphaModFix/>
          </a:blip>
          <a:srcRect b="74789" l="0" r="77847" t="4972"/>
          <a:stretch/>
        </p:blipFill>
        <p:spPr>
          <a:xfrm>
            <a:off x="1611775" y="1918600"/>
            <a:ext cx="1062025" cy="1040950"/>
          </a:xfrm>
          <a:prstGeom prst="rect">
            <a:avLst/>
          </a:prstGeom>
          <a:noFill/>
          <a:ln>
            <a:noFill/>
          </a:ln>
        </p:spPr>
      </p:pic>
      <p:sp>
        <p:nvSpPr>
          <p:cNvPr id="168" name="Google Shape;168;p17"/>
          <p:cNvSpPr txBox="1"/>
          <p:nvPr/>
        </p:nvSpPr>
        <p:spPr>
          <a:xfrm>
            <a:off x="54875" y="71413"/>
            <a:ext cx="2796300" cy="21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Gerlei 2020</a:t>
            </a:r>
            <a:endParaRPr/>
          </a:p>
          <a:p>
            <a:pPr indent="0" lvl="0" marL="0" rtl="0" algn="l">
              <a:spcBef>
                <a:spcPts val="0"/>
              </a:spcBef>
              <a:spcAft>
                <a:spcPts val="0"/>
              </a:spcAft>
              <a:buNone/>
            </a:pPr>
            <a:r>
              <a:rPr lang="en-GB"/>
              <a:t>Each firing field of GC has directional preference - sum leads to non-directional grid cell</a:t>
            </a:r>
            <a:endParaRPr/>
          </a:p>
          <a:p>
            <a:pPr indent="0" lvl="0" marL="0" rtl="0" algn="l">
              <a:spcBef>
                <a:spcPts val="0"/>
              </a:spcBef>
              <a:spcAft>
                <a:spcPts val="0"/>
              </a:spcAft>
              <a:buNone/>
            </a:pPr>
            <a:r>
              <a:rPr lang="en-GB"/>
              <a:t>Combination of conjunctive grid cells with different firing frequencies in different field can lead to this</a:t>
            </a:r>
            <a:endParaRPr/>
          </a:p>
        </p:txBody>
      </p:sp>
      <p:pic>
        <p:nvPicPr>
          <p:cNvPr descr="figure3" id="169" name="Google Shape;169;p17"/>
          <p:cNvPicPr preferRelativeResize="0"/>
          <p:nvPr/>
        </p:nvPicPr>
        <p:blipFill rotWithShape="1">
          <a:blip r:embed="rId3">
            <a:alphaModFix/>
          </a:blip>
          <a:srcRect b="55529" l="38709" r="35504" t="23227"/>
          <a:stretch/>
        </p:blipFill>
        <p:spPr>
          <a:xfrm>
            <a:off x="1436513" y="3050725"/>
            <a:ext cx="1236200" cy="1092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pSp>
        <p:nvGrpSpPr>
          <p:cNvPr id="174" name="Google Shape;174;p18"/>
          <p:cNvGrpSpPr/>
          <p:nvPr/>
        </p:nvGrpSpPr>
        <p:grpSpPr>
          <a:xfrm>
            <a:off x="71450" y="193900"/>
            <a:ext cx="2734975" cy="2735075"/>
            <a:chOff x="387850" y="275525"/>
            <a:chExt cx="2734975" cy="2735075"/>
          </a:xfrm>
        </p:grpSpPr>
        <p:pic>
          <p:nvPicPr>
            <p:cNvPr descr="Model for place-field formation. (A) Assumed anatomical connectivity between grid cells in the medial EC (MEC) and place cells in the hippocampus. Grid cells (blue) are illustrated with small grid spacings in the dorsal pole of MEC and with larger grid spacings at more ventral levels. All place cells with a place field receive input from grid cells of similar spatial phase (a common central peak) but a diversity of spacings and orientations. Hippocampal place cells with a small firing field (green) are innervated by grid cells from more dorsal parts of the EC than place cells with a larger field (yellow). Connection weights are indicated by the thickness of the arrows. Interneurons (red) provide nonspecific inhibition to keep overall firing rates at physiological levels. The color code for the rate maps ranges from blue (0 Hz) to red (peak rate). (B) Grid functions are constructed from a sum of three sinusoidal grating functions with 60 and 120 degrees angular difference, and can take any specified spatial phase, orientation, and spacing, see Eq. (2). (C) Distribution of input weight from grid cells projecting to a place cell with a Gaussian place field as a function of the logarithm of the spacing, i.e., A w0 in Eq. (3) (weight is independent of grid orientation). Green curve: s = 12 cm. Yellow curve: s = 18 cm. Note that the weight distributions for the two place fields have identical shapes, but the distribution for the large place field is shifted towards larger grid spacings. For the small field, the maximum contribution comes from a grid input with a spacing of l max = 43.5 cm; for the large field the corresponding grid spacing is l max = 65.3 cm. Also note that to form significantly larger place fields (as recorded in the intermediate and ventral hippocampus), grid cells with larger spacing than reported so far may be required." id="175" name="Google Shape;175;p18"/>
            <p:cNvPicPr preferRelativeResize="0"/>
            <p:nvPr/>
          </p:nvPicPr>
          <p:blipFill rotWithShape="1">
            <a:blip r:embed="rId3">
              <a:alphaModFix/>
            </a:blip>
            <a:srcRect b="53373" l="0" r="0" t="0"/>
            <a:stretch/>
          </p:blipFill>
          <p:spPr>
            <a:xfrm>
              <a:off x="387850" y="275525"/>
              <a:ext cx="2257425" cy="2398275"/>
            </a:xfrm>
            <a:prstGeom prst="rect">
              <a:avLst/>
            </a:prstGeom>
            <a:noFill/>
            <a:ln>
              <a:noFill/>
            </a:ln>
          </p:spPr>
        </p:pic>
        <p:sp>
          <p:nvSpPr>
            <p:cNvPr id="176" name="Google Shape;176;p18"/>
            <p:cNvSpPr/>
            <p:nvPr/>
          </p:nvSpPr>
          <p:spPr>
            <a:xfrm>
              <a:off x="1928825" y="1398100"/>
              <a:ext cx="1194000" cy="161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1172950" y="2417950"/>
              <a:ext cx="1674300" cy="25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1448525" y="1927425"/>
              <a:ext cx="347700" cy="593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18"/>
          <p:cNvSpPr txBox="1"/>
          <p:nvPr/>
        </p:nvSpPr>
        <p:spPr>
          <a:xfrm>
            <a:off x="2265575" y="173538"/>
            <a:ext cx="2826900" cy="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Solstad 2006</a:t>
            </a:r>
            <a:endParaRPr/>
          </a:p>
          <a:p>
            <a:pPr indent="0" lvl="0" marL="0" rtl="0" algn="l">
              <a:spcBef>
                <a:spcPts val="0"/>
              </a:spcBef>
              <a:spcAft>
                <a:spcPts val="0"/>
              </a:spcAft>
              <a:buNone/>
            </a:pPr>
            <a:r>
              <a:rPr lang="en-GB"/>
              <a:t>place field could be generated from many grid fields with different spacings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number of GCs required to produce a single place field increases with the size of the arena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cxnSp>
        <p:nvCxnSpPr>
          <p:cNvPr id="180" name="Google Shape;180;p18"/>
          <p:cNvCxnSpPr/>
          <p:nvPr/>
        </p:nvCxnSpPr>
        <p:spPr>
          <a:xfrm>
            <a:off x="4873088" y="173550"/>
            <a:ext cx="20400" cy="4796400"/>
          </a:xfrm>
          <a:prstGeom prst="straightConnector1">
            <a:avLst/>
          </a:prstGeom>
          <a:noFill/>
          <a:ln cap="flat" cmpd="sng" w="9525">
            <a:solidFill>
              <a:srgbClr val="FF0000"/>
            </a:solidFill>
            <a:prstDash val="solid"/>
            <a:round/>
            <a:headEnd len="med" w="med" type="none"/>
            <a:tailEnd len="med" w="med" type="none"/>
          </a:ln>
        </p:spPr>
      </p:cxnSp>
      <p:sp>
        <p:nvSpPr>
          <p:cNvPr id="181" name="Google Shape;181;p18"/>
          <p:cNvSpPr txBox="1"/>
          <p:nvPr/>
        </p:nvSpPr>
        <p:spPr>
          <a:xfrm>
            <a:off x="5360125" y="321250"/>
            <a:ext cx="3878100" cy="1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980000"/>
                </a:solidFill>
              </a:rPr>
              <a:t>Castro et al 2014</a:t>
            </a:r>
            <a:endParaRPr>
              <a:solidFill>
                <a:srgbClr val="980000"/>
              </a:solidFill>
            </a:endParaRPr>
          </a:p>
          <a:p>
            <a:pPr indent="0" lvl="0" marL="0" rtl="0" algn="l">
              <a:spcBef>
                <a:spcPts val="0"/>
              </a:spcBef>
              <a:spcAft>
                <a:spcPts val="0"/>
              </a:spcAft>
              <a:buNone/>
            </a:pPr>
            <a:r>
              <a:rPr lang="en-GB">
                <a:solidFill>
                  <a:srgbClr val="980000"/>
                </a:solidFill>
              </a:rPr>
              <a:t>Can get grid pattern out of PC activity</a:t>
            </a:r>
            <a:endParaRPr>
              <a:solidFill>
                <a:srgbClr val="980000"/>
              </a:solidFill>
            </a:endParaRPr>
          </a:p>
          <a:p>
            <a:pPr indent="0" lvl="0" marL="0" rtl="0" algn="l">
              <a:spcBef>
                <a:spcPts val="0"/>
              </a:spcBef>
              <a:spcAft>
                <a:spcPts val="0"/>
              </a:spcAft>
              <a:buNone/>
            </a:pPr>
            <a:r>
              <a:t/>
            </a:r>
            <a:endParaRPr>
              <a:solidFill>
                <a:srgbClr val="980000"/>
              </a:solidFill>
            </a:endParaRPr>
          </a:p>
          <a:p>
            <a:pPr indent="0" lvl="0" marL="0" rtl="0" algn="l">
              <a:spcBef>
                <a:spcPts val="0"/>
              </a:spcBef>
              <a:spcAft>
                <a:spcPts val="0"/>
              </a:spcAft>
              <a:buNone/>
            </a:pPr>
            <a:r>
              <a:rPr lang="en-GB">
                <a:solidFill>
                  <a:srgbClr val="980000"/>
                </a:solidFill>
              </a:rPr>
              <a:t>Grid cell firing is tied to one place cell at a time - must escape that cells field (conneciton function of distance to field center) for another cell to take control</a:t>
            </a:r>
            <a:endParaRPr>
              <a:solidFill>
                <a:srgbClr val="980000"/>
              </a:solidFill>
            </a:endParaRPr>
          </a:p>
          <a:p>
            <a:pPr indent="0" lvl="0" marL="0" rtl="0" algn="l">
              <a:spcBef>
                <a:spcPts val="0"/>
              </a:spcBef>
              <a:spcAft>
                <a:spcPts val="0"/>
              </a:spcAft>
              <a:buNone/>
            </a:pPr>
            <a:r>
              <a:rPr lang="en-GB">
                <a:solidFill>
                  <a:srgbClr val="980000"/>
                </a:solidFill>
              </a:rPr>
              <a:t>PC compete for control of grid cell - favors </a:t>
            </a:r>
            <a:r>
              <a:rPr lang="en-GB">
                <a:solidFill>
                  <a:srgbClr val="980000"/>
                </a:solidFill>
              </a:rPr>
              <a:t>efficient</a:t>
            </a:r>
            <a:r>
              <a:rPr lang="en-GB">
                <a:solidFill>
                  <a:srgbClr val="980000"/>
                </a:solidFill>
              </a:rPr>
              <a:t> packing (looses hexagonal structure at large scales)</a:t>
            </a:r>
            <a:endParaRPr>
              <a:solidFill>
                <a:srgbClr val="980000"/>
              </a:solidFill>
            </a:endParaRPr>
          </a:p>
          <a:p>
            <a:pPr indent="0" lvl="0" marL="0" rtl="0" algn="l">
              <a:spcBef>
                <a:spcPts val="0"/>
              </a:spcBef>
              <a:spcAft>
                <a:spcPts val="0"/>
              </a:spcAft>
              <a:buNone/>
            </a:pPr>
            <a:r>
              <a:t/>
            </a:r>
            <a:endParaRPr>
              <a:solidFill>
                <a:srgbClr val="980000"/>
              </a:solidFill>
            </a:endParaRPr>
          </a:p>
          <a:p>
            <a:pPr indent="0" lvl="0" marL="0" rtl="0" algn="l">
              <a:spcBef>
                <a:spcPts val="0"/>
              </a:spcBef>
              <a:spcAft>
                <a:spcPts val="0"/>
              </a:spcAft>
              <a:buNone/>
            </a:pPr>
            <a:r>
              <a:rPr lang="en-GB">
                <a:solidFill>
                  <a:srgbClr val="980000"/>
                </a:solidFill>
              </a:rPr>
              <a:t>HD and PC emerge before GCs in development</a:t>
            </a:r>
            <a:endParaRPr>
              <a:solidFill>
                <a:srgbClr val="980000"/>
              </a:solidFill>
            </a:endParaRPr>
          </a:p>
          <a:p>
            <a:pPr indent="0" lvl="0" marL="0" rtl="0" algn="l">
              <a:spcBef>
                <a:spcPts val="0"/>
              </a:spcBef>
              <a:spcAft>
                <a:spcPts val="0"/>
              </a:spcAft>
              <a:buNone/>
            </a:pPr>
            <a:r>
              <a:t/>
            </a:r>
            <a:endParaRPr>
              <a:solidFill>
                <a:srgbClr val="980000"/>
              </a:solidFill>
            </a:endParaRPr>
          </a:p>
          <a:p>
            <a:pPr indent="0" lvl="0" marL="0" rtl="0" algn="l">
              <a:spcBef>
                <a:spcPts val="0"/>
              </a:spcBef>
              <a:spcAft>
                <a:spcPts val="0"/>
              </a:spcAft>
              <a:buNone/>
            </a:pPr>
            <a:r>
              <a:rPr lang="en-GB">
                <a:solidFill>
                  <a:srgbClr val="980000"/>
                </a:solidFill>
              </a:rPr>
              <a:t>NO PATH INTEGRATION REQUIRED - but we want to use GCs for path integration...</a:t>
            </a:r>
            <a:endParaRPr>
              <a:solidFill>
                <a:srgbClr val="980000"/>
              </a:solidFill>
            </a:endParaRPr>
          </a:p>
        </p:txBody>
      </p:sp>
      <p:sp>
        <p:nvSpPr>
          <p:cNvPr id="182" name="Google Shape;182;p18"/>
          <p:cNvSpPr txBox="1"/>
          <p:nvPr/>
        </p:nvSpPr>
        <p:spPr>
          <a:xfrm>
            <a:off x="71525" y="2735025"/>
            <a:ext cx="4500600" cy="16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Guanella et al 2007</a:t>
            </a:r>
            <a:endParaRPr/>
          </a:p>
          <a:p>
            <a:pPr indent="0" lvl="0" marL="0" rtl="0" algn="l">
              <a:spcBef>
                <a:spcPts val="0"/>
              </a:spcBef>
              <a:spcAft>
                <a:spcPts val="0"/>
              </a:spcAft>
              <a:buNone/>
            </a:pPr>
            <a:r>
              <a:rPr lang="en-GB"/>
              <a:t>Alternativly PC input to GCs corrects for path integration errors</a:t>
            </a:r>
            <a:endParaRPr/>
          </a:p>
          <a:p>
            <a:pPr indent="0" lvl="0" marL="0" rtl="0" algn="l">
              <a:spcBef>
                <a:spcPts val="0"/>
              </a:spcBef>
              <a:spcAft>
                <a:spcPts val="0"/>
              </a:spcAft>
              <a:buNone/>
            </a:pPr>
            <a:r>
              <a:rPr lang="en-GB"/>
              <a:t>PCs provide allothetic info (encode unique points in the environment eg salient points etc) </a:t>
            </a:r>
            <a:endParaRPr/>
          </a:p>
          <a:p>
            <a:pPr indent="0" lvl="0" marL="0" rtl="0" algn="l">
              <a:spcBef>
                <a:spcPts val="0"/>
              </a:spcBef>
              <a:spcAft>
                <a:spcPts val="0"/>
              </a:spcAft>
              <a:buNone/>
            </a:pPr>
            <a:r>
              <a:rPr lang="en-GB"/>
              <a:t>Succest hebbian synapses between PC and GCs - learn associations between correlated activity - path integration error leads to mismatch</a:t>
            </a:r>
            <a:endParaRPr/>
          </a:p>
          <a:p>
            <a:pPr indent="0" lvl="0" marL="0" rtl="0" algn="l">
              <a:spcBef>
                <a:spcPts val="0"/>
              </a:spcBef>
              <a:spcAft>
                <a:spcPts val="0"/>
              </a:spcAft>
              <a:buNone/>
            </a:pPr>
            <a:r>
              <a:rPr lang="en-GB"/>
              <a:t>(assums PC are product of boundaries and visual landmarks)  </a:t>
            </a:r>
            <a:endParaRPr/>
          </a:p>
        </p:txBody>
      </p:sp>
      <p:pic>
        <p:nvPicPr>
          <p:cNvPr id="183" name="Google Shape;183;p18"/>
          <p:cNvPicPr preferRelativeResize="0"/>
          <p:nvPr/>
        </p:nvPicPr>
        <p:blipFill>
          <a:blip r:embed="rId4">
            <a:alphaModFix/>
          </a:blip>
          <a:stretch>
            <a:fillRect/>
          </a:stretch>
        </p:blipFill>
        <p:spPr>
          <a:xfrm>
            <a:off x="5194471" y="3617175"/>
            <a:ext cx="4112776" cy="183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nvSpPr>
        <p:spPr>
          <a:xfrm>
            <a:off x="163275" y="214325"/>
            <a:ext cx="8705100" cy="47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Boundary effects on grid cells:</a:t>
            </a:r>
            <a:endParaRPr/>
          </a:p>
          <a:p>
            <a:pPr indent="0" lvl="0" marL="0" rtl="0" algn="l">
              <a:spcBef>
                <a:spcPts val="0"/>
              </a:spcBef>
              <a:spcAft>
                <a:spcPts val="0"/>
              </a:spcAft>
              <a:buClr>
                <a:schemeClr val="dk1"/>
              </a:buClr>
              <a:buSzPts val="1100"/>
              <a:buFont typeface="Arial"/>
              <a:buNone/>
            </a:pPr>
            <a:r>
              <a:rPr lang="en-GB" sz="1100">
                <a:solidFill>
                  <a:schemeClr val="dk1"/>
                </a:solidFill>
              </a:rPr>
              <a:t>If walls move the grids will expand or contract (Barry et al. 2007, Stensola et al. 2012)</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accent2"/>
                </a:solidFill>
              </a:rPr>
              <a:t>Walls cause rotation and deformation of the grid (shearing) </a:t>
            </a:r>
            <a:r>
              <a:rPr lang="en-GB" sz="1100">
                <a:solidFill>
                  <a:schemeClr val="dk1"/>
                </a:solidFill>
              </a:rPr>
              <a:t>(modle in Stensola et al. 2015)</a:t>
            </a:r>
            <a:endParaRPr sz="1100">
              <a:solidFill>
                <a:schemeClr val="dk1"/>
              </a:solidFill>
            </a:endParaRPr>
          </a:p>
          <a:p>
            <a:pPr indent="0" lvl="0" marL="0" rtl="0" algn="l">
              <a:spcBef>
                <a:spcPts val="0"/>
              </a:spcBef>
              <a:spcAft>
                <a:spcPts val="0"/>
              </a:spcAft>
              <a:buNone/>
            </a:pPr>
            <a:r>
              <a:rPr lang="en-GB" sz="1100">
                <a:solidFill>
                  <a:schemeClr val="dk1"/>
                </a:solidFill>
              </a:rPr>
              <a:t>'grid patterns are deformed by forces from the borders of the environment whose strength decreases with distance from the walls'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lang="en-GB"/>
              <a:t>in environments with multiple conpartments get fractured grid -&gt; new map for each compartment (Derdikman et al. 2009) -&gt; caused by interacting sheer forces from walls -&gt; with experience of the environement the maps merge (Carpenter et al. 2015)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100">
                <a:solidFill>
                  <a:schemeClr val="accent2"/>
                </a:solidFill>
              </a:rPr>
              <a:t>Two classes for excitatory projection neurons - both can be grid cells:</a:t>
            </a:r>
            <a:endParaRPr sz="1100">
              <a:solidFill>
                <a:schemeClr val="accent2"/>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accent2"/>
                </a:solidFill>
              </a:rPr>
              <a:t>pyramidal cells</a:t>
            </a:r>
            <a:endParaRPr sz="1100">
              <a:solidFill>
                <a:schemeClr val="accent2"/>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accent2"/>
                </a:solidFill>
              </a:rPr>
              <a:t>stelate cells: only in layer II (where grid cells most abundant)</a:t>
            </a:r>
            <a:endParaRPr sz="1100">
              <a:solidFill>
                <a:schemeClr val="accent2"/>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accent2"/>
                </a:solidFill>
              </a:rPr>
              <a:t>superficially branching dendrites</a:t>
            </a:r>
            <a:endParaRPr sz="1100">
              <a:solidFill>
                <a:schemeClr val="accent2"/>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accent2"/>
                </a:solidFill>
              </a:rPr>
              <a:t>strong hyperpolarization-activated current</a:t>
            </a:r>
            <a:endParaRPr sz="1100">
              <a:solidFill>
                <a:schemeClr val="accent2"/>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accent2"/>
                </a:solidFill>
              </a:rPr>
              <a:t>only 50% of stellate cells are grid cells</a:t>
            </a:r>
            <a:endParaRPr sz="1100">
              <a:solidFill>
                <a:schemeClr val="accent2"/>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0"/>
          <p:cNvPicPr preferRelativeResize="0"/>
          <p:nvPr/>
        </p:nvPicPr>
        <p:blipFill>
          <a:blip r:embed="rId3">
            <a:alphaModFix/>
          </a:blip>
          <a:stretch>
            <a:fillRect/>
          </a:stretch>
        </p:blipFill>
        <p:spPr>
          <a:xfrm>
            <a:off x="1025300" y="-183700"/>
            <a:ext cx="7093400" cy="673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