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721450" y="475150"/>
            <a:ext cx="115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Input from grid cells with different spacings produces cells in the </a:t>
            </a:r>
            <a:r>
              <a:rPr b="1" lang="en-GB" sz="900"/>
              <a:t>hippocampus </a:t>
            </a:r>
            <a:r>
              <a:rPr lang="en-GB" sz="900"/>
              <a:t>with </a:t>
            </a:r>
            <a:r>
              <a:rPr lang="en-GB" sz="900">
                <a:solidFill>
                  <a:srgbClr val="E06666"/>
                </a:solidFill>
              </a:rPr>
              <a:t>place cell firing fields</a:t>
            </a:r>
            <a:endParaRPr sz="900">
              <a:solidFill>
                <a:srgbClr val="E06666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7465939" y="1704587"/>
            <a:ext cx="134700" cy="1347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465939" y="2580827"/>
            <a:ext cx="134700" cy="1347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911183" y="2142500"/>
            <a:ext cx="134700" cy="1347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019100" y="2142500"/>
            <a:ext cx="134700" cy="1347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153879" y="2446049"/>
            <a:ext cx="134700" cy="1347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777998" y="1833467"/>
            <a:ext cx="134700" cy="1347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153879" y="1833467"/>
            <a:ext cx="134700" cy="1347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7777998" y="2446049"/>
            <a:ext cx="134700" cy="134700"/>
          </a:xfrm>
          <a:prstGeom prst="ellipse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7567108" y="1609250"/>
            <a:ext cx="134700" cy="1347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7567108" y="2485490"/>
            <a:ext cx="134700" cy="1347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8012352" y="2047162"/>
            <a:ext cx="134700" cy="1347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7120269" y="2047162"/>
            <a:ext cx="134700" cy="1347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55048" y="2350712"/>
            <a:ext cx="134700" cy="1347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7879167" y="1738130"/>
            <a:ext cx="134700" cy="1347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7255048" y="1738130"/>
            <a:ext cx="134700" cy="1347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7879167" y="2350712"/>
            <a:ext cx="134700" cy="134700"/>
          </a:xfrm>
          <a:prstGeom prst="ellips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6344450" y="314050"/>
            <a:ext cx="1802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Reciprocal connections between </a:t>
            </a:r>
            <a:r>
              <a:rPr b="1" lang="en-GB" sz="900"/>
              <a:t>LMN and DTN</a:t>
            </a:r>
            <a:r>
              <a:rPr lang="en-GB" sz="900"/>
              <a:t> </a:t>
            </a:r>
            <a:r>
              <a:rPr lang="en-GB" sz="900"/>
              <a:t>= </a:t>
            </a:r>
            <a:r>
              <a:rPr lang="en-GB" sz="900"/>
              <a:t>excitatory-inhibitory network ring attractor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Both excitatory and </a:t>
            </a:r>
            <a:r>
              <a:rPr lang="en-GB" sz="900"/>
              <a:t>inhibitory</a:t>
            </a:r>
            <a:r>
              <a:rPr lang="en-GB" sz="900"/>
              <a:t> cells show </a:t>
            </a:r>
            <a:r>
              <a:rPr lang="en-GB" sz="900">
                <a:solidFill>
                  <a:srgbClr val="C27BA0"/>
                </a:solidFill>
              </a:rPr>
              <a:t>HD firing properties</a:t>
            </a:r>
            <a:endParaRPr sz="900">
              <a:solidFill>
                <a:srgbClr val="C27BA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7778350" y="3996650"/>
            <a:ext cx="131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Vestibular input to the two conjunctive layers drives bump around the ring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1C232"/>
                </a:solidFill>
              </a:rPr>
              <a:t>HD + angular velocity</a:t>
            </a:r>
            <a:endParaRPr sz="900">
              <a:solidFill>
                <a:srgbClr val="F1C232"/>
              </a:solidFill>
            </a:endParaRPr>
          </a:p>
        </p:txBody>
      </p:sp>
      <p:cxnSp>
        <p:nvCxnSpPr>
          <p:cNvPr id="73" name="Google Shape;73;p13"/>
          <p:cNvCxnSpPr/>
          <p:nvPr/>
        </p:nvCxnSpPr>
        <p:spPr>
          <a:xfrm rot="-5400000">
            <a:off x="8120600" y="3691838"/>
            <a:ext cx="583200" cy="1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" name="Google Shape;74;p13"/>
          <p:cNvGrpSpPr/>
          <p:nvPr/>
        </p:nvGrpSpPr>
        <p:grpSpPr>
          <a:xfrm>
            <a:off x="271300" y="1653900"/>
            <a:ext cx="995700" cy="2556050"/>
            <a:chOff x="1887875" y="2121750"/>
            <a:chExt cx="995700" cy="2556050"/>
          </a:xfrm>
        </p:grpSpPr>
        <p:sp>
          <p:nvSpPr>
            <p:cNvPr id="75" name="Google Shape;75;p13"/>
            <p:cNvSpPr/>
            <p:nvPr/>
          </p:nvSpPr>
          <p:spPr>
            <a:xfrm>
              <a:off x="1887875" y="21217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040275" y="21217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92675" y="21217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345075" y="21217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497475" y="21217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962125" y="22030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114525" y="22030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266925" y="22030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419325" y="22030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571725" y="22030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040275" y="22741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192675" y="22741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345075" y="22741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497475" y="22741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649875" y="22741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114525" y="23554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66925" y="23554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419325" y="23554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571725" y="23554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724125" y="23554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192675" y="24265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345075" y="24265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497475" y="24265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649875" y="24265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802275" y="2426550"/>
              <a:ext cx="81300" cy="81300"/>
            </a:xfrm>
            <a:prstGeom prst="ellipse">
              <a:avLst/>
            </a:prstGeom>
            <a:solidFill>
              <a:srgbClr val="6FA8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887875" y="24735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040275" y="24735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192675" y="24735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345075" y="24735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497475" y="24735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962125" y="25548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114525" y="25548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2266925" y="25548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2419325" y="25548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2571725" y="25548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2040275" y="26259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2192675" y="26259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2345075" y="26259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97475" y="26259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649875" y="26259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114525" y="27072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2266925" y="27072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2419325" y="27072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571725" y="27072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724125" y="27072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192675" y="27783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345075" y="27783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2497475" y="27783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649875" y="27783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2802275" y="2778300"/>
              <a:ext cx="81300" cy="81300"/>
            </a:xfrm>
            <a:prstGeom prst="ellipse">
              <a:avLst/>
            </a:prstGeom>
            <a:solidFill>
              <a:srgbClr val="6FA8DC">
                <a:alpha val="5195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887875" y="2920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2040275" y="2920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2192675" y="2920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2345075" y="2920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2497475" y="2920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1962125" y="3001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2114525" y="3001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2266925" y="3001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2419325" y="3001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2571725" y="3001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2040275" y="3072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2192675" y="3072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2345075" y="3072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2497475" y="3072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2649875" y="3072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114525" y="3153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266925" y="3153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2419325" y="3153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2571725" y="3153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2724125" y="3153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2192675" y="3224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2345075" y="3224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497475" y="3224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649875" y="3224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802275" y="3224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887875" y="3377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040275" y="3377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2192675" y="3377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2345075" y="3377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2497475" y="3377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962125" y="34586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2114525" y="34586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2266925" y="34586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419325" y="34586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2571725" y="34586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2040275" y="3529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2192675" y="3529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2345075" y="3529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497475" y="3529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2649875" y="3529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114525" y="3611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266925" y="3611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419325" y="3611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2571725" y="3611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2724125" y="3611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192675" y="3682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345075" y="3682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497475" y="3682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649875" y="3682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802275" y="3682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887875" y="3834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040275" y="3834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192675" y="3834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345075" y="3834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497475" y="3834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962125" y="3915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114525" y="3915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266925" y="3915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2419325" y="3915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571725" y="39158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2040275" y="3986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2192675" y="3986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2345075" y="3986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2497475" y="3986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2649875" y="39869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2114525" y="40682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2266925" y="40682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2419325" y="40682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2571725" y="40682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2724125" y="40682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2192675" y="4139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2345075" y="4139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2497475" y="4139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2649875" y="4139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2802275" y="41393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1887875" y="4291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2040275" y="4291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2192675" y="4291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2345075" y="4291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497475" y="42917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1962125" y="4373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114525" y="4373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266925" y="4373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2419325" y="4373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2571725" y="43730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2040275" y="4444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92675" y="4444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2345075" y="4444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497475" y="4444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2649875" y="44441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2114525" y="4525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2266925" y="4525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419325" y="4525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571725" y="4525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724125" y="45254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2192675" y="4596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2345075" y="4596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2497475" y="4596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2649875" y="4596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2802275" y="4596500"/>
              <a:ext cx="81300" cy="813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13"/>
          <p:cNvSpPr/>
          <p:nvPr/>
        </p:nvSpPr>
        <p:spPr>
          <a:xfrm rot="-5400000">
            <a:off x="8147210" y="2893143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"/>
          <p:cNvSpPr/>
          <p:nvPr/>
        </p:nvSpPr>
        <p:spPr>
          <a:xfrm rot="-5400000">
            <a:off x="8847511" y="2893143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/>
          <p:nvPr/>
        </p:nvSpPr>
        <p:spPr>
          <a:xfrm rot="-5400000">
            <a:off x="8497195" y="2537296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"/>
          <p:cNvSpPr/>
          <p:nvPr/>
        </p:nvSpPr>
        <p:spPr>
          <a:xfrm rot="-5400000">
            <a:off x="8497195" y="3250264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3"/>
          <p:cNvSpPr/>
          <p:nvPr/>
        </p:nvSpPr>
        <p:spPr>
          <a:xfrm rot="-5400000">
            <a:off x="8739795" y="3142546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rot="-5400000">
            <a:off x="8250212" y="2643740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rot="-5400000">
            <a:off x="8250212" y="3142546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rot="-5400000">
            <a:off x="8739795" y="2643740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rot="-5400000">
            <a:off x="8147041" y="1332877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/>
          <p:nvPr/>
        </p:nvSpPr>
        <p:spPr>
          <a:xfrm rot="-5400000">
            <a:off x="8847342" y="1332877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3"/>
          <p:cNvSpPr/>
          <p:nvPr/>
        </p:nvSpPr>
        <p:spPr>
          <a:xfrm rot="-5400000">
            <a:off x="8497025" y="977031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"/>
          <p:cNvSpPr/>
          <p:nvPr/>
        </p:nvSpPr>
        <p:spPr>
          <a:xfrm rot="-5400000">
            <a:off x="8497025" y="1689999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"/>
          <p:cNvSpPr/>
          <p:nvPr/>
        </p:nvSpPr>
        <p:spPr>
          <a:xfrm rot="-5400000">
            <a:off x="8739626" y="1582281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3"/>
          <p:cNvSpPr/>
          <p:nvPr/>
        </p:nvSpPr>
        <p:spPr>
          <a:xfrm rot="-5400000">
            <a:off x="8250043" y="1083474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"/>
          <p:cNvSpPr/>
          <p:nvPr/>
        </p:nvSpPr>
        <p:spPr>
          <a:xfrm rot="-5400000">
            <a:off x="8250043" y="1582281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 rot="-5400000">
            <a:off x="8739626" y="1083474"/>
            <a:ext cx="107700" cy="10770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"/>
          <p:cNvSpPr txBox="1"/>
          <p:nvPr/>
        </p:nvSpPr>
        <p:spPr>
          <a:xfrm>
            <a:off x="8357900" y="1217375"/>
            <a:ext cx="463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CW</a:t>
            </a:r>
            <a:endParaRPr sz="900"/>
          </a:p>
        </p:txBody>
      </p:sp>
      <p:sp>
        <p:nvSpPr>
          <p:cNvPr id="242" name="Google Shape;242;p13"/>
          <p:cNvSpPr txBox="1"/>
          <p:nvPr/>
        </p:nvSpPr>
        <p:spPr>
          <a:xfrm>
            <a:off x="8320550" y="2777638"/>
            <a:ext cx="53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</a:t>
            </a:r>
            <a:r>
              <a:rPr lang="en-GB" sz="900"/>
              <a:t>CW</a:t>
            </a:r>
            <a:endParaRPr sz="900"/>
          </a:p>
        </p:txBody>
      </p:sp>
      <p:grpSp>
        <p:nvGrpSpPr>
          <p:cNvPr id="243" name="Google Shape;243;p13"/>
          <p:cNvGrpSpPr/>
          <p:nvPr/>
        </p:nvGrpSpPr>
        <p:grpSpPr>
          <a:xfrm>
            <a:off x="1344775" y="1797700"/>
            <a:ext cx="2232300" cy="2874900"/>
            <a:chOff x="-415500" y="1939050"/>
            <a:chExt cx="2232300" cy="2874900"/>
          </a:xfrm>
        </p:grpSpPr>
        <p:sp>
          <p:nvSpPr>
            <p:cNvPr id="244" name="Google Shape;244;p13"/>
            <p:cNvSpPr/>
            <p:nvPr/>
          </p:nvSpPr>
          <p:spPr>
            <a:xfrm>
              <a:off x="78197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93437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08677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23917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139157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85622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00862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16102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31342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46582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93437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08677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23917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39157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54397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100862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16102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131342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46582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61822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0867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2391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3915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5439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16963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78197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93437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108677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123917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139157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85622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100862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16102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131342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146582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93437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108677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123917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139157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154397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100862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116102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131342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146582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161822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10867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2391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3915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5439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16963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78197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93437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08677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23917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39157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85622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100862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16102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31342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46582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93437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08677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123917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39157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54397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00862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16102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31342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46582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61822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0867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2391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3915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5439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6963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8197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93437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108677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123917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139157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5622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100862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116102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131342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146582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93437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08677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23917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39157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54397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00862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16102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31342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146582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61822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0867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12391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3915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5439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16963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78197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93437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08677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23917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139157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85622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100862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116102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131342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146582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93437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108677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123917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139157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154397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100862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116102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131342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46582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161822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10867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12391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13915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15439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16963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8197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93437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108677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123917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139157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5622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100862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16102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31342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146582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93437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08677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23917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39157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54397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00862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16102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31342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146582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161822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0867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12391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13915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15439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16963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-28482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-13242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1997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17237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24775" y="21217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-21057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-5817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9422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24662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399025" y="22030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-13242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1997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17237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32477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477175" y="22741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-5817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9422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24662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39902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551425" y="23554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199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1723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3247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4771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629575" y="2426550"/>
              <a:ext cx="81300" cy="81300"/>
            </a:xfrm>
            <a:prstGeom prst="ellipse">
              <a:avLst/>
            </a:prstGeom>
            <a:solidFill>
              <a:srgbClr val="9FC5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-28482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-13242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1997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7237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324775" y="24735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-21057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-5817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9422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4662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99025" y="25548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-13242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1997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7237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32477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477175" y="26259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-5817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9422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24662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39902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551425" y="27072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199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1723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3247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4771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629575" y="2778300"/>
              <a:ext cx="81300" cy="81300"/>
            </a:xfrm>
            <a:prstGeom prst="ellipse">
              <a:avLst/>
            </a:prstGeom>
            <a:solidFill>
              <a:srgbClr val="9FC5E8">
                <a:alpha val="245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28482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-13242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1997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17237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24775" y="2920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21057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5817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9422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4662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399025" y="3001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-13242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997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17237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32477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477175" y="3072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-5817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422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24662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39902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551425" y="3153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199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1723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3247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4771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629575" y="3224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28482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13242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1997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17237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324775" y="3377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-21057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-5817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9422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24662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99025" y="34586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-13242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1997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17237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2477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477175" y="3529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-5817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9422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4662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39902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551425" y="3611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199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1723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3247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4771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629575" y="3682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-28482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-13242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1997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17237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24775" y="3834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-21057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-5817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9422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4662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399025" y="39158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-13242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1997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17237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32477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477175" y="39869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-5817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9422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24662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39902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551425" y="40682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199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1723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247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4771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629575" y="41393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-28482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13242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1997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17237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324775" y="42917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-21057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-5817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9422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24662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399025" y="43730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-13242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1997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17237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32477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477175" y="44441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-5817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9422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24662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39902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51425" y="45254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199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1723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3247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771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629575" y="4596500"/>
              <a:ext cx="81300" cy="81300"/>
            </a:xfrm>
            <a:prstGeom prst="ellipse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-415500" y="1939050"/>
              <a:ext cx="2232300" cy="2874900"/>
            </a:xfrm>
            <a:prstGeom prst="rect">
              <a:avLst/>
            </a:prstGeom>
            <a:solidFill>
              <a:srgbClr val="FFFFFF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13"/>
          <p:cNvSpPr/>
          <p:nvPr/>
        </p:nvSpPr>
        <p:spPr>
          <a:xfrm>
            <a:off x="4121188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3"/>
          <p:cNvSpPr/>
          <p:nvPr/>
        </p:nvSpPr>
        <p:spPr>
          <a:xfrm>
            <a:off x="4272793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3"/>
          <p:cNvSpPr/>
          <p:nvPr/>
        </p:nvSpPr>
        <p:spPr>
          <a:xfrm>
            <a:off x="4424399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3"/>
          <p:cNvSpPr/>
          <p:nvPr/>
        </p:nvSpPr>
        <p:spPr>
          <a:xfrm>
            <a:off x="4576005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3"/>
          <p:cNvSpPr/>
          <p:nvPr/>
        </p:nvSpPr>
        <p:spPr>
          <a:xfrm>
            <a:off x="4727610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3"/>
          <p:cNvSpPr/>
          <p:nvPr/>
        </p:nvSpPr>
        <p:spPr>
          <a:xfrm>
            <a:off x="4879216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3"/>
          <p:cNvSpPr/>
          <p:nvPr/>
        </p:nvSpPr>
        <p:spPr>
          <a:xfrm>
            <a:off x="5030822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3"/>
          <p:cNvSpPr/>
          <p:nvPr/>
        </p:nvSpPr>
        <p:spPr>
          <a:xfrm>
            <a:off x="5182427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3"/>
          <p:cNvSpPr/>
          <p:nvPr/>
        </p:nvSpPr>
        <p:spPr>
          <a:xfrm>
            <a:off x="5334033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3"/>
          <p:cNvSpPr/>
          <p:nvPr/>
        </p:nvSpPr>
        <p:spPr>
          <a:xfrm>
            <a:off x="5485639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3"/>
          <p:cNvSpPr/>
          <p:nvPr/>
        </p:nvSpPr>
        <p:spPr>
          <a:xfrm>
            <a:off x="5637244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3"/>
          <p:cNvSpPr/>
          <p:nvPr/>
        </p:nvSpPr>
        <p:spPr>
          <a:xfrm>
            <a:off x="5788850" y="4075250"/>
            <a:ext cx="134700" cy="134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3"/>
          <p:cNvSpPr txBox="1"/>
          <p:nvPr/>
        </p:nvSpPr>
        <p:spPr>
          <a:xfrm>
            <a:off x="4099788" y="4254350"/>
            <a:ext cx="191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Output array from predictive </a:t>
            </a:r>
            <a:r>
              <a:rPr lang="en-GB" sz="900"/>
              <a:t>coding</a:t>
            </a:r>
            <a:r>
              <a:rPr lang="en-GB" sz="900"/>
              <a:t> network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Eqiv. VISION AND WHISKER</a:t>
            </a:r>
            <a:endParaRPr sz="900"/>
          </a:p>
        </p:txBody>
      </p:sp>
      <p:sp>
        <p:nvSpPr>
          <p:cNvPr id="558" name="Google Shape;558;p13"/>
          <p:cNvSpPr/>
          <p:nvPr/>
        </p:nvSpPr>
        <p:spPr>
          <a:xfrm>
            <a:off x="41168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3"/>
          <p:cNvSpPr/>
          <p:nvPr/>
        </p:nvSpPr>
        <p:spPr>
          <a:xfrm>
            <a:off x="42692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3"/>
          <p:cNvSpPr/>
          <p:nvPr/>
        </p:nvSpPr>
        <p:spPr>
          <a:xfrm>
            <a:off x="44216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3"/>
          <p:cNvSpPr/>
          <p:nvPr/>
        </p:nvSpPr>
        <p:spPr>
          <a:xfrm>
            <a:off x="45740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3"/>
          <p:cNvSpPr/>
          <p:nvPr/>
        </p:nvSpPr>
        <p:spPr>
          <a:xfrm>
            <a:off x="47264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3"/>
          <p:cNvSpPr/>
          <p:nvPr/>
        </p:nvSpPr>
        <p:spPr>
          <a:xfrm>
            <a:off x="48788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3"/>
          <p:cNvSpPr/>
          <p:nvPr/>
        </p:nvSpPr>
        <p:spPr>
          <a:xfrm>
            <a:off x="50312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3"/>
          <p:cNvSpPr/>
          <p:nvPr/>
        </p:nvSpPr>
        <p:spPr>
          <a:xfrm>
            <a:off x="51836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3"/>
          <p:cNvSpPr/>
          <p:nvPr/>
        </p:nvSpPr>
        <p:spPr>
          <a:xfrm>
            <a:off x="53360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3"/>
          <p:cNvSpPr/>
          <p:nvPr/>
        </p:nvSpPr>
        <p:spPr>
          <a:xfrm>
            <a:off x="54884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3"/>
          <p:cNvSpPr/>
          <p:nvPr/>
        </p:nvSpPr>
        <p:spPr>
          <a:xfrm>
            <a:off x="56408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3"/>
          <p:cNvSpPr/>
          <p:nvPr/>
        </p:nvSpPr>
        <p:spPr>
          <a:xfrm>
            <a:off x="5793225" y="3460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3"/>
          <p:cNvSpPr/>
          <p:nvPr/>
        </p:nvSpPr>
        <p:spPr>
          <a:xfrm>
            <a:off x="41020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3"/>
          <p:cNvSpPr/>
          <p:nvPr/>
        </p:nvSpPr>
        <p:spPr>
          <a:xfrm>
            <a:off x="42544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3"/>
          <p:cNvSpPr/>
          <p:nvPr/>
        </p:nvSpPr>
        <p:spPr>
          <a:xfrm>
            <a:off x="44068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3"/>
          <p:cNvSpPr/>
          <p:nvPr/>
        </p:nvSpPr>
        <p:spPr>
          <a:xfrm>
            <a:off x="45592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3"/>
          <p:cNvSpPr/>
          <p:nvPr/>
        </p:nvSpPr>
        <p:spPr>
          <a:xfrm>
            <a:off x="47116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3"/>
          <p:cNvSpPr/>
          <p:nvPr/>
        </p:nvSpPr>
        <p:spPr>
          <a:xfrm>
            <a:off x="48640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3"/>
          <p:cNvSpPr/>
          <p:nvPr/>
        </p:nvSpPr>
        <p:spPr>
          <a:xfrm>
            <a:off x="50164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3"/>
          <p:cNvSpPr/>
          <p:nvPr/>
        </p:nvSpPr>
        <p:spPr>
          <a:xfrm>
            <a:off x="51688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3"/>
          <p:cNvSpPr/>
          <p:nvPr/>
        </p:nvSpPr>
        <p:spPr>
          <a:xfrm>
            <a:off x="53212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3"/>
          <p:cNvSpPr/>
          <p:nvPr/>
        </p:nvSpPr>
        <p:spPr>
          <a:xfrm>
            <a:off x="54736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3"/>
          <p:cNvSpPr/>
          <p:nvPr/>
        </p:nvSpPr>
        <p:spPr>
          <a:xfrm>
            <a:off x="56260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3"/>
          <p:cNvSpPr/>
          <p:nvPr/>
        </p:nvSpPr>
        <p:spPr>
          <a:xfrm>
            <a:off x="5778438" y="30795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3"/>
          <p:cNvSpPr/>
          <p:nvPr/>
        </p:nvSpPr>
        <p:spPr>
          <a:xfrm>
            <a:off x="41020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3"/>
          <p:cNvSpPr/>
          <p:nvPr/>
        </p:nvSpPr>
        <p:spPr>
          <a:xfrm>
            <a:off x="42544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3"/>
          <p:cNvSpPr/>
          <p:nvPr/>
        </p:nvSpPr>
        <p:spPr>
          <a:xfrm>
            <a:off x="44068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3"/>
          <p:cNvSpPr/>
          <p:nvPr/>
        </p:nvSpPr>
        <p:spPr>
          <a:xfrm>
            <a:off x="45592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3"/>
          <p:cNvSpPr/>
          <p:nvPr/>
        </p:nvSpPr>
        <p:spPr>
          <a:xfrm>
            <a:off x="47116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3"/>
          <p:cNvSpPr/>
          <p:nvPr/>
        </p:nvSpPr>
        <p:spPr>
          <a:xfrm>
            <a:off x="48640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3"/>
          <p:cNvSpPr/>
          <p:nvPr/>
        </p:nvSpPr>
        <p:spPr>
          <a:xfrm>
            <a:off x="50164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3"/>
          <p:cNvSpPr/>
          <p:nvPr/>
        </p:nvSpPr>
        <p:spPr>
          <a:xfrm>
            <a:off x="51688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3"/>
          <p:cNvSpPr/>
          <p:nvPr/>
        </p:nvSpPr>
        <p:spPr>
          <a:xfrm>
            <a:off x="53212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3"/>
          <p:cNvSpPr/>
          <p:nvPr/>
        </p:nvSpPr>
        <p:spPr>
          <a:xfrm>
            <a:off x="54736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3"/>
          <p:cNvSpPr/>
          <p:nvPr/>
        </p:nvSpPr>
        <p:spPr>
          <a:xfrm>
            <a:off x="56260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3"/>
          <p:cNvSpPr/>
          <p:nvPr/>
        </p:nvSpPr>
        <p:spPr>
          <a:xfrm>
            <a:off x="5778450" y="2546150"/>
            <a:ext cx="134700" cy="1347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3"/>
          <p:cNvSpPr txBox="1"/>
          <p:nvPr/>
        </p:nvSpPr>
        <p:spPr>
          <a:xfrm rot="-5400000">
            <a:off x="4715088" y="2672750"/>
            <a:ext cx="38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/>
          </a:p>
        </p:txBody>
      </p:sp>
      <p:cxnSp>
        <p:nvCxnSpPr>
          <p:cNvPr id="595" name="Google Shape;595;p13"/>
          <p:cNvCxnSpPr>
            <a:stCxn id="56" idx="2"/>
            <a:endCxn id="569" idx="6"/>
          </p:cNvCxnSpPr>
          <p:nvPr/>
        </p:nvCxnSpPr>
        <p:spPr>
          <a:xfrm flipH="1">
            <a:off x="5927839" y="2648177"/>
            <a:ext cx="1538100" cy="8796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13"/>
          <p:cNvCxnSpPr>
            <a:stCxn id="59" idx="2"/>
            <a:endCxn id="581" idx="6"/>
          </p:cNvCxnSpPr>
          <p:nvPr/>
        </p:nvCxnSpPr>
        <p:spPr>
          <a:xfrm flipH="1">
            <a:off x="5913079" y="2513399"/>
            <a:ext cx="1240800" cy="6336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7" name="Google Shape;597;p13"/>
          <p:cNvSpPr txBox="1"/>
          <p:nvPr/>
        </p:nvSpPr>
        <p:spPr>
          <a:xfrm>
            <a:off x="6010475" y="3557150"/>
            <a:ext cx="131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Layers of cells </a:t>
            </a:r>
            <a:r>
              <a:rPr lang="en-GB" sz="900"/>
              <a:t>receive</a:t>
            </a:r>
            <a:r>
              <a:rPr lang="en-GB" sz="900"/>
              <a:t> current injection according to the value of their respective PredNet output</a:t>
            </a:r>
            <a:endParaRPr sz="900"/>
          </a:p>
        </p:txBody>
      </p:sp>
      <p:sp>
        <p:nvSpPr>
          <p:cNvPr id="598" name="Google Shape;598;p13"/>
          <p:cNvSpPr txBox="1"/>
          <p:nvPr/>
        </p:nvSpPr>
        <p:spPr>
          <a:xfrm>
            <a:off x="6114447" y="2026650"/>
            <a:ext cx="93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Each layer </a:t>
            </a:r>
            <a:r>
              <a:rPr lang="en-GB" sz="900"/>
              <a:t>receives</a:t>
            </a:r>
            <a:r>
              <a:rPr lang="en-GB" sz="900"/>
              <a:t> input from one HD cell</a:t>
            </a:r>
            <a:endParaRPr sz="900"/>
          </a:p>
        </p:txBody>
      </p:sp>
      <p:sp>
        <p:nvSpPr>
          <p:cNvPr id="599" name="Google Shape;599;p13"/>
          <p:cNvSpPr txBox="1"/>
          <p:nvPr/>
        </p:nvSpPr>
        <p:spPr>
          <a:xfrm>
            <a:off x="126400" y="164325"/>
            <a:ext cx="1491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2D </a:t>
            </a:r>
            <a:r>
              <a:rPr lang="en-GB" sz="900"/>
              <a:t>excitatory-inhibitory attractor network with twisted torus connectivity produces grid firing like recorded in the </a:t>
            </a:r>
            <a:r>
              <a:rPr b="1" lang="en-GB" sz="900"/>
              <a:t>MEC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Both excitatory and inhibitory cells show </a:t>
            </a:r>
            <a:r>
              <a:rPr lang="en-GB" sz="900">
                <a:solidFill>
                  <a:srgbClr val="3D85C6"/>
                </a:solidFill>
              </a:rPr>
              <a:t>grid cell firing properties</a:t>
            </a:r>
            <a:endParaRPr sz="900">
              <a:solidFill>
                <a:srgbClr val="3D85C6"/>
              </a:solidFill>
            </a:endParaRPr>
          </a:p>
        </p:txBody>
      </p:sp>
      <p:sp>
        <p:nvSpPr>
          <p:cNvPr id="600" name="Google Shape;600;p13"/>
          <p:cNvSpPr txBox="1"/>
          <p:nvPr/>
        </p:nvSpPr>
        <p:spPr>
          <a:xfrm>
            <a:off x="4910263" y="1364413"/>
            <a:ext cx="13131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Association between HD and </a:t>
            </a:r>
            <a:r>
              <a:rPr b="1" lang="en-GB" sz="900"/>
              <a:t>salient </a:t>
            </a:r>
            <a:r>
              <a:rPr lang="en-GB" sz="900"/>
              <a:t>views may occur in </a:t>
            </a:r>
            <a:r>
              <a:rPr b="1" lang="en-GB" sz="900"/>
              <a:t>retrosplenial cortex</a:t>
            </a:r>
            <a:r>
              <a:rPr lang="en-GB" sz="900"/>
              <a:t>. Cells in each layer show </a:t>
            </a:r>
            <a:r>
              <a:rPr lang="en-GB" sz="900">
                <a:solidFill>
                  <a:srgbClr val="C27BA0"/>
                </a:solidFill>
              </a:rPr>
              <a:t>HD firing properties</a:t>
            </a:r>
            <a:endParaRPr sz="900">
              <a:solidFill>
                <a:srgbClr val="C27BA0"/>
              </a:solidFill>
            </a:endParaRPr>
          </a:p>
        </p:txBody>
      </p:sp>
      <p:sp>
        <p:nvSpPr>
          <p:cNvPr id="601" name="Google Shape;601;p13"/>
          <p:cNvSpPr txBox="1"/>
          <p:nvPr/>
        </p:nvSpPr>
        <p:spPr>
          <a:xfrm>
            <a:off x="71900" y="4209950"/>
            <a:ext cx="1892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4 conjunctive layers for up, down, left and right bump movement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Theses cells have a </a:t>
            </a:r>
            <a:r>
              <a:rPr lang="en-GB" sz="900">
                <a:solidFill>
                  <a:srgbClr val="6AA84F"/>
                </a:solidFill>
              </a:rPr>
              <a:t>grid + prefered direction firing pattern </a:t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602" name="Google Shape;602;p13"/>
          <p:cNvSpPr txBox="1"/>
          <p:nvPr/>
        </p:nvSpPr>
        <p:spPr>
          <a:xfrm>
            <a:off x="538600" y="2486613"/>
            <a:ext cx="53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UP</a:t>
            </a:r>
            <a:endParaRPr sz="900"/>
          </a:p>
        </p:txBody>
      </p:sp>
      <p:sp>
        <p:nvSpPr>
          <p:cNvPr id="603" name="Google Shape;603;p13"/>
          <p:cNvSpPr txBox="1"/>
          <p:nvPr/>
        </p:nvSpPr>
        <p:spPr>
          <a:xfrm>
            <a:off x="538600" y="2926413"/>
            <a:ext cx="53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Down</a:t>
            </a:r>
            <a:endParaRPr sz="900"/>
          </a:p>
        </p:txBody>
      </p:sp>
      <p:sp>
        <p:nvSpPr>
          <p:cNvPr id="604" name="Google Shape;604;p13"/>
          <p:cNvSpPr txBox="1"/>
          <p:nvPr/>
        </p:nvSpPr>
        <p:spPr>
          <a:xfrm>
            <a:off x="500200" y="3393588"/>
            <a:ext cx="53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Left</a:t>
            </a:r>
            <a:endParaRPr sz="900"/>
          </a:p>
        </p:txBody>
      </p:sp>
      <p:sp>
        <p:nvSpPr>
          <p:cNvPr id="605" name="Google Shape;605;p13"/>
          <p:cNvSpPr txBox="1"/>
          <p:nvPr/>
        </p:nvSpPr>
        <p:spPr>
          <a:xfrm>
            <a:off x="538600" y="3860763"/>
            <a:ext cx="53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Right</a:t>
            </a:r>
            <a:endParaRPr sz="900"/>
          </a:p>
        </p:txBody>
      </p:sp>
      <p:sp>
        <p:nvSpPr>
          <p:cNvPr id="606" name="Google Shape;606;p13"/>
          <p:cNvSpPr txBox="1"/>
          <p:nvPr/>
        </p:nvSpPr>
        <p:spPr>
          <a:xfrm>
            <a:off x="1582350" y="2865525"/>
            <a:ext cx="19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Multiple grid cell modules produce grids of different spacings</a:t>
            </a:r>
            <a:endParaRPr sz="900"/>
          </a:p>
        </p:txBody>
      </p:sp>
      <p:cxnSp>
        <p:nvCxnSpPr>
          <p:cNvPr id="607" name="Google Shape;607;p13"/>
          <p:cNvCxnSpPr>
            <a:stCxn id="546" idx="0"/>
            <a:endCxn id="559" idx="4"/>
          </p:cNvCxnSpPr>
          <p:nvPr/>
        </p:nvCxnSpPr>
        <p:spPr>
          <a:xfrm rot="10800000">
            <a:off x="4336543" y="3595250"/>
            <a:ext cx="36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13"/>
          <p:cNvCxnSpPr>
            <a:stCxn id="545" idx="0"/>
            <a:endCxn id="558" idx="4"/>
          </p:cNvCxnSpPr>
          <p:nvPr/>
        </p:nvCxnSpPr>
        <p:spPr>
          <a:xfrm rot="10800000">
            <a:off x="4184038" y="3595250"/>
            <a:ext cx="45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13"/>
          <p:cNvCxnSpPr>
            <a:stCxn id="547" idx="0"/>
            <a:endCxn id="560" idx="4"/>
          </p:cNvCxnSpPr>
          <p:nvPr/>
        </p:nvCxnSpPr>
        <p:spPr>
          <a:xfrm rot="10800000">
            <a:off x="4489049" y="3595250"/>
            <a:ext cx="27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13"/>
          <p:cNvCxnSpPr>
            <a:stCxn id="548" idx="0"/>
            <a:endCxn id="561" idx="4"/>
          </p:cNvCxnSpPr>
          <p:nvPr/>
        </p:nvCxnSpPr>
        <p:spPr>
          <a:xfrm rot="10800000">
            <a:off x="4641255" y="3595250"/>
            <a:ext cx="21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13"/>
          <p:cNvCxnSpPr>
            <a:stCxn id="549" idx="0"/>
            <a:endCxn id="562" idx="4"/>
          </p:cNvCxnSpPr>
          <p:nvPr/>
        </p:nvCxnSpPr>
        <p:spPr>
          <a:xfrm rot="10800000">
            <a:off x="4793760" y="3595250"/>
            <a:ext cx="12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13"/>
          <p:cNvCxnSpPr>
            <a:stCxn id="550" idx="0"/>
            <a:endCxn id="563" idx="4"/>
          </p:cNvCxnSpPr>
          <p:nvPr/>
        </p:nvCxnSpPr>
        <p:spPr>
          <a:xfrm rot="10800000">
            <a:off x="4946266" y="3595250"/>
            <a:ext cx="3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13"/>
          <p:cNvCxnSpPr>
            <a:stCxn id="551" idx="0"/>
            <a:endCxn id="564" idx="4"/>
          </p:cNvCxnSpPr>
          <p:nvPr/>
        </p:nvCxnSpPr>
        <p:spPr>
          <a:xfrm flipH="1" rot="10800000">
            <a:off x="5098172" y="3595250"/>
            <a:ext cx="3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13"/>
          <p:cNvCxnSpPr>
            <a:stCxn id="552" idx="0"/>
            <a:endCxn id="565" idx="4"/>
          </p:cNvCxnSpPr>
          <p:nvPr/>
        </p:nvCxnSpPr>
        <p:spPr>
          <a:xfrm flipH="1" rot="10800000">
            <a:off x="5249777" y="3595250"/>
            <a:ext cx="12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13"/>
          <p:cNvCxnSpPr>
            <a:stCxn id="553" idx="0"/>
            <a:endCxn id="566" idx="4"/>
          </p:cNvCxnSpPr>
          <p:nvPr/>
        </p:nvCxnSpPr>
        <p:spPr>
          <a:xfrm flipH="1" rot="10800000">
            <a:off x="5401383" y="3595250"/>
            <a:ext cx="21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13"/>
          <p:cNvCxnSpPr>
            <a:stCxn id="554" idx="0"/>
            <a:endCxn id="567" idx="4"/>
          </p:cNvCxnSpPr>
          <p:nvPr/>
        </p:nvCxnSpPr>
        <p:spPr>
          <a:xfrm flipH="1" rot="10800000">
            <a:off x="5552989" y="3595250"/>
            <a:ext cx="27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13"/>
          <p:cNvCxnSpPr>
            <a:stCxn id="555" idx="0"/>
            <a:endCxn id="568" idx="4"/>
          </p:cNvCxnSpPr>
          <p:nvPr/>
        </p:nvCxnSpPr>
        <p:spPr>
          <a:xfrm flipH="1" rot="10800000">
            <a:off x="5704594" y="3595250"/>
            <a:ext cx="36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13"/>
          <p:cNvCxnSpPr>
            <a:stCxn id="556" idx="0"/>
            <a:endCxn id="569" idx="4"/>
          </p:cNvCxnSpPr>
          <p:nvPr/>
        </p:nvCxnSpPr>
        <p:spPr>
          <a:xfrm flipH="1" rot="10800000">
            <a:off x="5856200" y="3595250"/>
            <a:ext cx="45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9" name="Google Shape;619;p13"/>
          <p:cNvSpPr/>
          <p:nvPr/>
        </p:nvSpPr>
        <p:spPr>
          <a:xfrm>
            <a:off x="2711688" y="513300"/>
            <a:ext cx="107700" cy="107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3"/>
          <p:cNvSpPr/>
          <p:nvPr/>
        </p:nvSpPr>
        <p:spPr>
          <a:xfrm>
            <a:off x="2895588" y="756750"/>
            <a:ext cx="107700" cy="107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3"/>
          <p:cNvSpPr/>
          <p:nvPr/>
        </p:nvSpPr>
        <p:spPr>
          <a:xfrm>
            <a:off x="2900388" y="330950"/>
            <a:ext cx="107700" cy="107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3"/>
          <p:cNvSpPr/>
          <p:nvPr/>
        </p:nvSpPr>
        <p:spPr>
          <a:xfrm>
            <a:off x="3171713" y="1191175"/>
            <a:ext cx="107700" cy="107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3"/>
          <p:cNvSpPr/>
          <p:nvPr/>
        </p:nvSpPr>
        <p:spPr>
          <a:xfrm>
            <a:off x="2983188" y="563000"/>
            <a:ext cx="107700" cy="107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3"/>
          <p:cNvSpPr/>
          <p:nvPr/>
        </p:nvSpPr>
        <p:spPr>
          <a:xfrm>
            <a:off x="3090713" y="775750"/>
            <a:ext cx="107700" cy="107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3"/>
          <p:cNvSpPr/>
          <p:nvPr/>
        </p:nvSpPr>
        <p:spPr>
          <a:xfrm>
            <a:off x="2895588" y="977025"/>
            <a:ext cx="107700" cy="107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3"/>
          <p:cNvSpPr/>
          <p:nvPr/>
        </p:nvSpPr>
        <p:spPr>
          <a:xfrm>
            <a:off x="3117863" y="360313"/>
            <a:ext cx="107700" cy="107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3"/>
          <p:cNvSpPr/>
          <p:nvPr/>
        </p:nvSpPr>
        <p:spPr>
          <a:xfrm>
            <a:off x="3279288" y="621000"/>
            <a:ext cx="107700" cy="1077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13"/>
          <p:cNvCxnSpPr>
            <a:stCxn id="94" idx="7"/>
            <a:endCxn id="622" idx="3"/>
          </p:cNvCxnSpPr>
          <p:nvPr/>
        </p:nvCxnSpPr>
        <p:spPr>
          <a:xfrm flipH="1" rot="10800000">
            <a:off x="1176944" y="1283006"/>
            <a:ext cx="2010600" cy="6165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29" name="Google Shape;629;p13"/>
          <p:cNvCxnSpPr>
            <a:endCxn id="622" idx="4"/>
          </p:cNvCxnSpPr>
          <p:nvPr/>
        </p:nvCxnSpPr>
        <p:spPr>
          <a:xfrm flipH="1" rot="10800000">
            <a:off x="1907663" y="1298875"/>
            <a:ext cx="1317900" cy="7977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0" name="Google Shape;630;p13"/>
          <p:cNvCxnSpPr>
            <a:endCxn id="622" idx="4"/>
          </p:cNvCxnSpPr>
          <p:nvPr/>
        </p:nvCxnSpPr>
        <p:spPr>
          <a:xfrm flipH="1" rot="10800000">
            <a:off x="3040763" y="1298875"/>
            <a:ext cx="184800" cy="7284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31" name="Google Shape;631;p13"/>
          <p:cNvCxnSpPr>
            <a:stCxn id="582" idx="0"/>
            <a:endCxn id="622" idx="5"/>
          </p:cNvCxnSpPr>
          <p:nvPr/>
        </p:nvCxnSpPr>
        <p:spPr>
          <a:xfrm rot="10800000">
            <a:off x="3263700" y="1283150"/>
            <a:ext cx="905700" cy="12630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13"/>
          <p:cNvCxnSpPr>
            <a:stCxn id="585" idx="0"/>
            <a:endCxn id="622" idx="5"/>
          </p:cNvCxnSpPr>
          <p:nvPr/>
        </p:nvCxnSpPr>
        <p:spPr>
          <a:xfrm rot="10800000">
            <a:off x="3263700" y="1283150"/>
            <a:ext cx="1362900" cy="1263000"/>
          </a:xfrm>
          <a:prstGeom prst="straightConnector1">
            <a:avLst/>
          </a:prstGeom>
          <a:noFill/>
          <a:ln cap="flat" cmpd="sng" w="19050">
            <a:solidFill>
              <a:srgbClr val="EAD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13"/>
          <p:cNvCxnSpPr>
            <a:stCxn id="586" idx="0"/>
            <a:endCxn id="622" idx="6"/>
          </p:cNvCxnSpPr>
          <p:nvPr/>
        </p:nvCxnSpPr>
        <p:spPr>
          <a:xfrm rot="10800000">
            <a:off x="3279300" y="1245050"/>
            <a:ext cx="1499700" cy="1301100"/>
          </a:xfrm>
          <a:prstGeom prst="straightConnector1">
            <a:avLst/>
          </a:prstGeom>
          <a:noFill/>
          <a:ln cap="flat" cmpd="sng" w="9525">
            <a:solidFill>
              <a:srgbClr val="EAD1D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13"/>
          <p:cNvSpPr txBox="1"/>
          <p:nvPr/>
        </p:nvSpPr>
        <p:spPr>
          <a:xfrm>
            <a:off x="3512188" y="1130750"/>
            <a:ext cx="1362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Through </a:t>
            </a:r>
            <a:r>
              <a:rPr lang="en-GB" sz="900">
                <a:highlight>
                  <a:srgbClr val="FFFF00"/>
                </a:highlight>
              </a:rPr>
              <a:t>hebbian learning</a:t>
            </a:r>
            <a:r>
              <a:rPr lang="en-GB" sz="900"/>
              <a:t> particular views become associated with a place cell, increasing the PCs firing when that view reoccurs</a:t>
            </a:r>
            <a:endParaRPr sz="900"/>
          </a:p>
        </p:txBody>
      </p:sp>
      <p:sp>
        <p:nvSpPr>
          <p:cNvPr id="635" name="Google Shape;635;p13"/>
          <p:cNvSpPr txBox="1"/>
          <p:nvPr/>
        </p:nvSpPr>
        <p:spPr>
          <a:xfrm>
            <a:off x="3515051" y="164325"/>
            <a:ext cx="1431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Place cells project back to the grid cells which produce them to correct for errors in the grid cell attractor network</a:t>
            </a:r>
            <a:endParaRPr sz="900"/>
          </a:p>
        </p:txBody>
      </p:sp>
      <p:cxnSp>
        <p:nvCxnSpPr>
          <p:cNvPr id="636" name="Google Shape;636;p13"/>
          <p:cNvCxnSpPr/>
          <p:nvPr/>
        </p:nvCxnSpPr>
        <p:spPr>
          <a:xfrm flipH="1" rot="10800000">
            <a:off x="1176956" y="1594406"/>
            <a:ext cx="998100" cy="30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7" name="Google Shape;637;p13"/>
          <p:cNvCxnSpPr/>
          <p:nvPr/>
        </p:nvCxnSpPr>
        <p:spPr>
          <a:xfrm flipH="1" rot="10800000">
            <a:off x="1907588" y="1680925"/>
            <a:ext cx="694200" cy="4155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38" name="Google Shape;638;p13"/>
          <p:cNvCxnSpPr/>
          <p:nvPr/>
        </p:nvCxnSpPr>
        <p:spPr>
          <a:xfrm flipH="1" rot="10800000">
            <a:off x="3040788" y="1635375"/>
            <a:ext cx="100800" cy="391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