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9cdf68a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9cdf68a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s://www.nature.com/articles/s41467-020-17500-1#auth-Klara-Gerlei" TargetMode="External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63" y="510725"/>
            <a:ext cx="151447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425" y="358650"/>
            <a:ext cx="1761800" cy="30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97800" y="73350"/>
            <a:ext cx="26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0066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Gerlei</a:t>
            </a:r>
            <a:r>
              <a:rPr lang="en-GB"/>
              <a:t> et al 2020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93450" y="2070450"/>
            <a:ext cx="1908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Grid cells may have overall no </a:t>
            </a:r>
            <a:r>
              <a:rPr lang="en-GB" sz="1200"/>
              <a:t>preferred</a:t>
            </a:r>
            <a:r>
              <a:rPr lang="en-GB" sz="1200"/>
              <a:t> firing direction, but each grid field has a </a:t>
            </a:r>
            <a:r>
              <a:rPr lang="en-GB" sz="1200"/>
              <a:t>preferred</a:t>
            </a:r>
            <a:r>
              <a:rPr lang="en-GB" sz="1200"/>
              <a:t> firing direction</a:t>
            </a:r>
            <a:endParaRPr sz="1200"/>
          </a:p>
        </p:txBody>
      </p:sp>
      <p:cxnSp>
        <p:nvCxnSpPr>
          <p:cNvPr id="58" name="Google Shape;58;p13"/>
          <p:cNvCxnSpPr/>
          <p:nvPr/>
        </p:nvCxnSpPr>
        <p:spPr>
          <a:xfrm>
            <a:off x="1483550" y="839600"/>
            <a:ext cx="1263600" cy="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>
            <a:off x="1491700" y="1450950"/>
            <a:ext cx="1410300" cy="10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4575" y="201275"/>
            <a:ext cx="4861600" cy="27871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774075" y="2763300"/>
            <a:ext cx="527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Suggest sum up many conjunctive cell input, where each conjunctive cell has non-uniform firing fields - each grid cell firing field will be influenced by some head directions over others</a:t>
            </a:r>
            <a:endParaRPr sz="1200"/>
          </a:p>
        </p:txBody>
      </p:sp>
      <p:sp>
        <p:nvSpPr>
          <p:cNvPr id="62" name="Google Shape;62;p13"/>
          <p:cNvSpPr txBox="1"/>
          <p:nvPr/>
        </p:nvSpPr>
        <p:spPr>
          <a:xfrm>
            <a:off x="369775" y="3584475"/>
            <a:ext cx="8591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Suggests grid cell </a:t>
            </a:r>
            <a:r>
              <a:rPr lang="en-GB" sz="1200"/>
              <a:t>activity</a:t>
            </a:r>
            <a:r>
              <a:rPr lang="en-GB" sz="1200"/>
              <a:t> is just the collective activity of </a:t>
            </a:r>
            <a:r>
              <a:rPr lang="en-GB" sz="1200"/>
              <a:t>conjunctive</a:t>
            </a:r>
            <a:r>
              <a:rPr lang="en-GB" sz="1200"/>
              <a:t> cells -&gt; need to focus on how conjunctive grid field come about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If this were to come about with an attractor network -&gt; would still need a population of regular grid cells with no directional preference of firing fields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Two different types of grid cell? Attractor GCs and Summative GCs???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4"/>
          <p:cNvGrpSpPr/>
          <p:nvPr/>
        </p:nvGrpSpPr>
        <p:grpSpPr>
          <a:xfrm>
            <a:off x="521697" y="986347"/>
            <a:ext cx="913002" cy="913002"/>
            <a:chOff x="472775" y="456475"/>
            <a:chExt cx="1100400" cy="1100400"/>
          </a:xfrm>
        </p:grpSpPr>
        <p:sp>
          <p:nvSpPr>
            <p:cNvPr id="68" name="Google Shape;68;p14"/>
            <p:cNvSpPr/>
            <p:nvPr/>
          </p:nvSpPr>
          <p:spPr>
            <a:xfrm>
              <a:off x="472775" y="456475"/>
              <a:ext cx="1100400" cy="1100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" name="Google Shape;69;p14"/>
            <p:cNvCxnSpPr>
              <a:stCxn id="68" idx="0"/>
              <a:endCxn id="68" idx="4"/>
            </p:cNvCxnSpPr>
            <p:nvPr/>
          </p:nvCxnSpPr>
          <p:spPr>
            <a:xfrm>
              <a:off x="1022975" y="456475"/>
              <a:ext cx="0" cy="1100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4"/>
            <p:cNvCxnSpPr>
              <a:stCxn id="68" idx="2"/>
              <a:endCxn id="68" idx="6"/>
            </p:cNvCxnSpPr>
            <p:nvPr/>
          </p:nvCxnSpPr>
          <p:spPr>
            <a:xfrm>
              <a:off x="472775" y="1006675"/>
              <a:ext cx="1100400" cy="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" name="Google Shape;71;p14"/>
            <p:cNvSpPr/>
            <p:nvPr/>
          </p:nvSpPr>
          <p:spPr>
            <a:xfrm rot="6369507">
              <a:off x="1127067" y="804295"/>
              <a:ext cx="277044" cy="517825"/>
            </a:xfrm>
            <a:prstGeom prst="diamond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4"/>
          <p:cNvSpPr txBox="1"/>
          <p:nvPr/>
        </p:nvSpPr>
        <p:spPr>
          <a:xfrm>
            <a:off x="277125" y="309750"/>
            <a:ext cx="189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Movement direction sensitive cells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98025" y="3391050"/>
            <a:ext cx="1649400" cy="546000"/>
          </a:xfrm>
          <a:prstGeom prst="parallelogram">
            <a:avLst>
              <a:gd fmla="val 47949" name="adj"/>
            </a:avLst>
          </a:prstGeom>
          <a:solidFill>
            <a:srgbClr val="EEEEEE">
              <a:alpha val="413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14"/>
          <p:cNvGrpSpPr/>
          <p:nvPr/>
        </p:nvGrpSpPr>
        <p:grpSpPr>
          <a:xfrm>
            <a:off x="928713" y="2893725"/>
            <a:ext cx="588025" cy="907575"/>
            <a:chOff x="2354525" y="1402025"/>
            <a:chExt cx="588025" cy="907575"/>
          </a:xfrm>
        </p:grpSpPr>
        <p:sp>
          <p:nvSpPr>
            <p:cNvPr id="75" name="Google Shape;75;p14"/>
            <p:cNvSpPr/>
            <p:nvPr/>
          </p:nvSpPr>
          <p:spPr>
            <a:xfrm>
              <a:off x="2354525" y="1402025"/>
              <a:ext cx="586800" cy="815100"/>
            </a:xfrm>
            <a:prstGeom prst="triangle">
              <a:avLst>
                <a:gd fmla="val 50000" name="adj"/>
              </a:avLst>
            </a:prstGeom>
            <a:solidFill>
              <a:srgbClr val="0EC347">
                <a:alpha val="413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355750" y="2154800"/>
              <a:ext cx="586800" cy="154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4"/>
          <p:cNvSpPr/>
          <p:nvPr/>
        </p:nvSpPr>
        <p:spPr>
          <a:xfrm rot="10800000">
            <a:off x="837100" y="2893725"/>
            <a:ext cx="786300" cy="815100"/>
          </a:xfrm>
          <a:prstGeom prst="triangle">
            <a:avLst>
              <a:gd fmla="val 50000" name="adj"/>
            </a:avLst>
          </a:prstGeom>
          <a:solidFill>
            <a:srgbClr val="CC0000">
              <a:alpha val="491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398025" y="2661550"/>
            <a:ext cx="1649400" cy="546000"/>
          </a:xfrm>
          <a:prstGeom prst="parallelogram">
            <a:avLst>
              <a:gd fmla="val 47949" name="adj"/>
            </a:avLst>
          </a:prstGeom>
          <a:solidFill>
            <a:srgbClr val="EEEEEE">
              <a:alpha val="413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837238" y="2796425"/>
            <a:ext cx="771000" cy="203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1007650" y="2841425"/>
            <a:ext cx="430200" cy="11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1198275" y="2873675"/>
            <a:ext cx="48900" cy="4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1205800" y="3708825"/>
            <a:ext cx="48900" cy="4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233900" y="4120550"/>
            <a:ext cx="189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Exc-Inh attractor network</a:t>
            </a:r>
            <a:endParaRPr/>
          </a:p>
        </p:txBody>
      </p:sp>
      <p:cxnSp>
        <p:nvCxnSpPr>
          <p:cNvPr id="84" name="Google Shape;84;p14"/>
          <p:cNvCxnSpPr/>
          <p:nvPr/>
        </p:nvCxnSpPr>
        <p:spPr>
          <a:xfrm>
            <a:off x="978150" y="2054150"/>
            <a:ext cx="570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325" y="2526950"/>
            <a:ext cx="1062225" cy="18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/>
        </p:nvSpPr>
        <p:spPr>
          <a:xfrm>
            <a:off x="2047425" y="43415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Produces grid cells with no </a:t>
            </a:r>
            <a:r>
              <a:rPr lang="en-GB"/>
              <a:t>preferred</a:t>
            </a:r>
            <a:r>
              <a:rPr lang="en-GB"/>
              <a:t> direction even for different fields</a:t>
            </a:r>
            <a:endParaRPr/>
          </a:p>
        </p:txBody>
      </p:sp>
      <p:cxnSp>
        <p:nvCxnSpPr>
          <p:cNvPr id="87" name="Google Shape;87;p14"/>
          <p:cNvCxnSpPr>
            <a:stCxn id="81" idx="6"/>
          </p:cNvCxnSpPr>
          <p:nvPr/>
        </p:nvCxnSpPr>
        <p:spPr>
          <a:xfrm>
            <a:off x="1247175" y="2898125"/>
            <a:ext cx="1662900" cy="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8" name="Google Shape;88;p14"/>
          <p:cNvGrpSpPr/>
          <p:nvPr/>
        </p:nvGrpSpPr>
        <p:grpSpPr>
          <a:xfrm>
            <a:off x="3143897" y="1324647"/>
            <a:ext cx="913002" cy="913002"/>
            <a:chOff x="472775" y="456475"/>
            <a:chExt cx="1100400" cy="1100400"/>
          </a:xfrm>
        </p:grpSpPr>
        <p:sp>
          <p:nvSpPr>
            <p:cNvPr id="89" name="Google Shape;89;p14"/>
            <p:cNvSpPr/>
            <p:nvPr/>
          </p:nvSpPr>
          <p:spPr>
            <a:xfrm>
              <a:off x="472775" y="456475"/>
              <a:ext cx="1100400" cy="1100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" name="Google Shape;90;p14"/>
            <p:cNvCxnSpPr>
              <a:stCxn id="89" idx="0"/>
              <a:endCxn id="89" idx="4"/>
            </p:cNvCxnSpPr>
            <p:nvPr/>
          </p:nvCxnSpPr>
          <p:spPr>
            <a:xfrm>
              <a:off x="1022975" y="456475"/>
              <a:ext cx="0" cy="1100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4"/>
            <p:cNvCxnSpPr>
              <a:stCxn id="89" idx="2"/>
              <a:endCxn id="89" idx="6"/>
            </p:cNvCxnSpPr>
            <p:nvPr/>
          </p:nvCxnSpPr>
          <p:spPr>
            <a:xfrm>
              <a:off x="472775" y="1006675"/>
              <a:ext cx="1100400" cy="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" name="Google Shape;92;p14"/>
            <p:cNvSpPr/>
            <p:nvPr/>
          </p:nvSpPr>
          <p:spPr>
            <a:xfrm rot="1380673">
              <a:off x="991369" y="518736"/>
              <a:ext cx="277045" cy="517928"/>
            </a:xfrm>
            <a:prstGeom prst="diamond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4"/>
          <p:cNvSpPr txBox="1"/>
          <p:nvPr/>
        </p:nvSpPr>
        <p:spPr>
          <a:xfrm>
            <a:off x="2910075" y="354600"/>
            <a:ext cx="189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 </a:t>
            </a:r>
            <a:r>
              <a:rPr lang="en-GB"/>
              <a:t>direction sensitive cells from ring attractor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1084125" y="1972650"/>
            <a:ext cx="158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Drives</a:t>
            </a:r>
            <a:r>
              <a:rPr lang="en-GB"/>
              <a:t> the bump across the sheet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14956" l="0" r="65795" t="12369"/>
          <a:stretch/>
        </p:blipFill>
        <p:spPr>
          <a:xfrm>
            <a:off x="5127225" y="1418325"/>
            <a:ext cx="2154750" cy="262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4"/>
          <p:cNvCxnSpPr/>
          <p:nvPr/>
        </p:nvCxnSpPr>
        <p:spPr>
          <a:xfrm>
            <a:off x="4246850" y="1980775"/>
            <a:ext cx="831600" cy="5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/>
          <p:nvPr/>
        </p:nvCxnSpPr>
        <p:spPr>
          <a:xfrm flipH="1" rot="10800000">
            <a:off x="4100125" y="2779675"/>
            <a:ext cx="912900" cy="4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4279475" y="2411975"/>
            <a:ext cx="89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Coincident input</a:t>
            </a:r>
            <a:endParaRPr sz="900"/>
          </a:p>
        </p:txBody>
      </p:sp>
      <p:sp>
        <p:nvSpPr>
          <p:cNvPr id="99" name="Google Shape;99;p14"/>
          <p:cNvSpPr txBox="1"/>
          <p:nvPr/>
        </p:nvSpPr>
        <p:spPr>
          <a:xfrm>
            <a:off x="5388050" y="440175"/>
            <a:ext cx="307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Non-uniform firing fields as a result of non-uniform exploration of environment -&gt; some fields entered more often from some directions etc</a:t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1121" y="1578275"/>
            <a:ext cx="1062225" cy="1022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7350" y="2691822"/>
            <a:ext cx="1309769" cy="22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/>
          <p:nvPr/>
        </p:nvSpPr>
        <p:spPr>
          <a:xfrm>
            <a:off x="7295450" y="1654725"/>
            <a:ext cx="391200" cy="2388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7154425" y="2661550"/>
            <a:ext cx="89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Sum</a:t>
            </a:r>
            <a:endParaRPr sz="900"/>
          </a:p>
        </p:txBody>
      </p:sp>
      <p:sp>
        <p:nvSpPr>
          <p:cNvPr id="104" name="Google Shape;104;p14"/>
          <p:cNvSpPr txBox="1"/>
          <p:nvPr/>
        </p:nvSpPr>
        <p:spPr>
          <a:xfrm>
            <a:off x="1719925" y="40750"/>
            <a:ext cx="73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SUGGEST DIFFERENT TYPES OF GRID CELL IN DIFFERENT BRAIN REGIONS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