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29ab330108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29ab330108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29ab330108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29ab330108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29ab330108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29ab330108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29ab330108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29ab330108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29ab330108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29ab330108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29ab330108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29ab330108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29ab330108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29ab330108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29ab330108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29ab330108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29ab330108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29ab330108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29ab330108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29ab330108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9ab3301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9ab3301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29ab330108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29ab330108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29ab330108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29ab330108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29ab330108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29ab330108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9ab33010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9ab33010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9ab33010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9ab33010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9ab33010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9ab33010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9ab33010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9ab33010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9ab33010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9ab33010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9ab33010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29ab33010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9ab330108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29ab330108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1.png"/><Relationship Id="rId4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Relationship Id="rId4" Type="http://schemas.openxmlformats.org/officeDocument/2006/relationships/image" Target="../media/image3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3.png"/><Relationship Id="rId4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png"/><Relationship Id="rId4" Type="http://schemas.openxmlformats.org/officeDocument/2006/relationships/image" Target="../media/image32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4.png"/><Relationship Id="rId8" Type="http://schemas.openxmlformats.org/officeDocument/2006/relationships/image" Target="../media/image3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Head direction network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Connecting populations</a:t>
            </a:r>
            <a:endParaRPr/>
          </a:p>
        </p:txBody>
      </p:sp>
      <p:pic>
        <p:nvPicPr>
          <p:cNvPr id="277" name="Google Shape;27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7719549" cy="245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2"/>
          <p:cNvSpPr/>
          <p:nvPr/>
        </p:nvSpPr>
        <p:spPr>
          <a:xfrm>
            <a:off x="5477700" y="1059150"/>
            <a:ext cx="1320600" cy="1223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2"/>
          <p:cNvSpPr txBox="1"/>
          <p:nvPr/>
        </p:nvSpPr>
        <p:spPr>
          <a:xfrm>
            <a:off x="3048600" y="2263950"/>
            <a:ext cx="498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Weight matrices define connections between each pair of cells in the two populaitons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80" name="Google Shape;280;p22"/>
          <p:cNvSpPr txBox="1"/>
          <p:nvPr/>
        </p:nvSpPr>
        <p:spPr>
          <a:xfrm>
            <a:off x="4097650" y="3567800"/>
            <a:ext cx="423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Each excitatory cell is connected to its equivalent conj cell one to one with a set weight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81" name="Google Shape;281;p22"/>
          <p:cNvSpPr/>
          <p:nvPr/>
        </p:nvSpPr>
        <p:spPr>
          <a:xfrm>
            <a:off x="5589350" y="2752150"/>
            <a:ext cx="858300" cy="915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Allothetic input</a:t>
            </a:r>
            <a:endParaRPr/>
          </a:p>
        </p:txBody>
      </p:sp>
      <p:sp>
        <p:nvSpPr>
          <p:cNvPr id="287" name="Google Shape;28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700"/>
              <a:t>Using reconstructions_head_direction.npy and body_pose.npy</a:t>
            </a:r>
            <a:endParaRPr sz="1700"/>
          </a:p>
        </p:txBody>
      </p:sp>
      <p:pic>
        <p:nvPicPr>
          <p:cNvPr id="288" name="Google Shape;28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698" y="1653873"/>
            <a:ext cx="4676075" cy="185307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3"/>
          <p:cNvSpPr/>
          <p:nvPr/>
        </p:nvSpPr>
        <p:spPr>
          <a:xfrm>
            <a:off x="4572000" y="2167094"/>
            <a:ext cx="277200" cy="7566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90" name="Google Shape;290;p23"/>
          <p:cNvSpPr txBox="1"/>
          <p:nvPr/>
        </p:nvSpPr>
        <p:spPr>
          <a:xfrm>
            <a:off x="4928200" y="2237604"/>
            <a:ext cx="306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Make sure predictions are all positive + option to scale predicitons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91" name="Google Shape;291;p23"/>
          <p:cNvSpPr/>
          <p:nvPr/>
        </p:nvSpPr>
        <p:spPr>
          <a:xfrm>
            <a:off x="4105825" y="2923699"/>
            <a:ext cx="277200" cy="6156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92" name="Google Shape;292;p23"/>
          <p:cNvSpPr txBox="1"/>
          <p:nvPr/>
        </p:nvSpPr>
        <p:spPr>
          <a:xfrm>
            <a:off x="4462025" y="2994200"/>
            <a:ext cx="374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Get relative index each prediction occurs at, and find the time each </a:t>
            </a:r>
            <a:r>
              <a:rPr lang="en-GB">
                <a:solidFill>
                  <a:srgbClr val="FF0000"/>
                </a:solidFill>
              </a:rPr>
              <a:t>prediction</a:t>
            </a:r>
            <a:r>
              <a:rPr lang="en-GB">
                <a:solidFill>
                  <a:srgbClr val="FF0000"/>
                </a:solidFill>
              </a:rPr>
              <a:t> </a:t>
            </a:r>
            <a:r>
              <a:rPr lang="en-GB">
                <a:solidFill>
                  <a:srgbClr val="FF0000"/>
                </a:solidFill>
              </a:rPr>
              <a:t>occurred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93" name="Google Shape;29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500" y="3680300"/>
            <a:ext cx="8893100" cy="100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3"/>
          <p:cNvSpPr txBox="1"/>
          <p:nvPr/>
        </p:nvSpPr>
        <p:spPr>
          <a:xfrm>
            <a:off x="3667925" y="4438225"/>
            <a:ext cx="533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One step current generator per excitatory cell, use the value of the prediction at each time step as current input to each cell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95" name="Google Shape;29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3975" y="152475"/>
            <a:ext cx="2606625" cy="171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Recording spikes</a:t>
            </a:r>
            <a:endParaRPr/>
          </a:p>
        </p:txBody>
      </p:sp>
      <p:pic>
        <p:nvPicPr>
          <p:cNvPr id="301" name="Google Shape;3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6775"/>
            <a:ext cx="5934075" cy="24765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4"/>
          <p:cNvSpPr txBox="1"/>
          <p:nvPr/>
        </p:nvSpPr>
        <p:spPr>
          <a:xfrm>
            <a:off x="309750" y="1434625"/>
            <a:ext cx="817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Set the folder and data prefix if saving spikes to file</a:t>
            </a:r>
            <a:endParaRPr/>
          </a:p>
        </p:txBody>
      </p:sp>
      <p:pic>
        <p:nvPicPr>
          <p:cNvPr id="303" name="Google Shape;30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834825"/>
            <a:ext cx="8734425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473050"/>
            <a:ext cx="603885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4"/>
          <p:cNvSpPr txBox="1"/>
          <p:nvPr/>
        </p:nvSpPr>
        <p:spPr>
          <a:xfrm>
            <a:off x="309750" y="2964600"/>
            <a:ext cx="817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 also just store in variable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Run simulation</a:t>
            </a:r>
            <a:endParaRPr/>
          </a:p>
        </p:txBody>
      </p:sp>
      <p:sp>
        <p:nvSpPr>
          <p:cNvPr id="311" name="Google Shape;31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Either all at once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Or in chunks</a:t>
            </a:r>
            <a:endParaRPr/>
          </a:p>
        </p:txBody>
      </p:sp>
      <p:pic>
        <p:nvPicPr>
          <p:cNvPr id="312" name="Google Shape;3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950" y="1540563"/>
            <a:ext cx="7467600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8150" y="344000"/>
            <a:ext cx="1311908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25"/>
          <p:cNvSpPr txBox="1"/>
          <p:nvPr/>
        </p:nvSpPr>
        <p:spPr>
          <a:xfrm>
            <a:off x="5013075" y="334200"/>
            <a:ext cx="326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Must reset kernel between every new simulation</a:t>
            </a:r>
            <a:endParaRPr/>
          </a:p>
        </p:txBody>
      </p:sp>
      <p:pic>
        <p:nvPicPr>
          <p:cNvPr id="315" name="Google Shape;31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6938" y="3079263"/>
            <a:ext cx="2466975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Finding the center of the bump</a:t>
            </a:r>
            <a:endParaRPr/>
          </a:p>
        </p:txBody>
      </p:sp>
      <p:pic>
        <p:nvPicPr>
          <p:cNvPr id="321" name="Google Shape;32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709413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6"/>
          <p:cNvSpPr/>
          <p:nvPr/>
        </p:nvSpPr>
        <p:spPr>
          <a:xfrm>
            <a:off x="2282375" y="1897150"/>
            <a:ext cx="521700" cy="483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6"/>
          <p:cNvSpPr txBox="1"/>
          <p:nvPr/>
        </p:nvSpPr>
        <p:spPr>
          <a:xfrm>
            <a:off x="3024150" y="1980775"/>
            <a:ext cx="215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40ms bins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24" name="Google Shape;324;p26"/>
          <p:cNvSpPr/>
          <p:nvPr/>
        </p:nvSpPr>
        <p:spPr>
          <a:xfrm>
            <a:off x="405100" y="2920175"/>
            <a:ext cx="1803900" cy="483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6"/>
          <p:cNvSpPr txBox="1"/>
          <p:nvPr/>
        </p:nvSpPr>
        <p:spPr>
          <a:xfrm>
            <a:off x="2282375" y="2880513"/>
            <a:ext cx="215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Find all spikes in the bin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26" name="Google Shape;326;p26"/>
          <p:cNvSpPr txBox="1"/>
          <p:nvPr/>
        </p:nvSpPr>
        <p:spPr>
          <a:xfrm>
            <a:off x="2744525" y="3280713"/>
            <a:ext cx="215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Find the most active cell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27" name="Google Shape;327;p26"/>
          <p:cNvSpPr txBox="1"/>
          <p:nvPr/>
        </p:nvSpPr>
        <p:spPr>
          <a:xfrm>
            <a:off x="2420100" y="4183038"/>
            <a:ext cx="215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Find the most active cell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28" name="Google Shape;328;p26"/>
          <p:cNvSpPr txBox="1"/>
          <p:nvPr/>
        </p:nvSpPr>
        <p:spPr>
          <a:xfrm>
            <a:off x="2344275" y="4590888"/>
            <a:ext cx="215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Convert to radians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29" name="Google Shape;329;p26"/>
          <p:cNvSpPr/>
          <p:nvPr/>
        </p:nvSpPr>
        <p:spPr>
          <a:xfrm>
            <a:off x="130425" y="1173800"/>
            <a:ext cx="3252300" cy="717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6"/>
          <p:cNvSpPr txBox="1"/>
          <p:nvPr/>
        </p:nvSpPr>
        <p:spPr>
          <a:xfrm>
            <a:off x="3543375" y="1299150"/>
            <a:ext cx="298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For spikes stores in variable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331" name="Google Shape;33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5675" y="1897138"/>
            <a:ext cx="3881504" cy="1157788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6"/>
          <p:cNvSpPr txBox="1"/>
          <p:nvPr/>
        </p:nvSpPr>
        <p:spPr>
          <a:xfrm>
            <a:off x="5929225" y="3114425"/>
            <a:ext cx="298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Read spike data in from file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Grid cell network</a:t>
            </a:r>
            <a:endParaRPr/>
          </a:p>
        </p:txBody>
      </p:sp>
      <p:sp>
        <p:nvSpPr>
          <p:cNvPr id="338" name="Google Shape;338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Only including parts that are different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Parameters</a:t>
            </a:r>
            <a:endParaRPr/>
          </a:p>
        </p:txBody>
      </p:sp>
      <p:pic>
        <p:nvPicPr>
          <p:cNvPr id="344" name="Google Shape;3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500" y="1137550"/>
            <a:ext cx="2209800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8"/>
          <p:cNvSpPr txBox="1"/>
          <p:nvPr/>
        </p:nvSpPr>
        <p:spPr>
          <a:xfrm>
            <a:off x="2934475" y="1165650"/>
            <a:ext cx="5110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Y_dim is a parameter used to produce the twisted torus connectivity described in Guanella et al 2007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Cells are arranged in a sheet x by y cells</a:t>
            </a:r>
            <a:endParaRPr/>
          </a:p>
        </p:txBody>
      </p:sp>
      <p:pic>
        <p:nvPicPr>
          <p:cNvPr id="346" name="Google Shape;34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500" y="2743350"/>
            <a:ext cx="4067175" cy="12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28"/>
          <p:cNvSpPr txBox="1"/>
          <p:nvPr/>
        </p:nvSpPr>
        <p:spPr>
          <a:xfrm>
            <a:off x="4572000" y="2880425"/>
            <a:ext cx="410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Four conj populations this time to traverse the 2D sheed rather than 1D ring </a:t>
            </a:r>
            <a:endParaRPr/>
          </a:p>
        </p:txBody>
      </p:sp>
      <p:sp>
        <p:nvSpPr>
          <p:cNvPr id="348" name="Google Shape;348;p28"/>
          <p:cNvSpPr txBox="1"/>
          <p:nvPr>
            <p:ph type="title"/>
          </p:nvPr>
        </p:nvSpPr>
        <p:spPr>
          <a:xfrm>
            <a:off x="372500" y="2170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Populations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375" y="894250"/>
            <a:ext cx="4935327" cy="424925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Creating the bump </a:t>
            </a:r>
            <a:r>
              <a:rPr lang="en-GB" sz="1800"/>
              <a:t>(connections between excitatory and inhibitory populations)</a:t>
            </a:r>
            <a:endParaRPr sz="1800"/>
          </a:p>
        </p:txBody>
      </p:sp>
      <p:sp>
        <p:nvSpPr>
          <p:cNvPr id="355" name="Google Shape;355;p29"/>
          <p:cNvSpPr txBox="1"/>
          <p:nvPr/>
        </p:nvSpPr>
        <p:spPr>
          <a:xfrm>
            <a:off x="4018625" y="1377575"/>
            <a:ext cx="467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Cycle through all pairs of excitatory and inhibitory cells finding the xy position of each cell in the sheet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56" name="Google Shape;356;p29"/>
          <p:cNvSpPr/>
          <p:nvPr/>
        </p:nvSpPr>
        <p:spPr>
          <a:xfrm>
            <a:off x="2901900" y="1226875"/>
            <a:ext cx="277200" cy="876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7" name="Google Shape;357;p29"/>
          <p:cNvCxnSpPr>
            <a:stCxn id="356" idx="1"/>
            <a:endCxn id="355" idx="1"/>
          </p:cNvCxnSpPr>
          <p:nvPr/>
        </p:nvCxnSpPr>
        <p:spPr>
          <a:xfrm>
            <a:off x="3179100" y="1665025"/>
            <a:ext cx="839400" cy="20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8" name="Google Shape;358;p29"/>
          <p:cNvSpPr/>
          <p:nvPr/>
        </p:nvSpPr>
        <p:spPr>
          <a:xfrm>
            <a:off x="5278950" y="2209025"/>
            <a:ext cx="277200" cy="1217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9"/>
          <p:cNvSpPr txBox="1"/>
          <p:nvPr/>
        </p:nvSpPr>
        <p:spPr>
          <a:xfrm>
            <a:off x="5556150" y="2103175"/>
            <a:ext cx="3309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Find distance between the excitatory and inhibitory cell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See </a:t>
            </a:r>
            <a:r>
              <a:rPr lang="en-GB">
                <a:solidFill>
                  <a:schemeClr val="dk1"/>
                </a:solidFill>
              </a:rPr>
              <a:t>Guanella et al 2007 for full description of calculating the distances between cells in the twisted torus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60" name="Google Shape;360;p29"/>
          <p:cNvSpPr txBox="1"/>
          <p:nvPr/>
        </p:nvSpPr>
        <p:spPr>
          <a:xfrm>
            <a:off x="2901900" y="3426650"/>
            <a:ext cx="467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Using the smallest distance (magnitude only)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61" name="Google Shape;361;p29"/>
          <p:cNvSpPr txBox="1"/>
          <p:nvPr/>
        </p:nvSpPr>
        <p:spPr>
          <a:xfrm>
            <a:off x="3692400" y="3775600"/>
            <a:ext cx="380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Connection weights dependant on distance (gaussian function)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62" name="Google Shape;362;p29"/>
          <p:cNvSpPr/>
          <p:nvPr/>
        </p:nvSpPr>
        <p:spPr>
          <a:xfrm>
            <a:off x="2314950" y="3942000"/>
            <a:ext cx="334200" cy="273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9"/>
          <p:cNvSpPr txBox="1"/>
          <p:nvPr/>
        </p:nvSpPr>
        <p:spPr>
          <a:xfrm>
            <a:off x="3260600" y="4215850"/>
            <a:ext cx="3130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Mu term offsets the gaussian -&gt; strong weights in a ring around equivalent excitatory cell 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364" name="Google Shape;364;p29"/>
          <p:cNvCxnSpPr>
            <a:stCxn id="362" idx="5"/>
          </p:cNvCxnSpPr>
          <p:nvPr/>
        </p:nvCxnSpPr>
        <p:spPr>
          <a:xfrm>
            <a:off x="2600208" y="4175788"/>
            <a:ext cx="684900" cy="48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5" name="Google Shape;365;p29"/>
          <p:cNvSpPr txBox="1"/>
          <p:nvPr/>
        </p:nvSpPr>
        <p:spPr>
          <a:xfrm>
            <a:off x="1407700" y="4743300"/>
            <a:ext cx="201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Set small values to 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66" name="Google Shape;366;p29"/>
          <p:cNvSpPr/>
          <p:nvPr/>
        </p:nvSpPr>
        <p:spPr>
          <a:xfrm>
            <a:off x="7494600" y="4505100"/>
            <a:ext cx="1649400" cy="546000"/>
          </a:xfrm>
          <a:prstGeom prst="parallelogram">
            <a:avLst>
              <a:gd fmla="val 47949" name="adj"/>
            </a:avLst>
          </a:prstGeom>
          <a:solidFill>
            <a:srgbClr val="EEEEEE">
              <a:alpha val="41340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7" name="Google Shape;367;p29"/>
          <p:cNvGrpSpPr/>
          <p:nvPr/>
        </p:nvGrpSpPr>
        <p:grpSpPr>
          <a:xfrm>
            <a:off x="8025288" y="4007775"/>
            <a:ext cx="588025" cy="907575"/>
            <a:chOff x="2354525" y="1402025"/>
            <a:chExt cx="588025" cy="907575"/>
          </a:xfrm>
        </p:grpSpPr>
        <p:sp>
          <p:nvSpPr>
            <p:cNvPr id="368" name="Google Shape;368;p29"/>
            <p:cNvSpPr/>
            <p:nvPr/>
          </p:nvSpPr>
          <p:spPr>
            <a:xfrm>
              <a:off x="2354525" y="1402025"/>
              <a:ext cx="586800" cy="815100"/>
            </a:xfrm>
            <a:prstGeom prst="triangle">
              <a:avLst>
                <a:gd fmla="val 50000" name="adj"/>
              </a:avLst>
            </a:prstGeom>
            <a:solidFill>
              <a:srgbClr val="0EC347">
                <a:alpha val="41340"/>
              </a:srgbClr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9"/>
            <p:cNvSpPr/>
            <p:nvPr/>
          </p:nvSpPr>
          <p:spPr>
            <a:xfrm>
              <a:off x="2355750" y="2154800"/>
              <a:ext cx="586800" cy="154800"/>
            </a:xfrm>
            <a:prstGeom prst="ellipse">
              <a:avLst/>
            </a:prstGeom>
            <a:solidFill>
              <a:srgbClr val="93C47D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29"/>
          <p:cNvSpPr/>
          <p:nvPr/>
        </p:nvSpPr>
        <p:spPr>
          <a:xfrm rot="10800000">
            <a:off x="7933675" y="4007775"/>
            <a:ext cx="786300" cy="815100"/>
          </a:xfrm>
          <a:prstGeom prst="triangle">
            <a:avLst>
              <a:gd fmla="val 50000" name="adj"/>
            </a:avLst>
          </a:prstGeom>
          <a:solidFill>
            <a:srgbClr val="CC0000">
              <a:alpha val="49160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9"/>
          <p:cNvSpPr/>
          <p:nvPr/>
        </p:nvSpPr>
        <p:spPr>
          <a:xfrm>
            <a:off x="7494600" y="3775600"/>
            <a:ext cx="1649400" cy="546000"/>
          </a:xfrm>
          <a:prstGeom prst="parallelogram">
            <a:avLst>
              <a:gd fmla="val 47949" name="adj"/>
            </a:avLst>
          </a:prstGeom>
          <a:solidFill>
            <a:srgbClr val="EEEEEE">
              <a:alpha val="41340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9"/>
          <p:cNvSpPr/>
          <p:nvPr/>
        </p:nvSpPr>
        <p:spPr>
          <a:xfrm>
            <a:off x="7933813" y="3910475"/>
            <a:ext cx="771000" cy="2034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9"/>
          <p:cNvSpPr/>
          <p:nvPr/>
        </p:nvSpPr>
        <p:spPr>
          <a:xfrm>
            <a:off x="8104225" y="3955475"/>
            <a:ext cx="430200" cy="1134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9"/>
          <p:cNvSpPr/>
          <p:nvPr/>
        </p:nvSpPr>
        <p:spPr>
          <a:xfrm>
            <a:off x="8294850" y="3987725"/>
            <a:ext cx="48900" cy="4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9"/>
          <p:cNvSpPr/>
          <p:nvPr/>
        </p:nvSpPr>
        <p:spPr>
          <a:xfrm>
            <a:off x="8302375" y="4822875"/>
            <a:ext cx="48900" cy="4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558"/>
              <a:buFont typeface="Arial"/>
              <a:buNone/>
            </a:pPr>
            <a:r>
              <a:rPr lang="en-GB"/>
              <a:t>Ideothetic input</a:t>
            </a:r>
            <a:r>
              <a:rPr lang="en-GB" sz="1911"/>
              <a:t> (weights from conjunctive cells to exc population)</a:t>
            </a:r>
            <a:endParaRPr sz="19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1" name="Google Shape;3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86425"/>
            <a:ext cx="4354740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30"/>
          <p:cNvSpPr txBox="1"/>
          <p:nvPr/>
        </p:nvSpPr>
        <p:spPr>
          <a:xfrm>
            <a:off x="5021225" y="1344975"/>
            <a:ext cx="3725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twisted torus is needed to calculate the connections from the conjunctive layers to the exc cells.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Same calculation as exc to inh but take the max weights only</a:t>
            </a:r>
            <a:endParaRPr/>
          </a:p>
        </p:txBody>
      </p:sp>
      <p:pic>
        <p:nvPicPr>
          <p:cNvPr id="383" name="Google Shape;38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0690" y="2673275"/>
            <a:ext cx="1666875" cy="18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0"/>
          <p:cNvSpPr/>
          <p:nvPr/>
        </p:nvSpPr>
        <p:spPr>
          <a:xfrm>
            <a:off x="2004775" y="2195275"/>
            <a:ext cx="507900" cy="335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0"/>
          <p:cNvSpPr/>
          <p:nvPr/>
        </p:nvSpPr>
        <p:spPr>
          <a:xfrm>
            <a:off x="1939475" y="3989600"/>
            <a:ext cx="507900" cy="335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Ideothetic input</a:t>
            </a:r>
            <a:r>
              <a:rPr lang="en-GB" sz="1911"/>
              <a:t> (velocity samples at 50hz)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1" name="Google Shape;3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37525"/>
            <a:ext cx="4463322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31"/>
          <p:cNvSpPr txBox="1"/>
          <p:nvPr/>
        </p:nvSpPr>
        <p:spPr>
          <a:xfrm>
            <a:off x="2543225" y="1173800"/>
            <a:ext cx="582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Posx posy and Time from datafile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93" name="Google Shape;393;p31"/>
          <p:cNvSpPr txBox="1"/>
          <p:nvPr/>
        </p:nvSpPr>
        <p:spPr>
          <a:xfrm>
            <a:off x="3893875" y="1730075"/>
            <a:ext cx="582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Scale to match appropriate current values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94" name="Google Shape;394;p31"/>
          <p:cNvSpPr txBox="1"/>
          <p:nvPr/>
        </p:nvSpPr>
        <p:spPr>
          <a:xfrm>
            <a:off x="4874500" y="2217150"/>
            <a:ext cx="30000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Positive x values are funneled to go_l and negative x to go_r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Positive y values are funneled to go_u and negative y to go_d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step_current _generator used again to set the current to these ‘Ivel’ values at each timestep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Current input is sent to all conj cells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Parameters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311700" y="1244675"/>
            <a:ext cx="30000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N_ex = 180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N_in = N_ex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N_cj = N_ex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sigma = 0.12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 = 0.5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delay = 0.1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base_ex = 4000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base_in = 450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base_cj = 169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w_ex_cj = 660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I_init = 300.0 #pA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I_init_dur = 100.0 #ms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I_init_pos = N_ex//2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2200875" y="3814825"/>
            <a:ext cx="277200" cy="807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2624725" y="4018225"/>
            <a:ext cx="525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</a:t>
            </a:r>
            <a:r>
              <a:rPr lang="en-GB"/>
              <a:t>ize , duration and excitatory cell number to initialize the bump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2200875" y="2244450"/>
            <a:ext cx="277200" cy="14511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2752675" y="2693700"/>
            <a:ext cx="525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Parameters for </a:t>
            </a:r>
            <a:r>
              <a:rPr lang="en-GB"/>
              <a:t>describing</a:t>
            </a:r>
            <a:r>
              <a:rPr lang="en-GB"/>
              <a:t> connection weights between populations</a:t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2200875" y="1300225"/>
            <a:ext cx="277200" cy="807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2752675" y="1474500"/>
            <a:ext cx="525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Number of cell in each population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6147" y="982175"/>
            <a:ext cx="3043253" cy="194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Plotting spikes on trajectory</a:t>
            </a:r>
            <a:endParaRPr/>
          </a:p>
        </p:txBody>
      </p:sp>
      <p:pic>
        <p:nvPicPr>
          <p:cNvPr id="400" name="Google Shape;40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325" y="1017725"/>
            <a:ext cx="339245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32"/>
          <p:cNvSpPr txBox="1"/>
          <p:nvPr/>
        </p:nvSpPr>
        <p:spPr>
          <a:xfrm>
            <a:off x="3945250" y="1059675"/>
            <a:ext cx="18831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Plot cell that spikes the most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Find spike times of that cell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Find position at each spike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Plot spikes at these positions on the trajectory</a:t>
            </a:r>
            <a:endParaRPr/>
          </a:p>
        </p:txBody>
      </p:sp>
      <p:pic>
        <p:nvPicPr>
          <p:cNvPr id="402" name="Google Shape;40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0750" y="1170125"/>
            <a:ext cx="3010850" cy="2842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Grid analysis </a:t>
            </a:r>
            <a:r>
              <a:rPr lang="en-GB" sz="1800"/>
              <a:t>(uses code from Nolan group in Edinburgh available on GitHub) </a:t>
            </a:r>
            <a:endParaRPr sz="1800"/>
          </a:p>
        </p:txBody>
      </p:sp>
      <p:pic>
        <p:nvPicPr>
          <p:cNvPr id="408" name="Google Shape;40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493011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33"/>
          <p:cNvSpPr txBox="1"/>
          <p:nvPr/>
        </p:nvSpPr>
        <p:spPr>
          <a:xfrm>
            <a:off x="5795600" y="1141200"/>
            <a:ext cx="280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Requires data to be </a:t>
            </a:r>
            <a:r>
              <a:rPr lang="en-GB"/>
              <a:t>arranged</a:t>
            </a:r>
            <a:r>
              <a:rPr lang="en-GB"/>
              <a:t> in a very specific format</a:t>
            </a:r>
            <a:endParaRPr/>
          </a:p>
        </p:txBody>
      </p:sp>
      <p:pic>
        <p:nvPicPr>
          <p:cNvPr id="410" name="Google Shape;41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4700" y="2138375"/>
            <a:ext cx="5287600" cy="13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Grid analysis </a:t>
            </a:r>
            <a:r>
              <a:rPr lang="en-GB" sz="1800"/>
              <a:t>(uses code from Nolan group in Edinburgh available on GitHub)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6" name="Google Shape;41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025" y="1017725"/>
            <a:ext cx="2667000" cy="24765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34"/>
          <p:cNvSpPr txBox="1"/>
          <p:nvPr/>
        </p:nvSpPr>
        <p:spPr>
          <a:xfrm>
            <a:off x="311700" y="1353125"/>
            <a:ext cx="669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Ive put all of the adapted functions in a single file </a:t>
            </a:r>
            <a:endParaRPr/>
          </a:p>
        </p:txBody>
      </p:sp>
      <p:pic>
        <p:nvPicPr>
          <p:cNvPr id="418" name="Google Shape;41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05725"/>
            <a:ext cx="4190097" cy="3085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66730" y="3299625"/>
            <a:ext cx="4969014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66724" y="3872325"/>
            <a:ext cx="2920150" cy="49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66721" y="4370396"/>
            <a:ext cx="3764593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31400" y="893444"/>
            <a:ext cx="2751075" cy="275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 populations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8275"/>
            <a:ext cx="7343775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/>
          <p:nvPr/>
        </p:nvSpPr>
        <p:spPr>
          <a:xfrm>
            <a:off x="2192700" y="2437250"/>
            <a:ext cx="1850400" cy="391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6" name="Google Shape;76;p15"/>
          <p:cNvCxnSpPr>
            <a:stCxn id="75" idx="4"/>
          </p:cNvCxnSpPr>
          <p:nvPr/>
        </p:nvCxnSpPr>
        <p:spPr>
          <a:xfrm>
            <a:off x="3117900" y="2828450"/>
            <a:ext cx="142800" cy="39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5"/>
          <p:cNvSpPr txBox="1"/>
          <p:nvPr/>
        </p:nvSpPr>
        <p:spPr>
          <a:xfrm>
            <a:off x="3089350" y="3350200"/>
            <a:ext cx="4662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One of many default cell types described in NEST, this is the basic cell type used in example networks etc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leaky integrate and fire neuron</a:t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5805075" y="1252825"/>
            <a:ext cx="1850400" cy="391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" name="Google Shape;79;p15"/>
          <p:cNvCxnSpPr>
            <a:stCxn id="78" idx="4"/>
          </p:cNvCxnSpPr>
          <p:nvPr/>
        </p:nvCxnSpPr>
        <p:spPr>
          <a:xfrm flipH="1">
            <a:off x="6684075" y="1644025"/>
            <a:ext cx="46200" cy="34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5"/>
          <p:cNvSpPr txBox="1"/>
          <p:nvPr/>
        </p:nvSpPr>
        <p:spPr>
          <a:xfrm>
            <a:off x="5086450" y="2086750"/>
            <a:ext cx="3252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Continuous current input to excitatory population produces </a:t>
            </a:r>
            <a:r>
              <a:rPr lang="en-GB"/>
              <a:t>spontaneous</a:t>
            </a:r>
            <a:r>
              <a:rPr lang="en-GB"/>
              <a:t> firing which keeps the bump going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0747" y="3199200"/>
            <a:ext cx="3043253" cy="19443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Creating the bump </a:t>
            </a:r>
            <a:r>
              <a:rPr lang="en-GB" sz="1800"/>
              <a:t>(connections between excitatory and inhibitory populations)</a:t>
            </a:r>
            <a:endParaRPr sz="1800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88625"/>
            <a:ext cx="5105403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4018625" y="1377575"/>
            <a:ext cx="467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Cycle through all pairs of </a:t>
            </a:r>
            <a:r>
              <a:rPr lang="en-GB">
                <a:solidFill>
                  <a:srgbClr val="FF0000"/>
                </a:solidFill>
              </a:rPr>
              <a:t>excitatory</a:t>
            </a:r>
            <a:r>
              <a:rPr lang="en-GB">
                <a:solidFill>
                  <a:srgbClr val="FF0000"/>
                </a:solidFill>
              </a:rPr>
              <a:t> and inhibitory cells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3048625" y="1699650"/>
            <a:ext cx="277200" cy="400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" name="Google Shape;90;p16"/>
          <p:cNvCxnSpPr>
            <a:stCxn id="89" idx="1"/>
            <a:endCxn id="88" idx="1"/>
          </p:cNvCxnSpPr>
          <p:nvPr/>
        </p:nvCxnSpPr>
        <p:spPr>
          <a:xfrm flipH="1" rot="10800000">
            <a:off x="3325825" y="1577550"/>
            <a:ext cx="692700" cy="322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16"/>
          <p:cNvSpPr/>
          <p:nvPr/>
        </p:nvSpPr>
        <p:spPr>
          <a:xfrm>
            <a:off x="4294800" y="2171550"/>
            <a:ext cx="277200" cy="657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4660100" y="2171550"/>
            <a:ext cx="467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Find distance between the excitatory and </a:t>
            </a:r>
            <a:r>
              <a:rPr lang="en-GB">
                <a:solidFill>
                  <a:srgbClr val="FF0000"/>
                </a:solidFill>
              </a:rPr>
              <a:t>inhibitory</a:t>
            </a:r>
            <a:r>
              <a:rPr lang="en-GB">
                <a:solidFill>
                  <a:srgbClr val="FF0000"/>
                </a:solidFill>
              </a:rPr>
              <a:t> cell also looking both ways around the ring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4465200" y="2799000"/>
            <a:ext cx="467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Using the smallest distance (magnitude only)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94" name="Google Shape;94;p16"/>
          <p:cNvCxnSpPr>
            <a:endCxn id="95" idx="1"/>
          </p:cNvCxnSpPr>
          <p:nvPr/>
        </p:nvCxnSpPr>
        <p:spPr>
          <a:xfrm>
            <a:off x="4890650" y="3268800"/>
            <a:ext cx="1500000" cy="465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6"/>
          <p:cNvSpPr txBox="1"/>
          <p:nvPr/>
        </p:nvSpPr>
        <p:spPr>
          <a:xfrm>
            <a:off x="6390650" y="3211050"/>
            <a:ext cx="1630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Connection weights dependant on distance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3382800" y="3366500"/>
            <a:ext cx="334200" cy="273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 txBox="1"/>
          <p:nvPr/>
        </p:nvSpPr>
        <p:spPr>
          <a:xfrm>
            <a:off x="3260600" y="4215850"/>
            <a:ext cx="3130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Mu term </a:t>
            </a:r>
            <a:r>
              <a:rPr lang="en-GB">
                <a:solidFill>
                  <a:srgbClr val="FF0000"/>
                </a:solidFill>
              </a:rPr>
              <a:t>offsets</a:t>
            </a:r>
            <a:r>
              <a:rPr lang="en-GB">
                <a:solidFill>
                  <a:srgbClr val="FF0000"/>
                </a:solidFill>
              </a:rPr>
              <a:t> the gaussian -&gt; strong weights either side of the equivalent excitatory cell 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98" name="Google Shape;98;p16"/>
          <p:cNvCxnSpPr>
            <a:stCxn id="96" idx="5"/>
            <a:endCxn id="97" idx="0"/>
          </p:cNvCxnSpPr>
          <p:nvPr/>
        </p:nvCxnSpPr>
        <p:spPr>
          <a:xfrm>
            <a:off x="3668058" y="3600288"/>
            <a:ext cx="1157700" cy="6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" name="Google Shape;99;p16"/>
          <p:cNvSpPr txBox="1"/>
          <p:nvPr/>
        </p:nvSpPr>
        <p:spPr>
          <a:xfrm>
            <a:off x="682300" y="4743300"/>
            <a:ext cx="313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Set small values to 0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Creating the bump</a:t>
            </a:r>
            <a:endParaRPr/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2" cy="87748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269000" y="2151950"/>
            <a:ext cx="7311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 a step_current_generator device which steps up to 300pA at time 0.1 and down 100ms later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Connect this to a cell in the exc population which becomes the initial center of the bump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Note: sim.connect requires a list of cell numbers even if it is a single element list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Simple HD circuit using Excitatory-inhibitory attractor network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grpSp>
        <p:nvGrpSpPr>
          <p:cNvPr id="112" name="Google Shape;112;p18"/>
          <p:cNvGrpSpPr/>
          <p:nvPr/>
        </p:nvGrpSpPr>
        <p:grpSpPr>
          <a:xfrm>
            <a:off x="2707213" y="2217275"/>
            <a:ext cx="3140900" cy="126000"/>
            <a:chOff x="2133100" y="1825725"/>
            <a:chExt cx="3140900" cy="126000"/>
          </a:xfrm>
        </p:grpSpPr>
        <p:sp>
          <p:nvSpPr>
            <p:cNvPr id="113" name="Google Shape;113;p18"/>
            <p:cNvSpPr/>
            <p:nvPr/>
          </p:nvSpPr>
          <p:spPr>
            <a:xfrm>
              <a:off x="2133100" y="1825725"/>
              <a:ext cx="126000" cy="126000"/>
            </a:xfrm>
            <a:prstGeom prst="ellipse">
              <a:avLst/>
            </a:prstGeom>
            <a:solidFill>
              <a:srgbClr val="A4C2F4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8"/>
            <p:cNvSpPr/>
            <p:nvPr/>
          </p:nvSpPr>
          <p:spPr>
            <a:xfrm>
              <a:off x="2348450" y="1825725"/>
              <a:ext cx="126000" cy="126000"/>
            </a:xfrm>
            <a:prstGeom prst="ellipse">
              <a:avLst/>
            </a:prstGeom>
            <a:solidFill>
              <a:srgbClr val="A4C2F4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8"/>
            <p:cNvSpPr/>
            <p:nvPr/>
          </p:nvSpPr>
          <p:spPr>
            <a:xfrm>
              <a:off x="2563800" y="1825725"/>
              <a:ext cx="126000" cy="126000"/>
            </a:xfrm>
            <a:prstGeom prst="ellipse">
              <a:avLst/>
            </a:prstGeom>
            <a:solidFill>
              <a:srgbClr val="A4C2F4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8"/>
            <p:cNvSpPr/>
            <p:nvPr/>
          </p:nvSpPr>
          <p:spPr>
            <a:xfrm>
              <a:off x="2779150" y="1825725"/>
              <a:ext cx="126000" cy="126000"/>
            </a:xfrm>
            <a:prstGeom prst="ellipse">
              <a:avLst/>
            </a:prstGeom>
            <a:solidFill>
              <a:srgbClr val="A4C2F4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8"/>
            <p:cNvSpPr/>
            <p:nvPr/>
          </p:nvSpPr>
          <p:spPr>
            <a:xfrm>
              <a:off x="2994500" y="1825725"/>
              <a:ext cx="126000" cy="126000"/>
            </a:xfrm>
            <a:prstGeom prst="ellipse">
              <a:avLst/>
            </a:prstGeom>
            <a:solidFill>
              <a:srgbClr val="A4C2F4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8"/>
            <p:cNvSpPr/>
            <p:nvPr/>
          </p:nvSpPr>
          <p:spPr>
            <a:xfrm>
              <a:off x="3209850" y="1825725"/>
              <a:ext cx="126000" cy="126000"/>
            </a:xfrm>
            <a:prstGeom prst="ellipse">
              <a:avLst/>
            </a:prstGeom>
            <a:solidFill>
              <a:srgbClr val="6D9EEB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8"/>
            <p:cNvSpPr/>
            <p:nvPr/>
          </p:nvSpPr>
          <p:spPr>
            <a:xfrm>
              <a:off x="3425200" y="1825725"/>
              <a:ext cx="126000" cy="126000"/>
            </a:xfrm>
            <a:prstGeom prst="ellipse">
              <a:avLst/>
            </a:prstGeom>
            <a:solidFill>
              <a:srgbClr val="3C78D8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3640550" y="1825725"/>
              <a:ext cx="126000" cy="126000"/>
            </a:xfrm>
            <a:prstGeom prst="ellipse">
              <a:avLst/>
            </a:prstGeom>
            <a:solidFill>
              <a:srgbClr val="1155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3855900" y="1825725"/>
              <a:ext cx="126000" cy="126000"/>
            </a:xfrm>
            <a:prstGeom prst="ellipse">
              <a:avLst/>
            </a:prstGeom>
            <a:solidFill>
              <a:srgbClr val="3C78D8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4071250" y="1825725"/>
              <a:ext cx="126000" cy="126000"/>
            </a:xfrm>
            <a:prstGeom prst="ellipse">
              <a:avLst/>
            </a:prstGeom>
            <a:solidFill>
              <a:srgbClr val="6D9EEB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4286600" y="1825725"/>
              <a:ext cx="126000" cy="126000"/>
            </a:xfrm>
            <a:prstGeom prst="ellipse">
              <a:avLst/>
            </a:prstGeom>
            <a:solidFill>
              <a:srgbClr val="A4C2F4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4501950" y="1825725"/>
              <a:ext cx="126000" cy="126000"/>
            </a:xfrm>
            <a:prstGeom prst="ellipse">
              <a:avLst/>
            </a:prstGeom>
            <a:solidFill>
              <a:srgbClr val="A4C2F4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4717300" y="1825725"/>
              <a:ext cx="126000" cy="126000"/>
            </a:xfrm>
            <a:prstGeom prst="ellipse">
              <a:avLst/>
            </a:prstGeom>
            <a:solidFill>
              <a:srgbClr val="A4C2F4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4932650" y="1825725"/>
              <a:ext cx="126000" cy="126000"/>
            </a:xfrm>
            <a:prstGeom prst="ellipse">
              <a:avLst/>
            </a:prstGeom>
            <a:solidFill>
              <a:srgbClr val="A4C2F4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5148000" y="1825725"/>
              <a:ext cx="126000" cy="126000"/>
            </a:xfrm>
            <a:prstGeom prst="ellipse">
              <a:avLst/>
            </a:prstGeom>
            <a:solidFill>
              <a:srgbClr val="A4C2F4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" name="Google Shape;128;p18"/>
          <p:cNvGrpSpPr/>
          <p:nvPr/>
        </p:nvGrpSpPr>
        <p:grpSpPr>
          <a:xfrm>
            <a:off x="2707213" y="2976650"/>
            <a:ext cx="3140900" cy="126000"/>
            <a:chOff x="2133100" y="1825725"/>
            <a:chExt cx="3140900" cy="126000"/>
          </a:xfrm>
        </p:grpSpPr>
        <p:sp>
          <p:nvSpPr>
            <p:cNvPr id="129" name="Google Shape;129;p18"/>
            <p:cNvSpPr/>
            <p:nvPr/>
          </p:nvSpPr>
          <p:spPr>
            <a:xfrm>
              <a:off x="2133100" y="1825725"/>
              <a:ext cx="126000" cy="126000"/>
            </a:xfrm>
            <a:prstGeom prst="ellipse">
              <a:avLst/>
            </a:prstGeom>
            <a:solidFill>
              <a:srgbClr val="C27BA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2348450" y="1825725"/>
              <a:ext cx="126000" cy="126000"/>
            </a:xfrm>
            <a:prstGeom prst="ellipse">
              <a:avLst/>
            </a:prstGeom>
            <a:solidFill>
              <a:srgbClr val="C27BA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8"/>
            <p:cNvSpPr/>
            <p:nvPr/>
          </p:nvSpPr>
          <p:spPr>
            <a:xfrm>
              <a:off x="2563800" y="1825725"/>
              <a:ext cx="126000" cy="126000"/>
            </a:xfrm>
            <a:prstGeom prst="ellipse">
              <a:avLst/>
            </a:prstGeom>
            <a:solidFill>
              <a:srgbClr val="C27BA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2779150" y="1825725"/>
              <a:ext cx="126000" cy="126000"/>
            </a:xfrm>
            <a:prstGeom prst="ellipse">
              <a:avLst/>
            </a:prstGeom>
            <a:solidFill>
              <a:srgbClr val="C27BA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2994500" y="1825725"/>
              <a:ext cx="126000" cy="126000"/>
            </a:xfrm>
            <a:prstGeom prst="ellipse">
              <a:avLst/>
            </a:prstGeom>
            <a:solidFill>
              <a:srgbClr val="C27BA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8"/>
            <p:cNvSpPr/>
            <p:nvPr/>
          </p:nvSpPr>
          <p:spPr>
            <a:xfrm>
              <a:off x="3209850" y="1825725"/>
              <a:ext cx="126000" cy="126000"/>
            </a:xfrm>
            <a:prstGeom prst="ellipse">
              <a:avLst/>
            </a:prstGeom>
            <a:solidFill>
              <a:srgbClr val="C27BA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8"/>
            <p:cNvSpPr/>
            <p:nvPr/>
          </p:nvSpPr>
          <p:spPr>
            <a:xfrm>
              <a:off x="3425200" y="1825725"/>
              <a:ext cx="126000" cy="126000"/>
            </a:xfrm>
            <a:prstGeom prst="ellipse">
              <a:avLst/>
            </a:prstGeom>
            <a:solidFill>
              <a:srgbClr val="A64D7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3640550" y="1825725"/>
              <a:ext cx="126000" cy="126000"/>
            </a:xfrm>
            <a:prstGeom prst="ellipse">
              <a:avLst/>
            </a:prstGeom>
            <a:solidFill>
              <a:srgbClr val="741B47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3855900" y="1825725"/>
              <a:ext cx="126000" cy="126000"/>
            </a:xfrm>
            <a:prstGeom prst="ellipse">
              <a:avLst/>
            </a:prstGeom>
            <a:solidFill>
              <a:srgbClr val="A64D7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4071250" y="1825725"/>
              <a:ext cx="126000" cy="126000"/>
            </a:xfrm>
            <a:prstGeom prst="ellipse">
              <a:avLst/>
            </a:prstGeom>
            <a:solidFill>
              <a:srgbClr val="C27BA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8"/>
            <p:cNvSpPr/>
            <p:nvPr/>
          </p:nvSpPr>
          <p:spPr>
            <a:xfrm>
              <a:off x="4286600" y="1825725"/>
              <a:ext cx="126000" cy="126000"/>
            </a:xfrm>
            <a:prstGeom prst="ellipse">
              <a:avLst/>
            </a:prstGeom>
            <a:solidFill>
              <a:srgbClr val="C27BA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4501950" y="1825725"/>
              <a:ext cx="126000" cy="126000"/>
            </a:xfrm>
            <a:prstGeom prst="ellipse">
              <a:avLst/>
            </a:prstGeom>
            <a:solidFill>
              <a:srgbClr val="C27BA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4717300" y="1825725"/>
              <a:ext cx="126000" cy="126000"/>
            </a:xfrm>
            <a:prstGeom prst="ellipse">
              <a:avLst/>
            </a:prstGeom>
            <a:solidFill>
              <a:srgbClr val="C27BA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4932650" y="1825725"/>
              <a:ext cx="126000" cy="126000"/>
            </a:xfrm>
            <a:prstGeom prst="ellipse">
              <a:avLst/>
            </a:prstGeom>
            <a:solidFill>
              <a:srgbClr val="C27BA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5148000" y="1825725"/>
              <a:ext cx="126000" cy="126000"/>
            </a:xfrm>
            <a:prstGeom prst="ellipse">
              <a:avLst/>
            </a:prstGeom>
            <a:solidFill>
              <a:srgbClr val="C27BA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" name="Google Shape;144;p18"/>
          <p:cNvSpPr/>
          <p:nvPr/>
        </p:nvSpPr>
        <p:spPr>
          <a:xfrm>
            <a:off x="3766988" y="2343275"/>
            <a:ext cx="1007400" cy="633600"/>
          </a:xfrm>
          <a:prstGeom prst="trapezoid">
            <a:avLst>
              <a:gd fmla="val 73528" name="adj"/>
            </a:avLst>
          </a:prstGeom>
          <a:solidFill>
            <a:srgbClr val="C9DAF8">
              <a:alpha val="676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 rot="-2342043">
            <a:off x="4052897" y="2332795"/>
            <a:ext cx="989866" cy="373888"/>
          </a:xfrm>
          <a:prstGeom prst="triangle">
            <a:avLst>
              <a:gd fmla="val 50000" name="adj"/>
            </a:avLst>
          </a:prstGeom>
          <a:solidFill>
            <a:srgbClr val="EAD1DC">
              <a:alpha val="63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 rot="2224070">
            <a:off x="3506384" y="2332785"/>
            <a:ext cx="989946" cy="373923"/>
          </a:xfrm>
          <a:prstGeom prst="triangle">
            <a:avLst>
              <a:gd fmla="val 50000" name="adj"/>
            </a:avLst>
          </a:prstGeom>
          <a:solidFill>
            <a:srgbClr val="EAD1DC">
              <a:alpha val="63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2940800" y="1637423"/>
            <a:ext cx="2773125" cy="579850"/>
          </a:xfrm>
          <a:custGeom>
            <a:rect b="b" l="l" r="r" t="t"/>
            <a:pathLst>
              <a:path extrusionOk="0" h="23194" w="110925">
                <a:moveTo>
                  <a:pt x="0" y="22663"/>
                </a:moveTo>
                <a:cubicBezTo>
                  <a:pt x="5750" y="22328"/>
                  <a:pt x="25601" y="24427"/>
                  <a:pt x="34499" y="20650"/>
                </a:cubicBezTo>
                <a:cubicBezTo>
                  <a:pt x="43397" y="16873"/>
                  <a:pt x="46902" y="-38"/>
                  <a:pt x="53386" y="0"/>
                </a:cubicBezTo>
                <a:cubicBezTo>
                  <a:pt x="59870" y="39"/>
                  <a:pt x="63814" y="17065"/>
                  <a:pt x="73404" y="20881"/>
                </a:cubicBezTo>
                <a:cubicBezTo>
                  <a:pt x="82994" y="24697"/>
                  <a:pt x="104672" y="22560"/>
                  <a:pt x="110925" y="22896"/>
                </a:cubicBez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" name="Google Shape;148;p18"/>
          <p:cNvSpPr/>
          <p:nvPr/>
        </p:nvSpPr>
        <p:spPr>
          <a:xfrm>
            <a:off x="2940800" y="3212623"/>
            <a:ext cx="2773125" cy="579850"/>
          </a:xfrm>
          <a:custGeom>
            <a:rect b="b" l="l" r="r" t="t"/>
            <a:pathLst>
              <a:path extrusionOk="0" h="23194" w="110925">
                <a:moveTo>
                  <a:pt x="0" y="22663"/>
                </a:moveTo>
                <a:cubicBezTo>
                  <a:pt x="5750" y="22328"/>
                  <a:pt x="25601" y="24427"/>
                  <a:pt x="34499" y="20650"/>
                </a:cubicBezTo>
                <a:cubicBezTo>
                  <a:pt x="43397" y="16873"/>
                  <a:pt x="46902" y="-38"/>
                  <a:pt x="53386" y="0"/>
                </a:cubicBezTo>
                <a:cubicBezTo>
                  <a:pt x="59870" y="39"/>
                  <a:pt x="63814" y="17065"/>
                  <a:pt x="73404" y="20881"/>
                </a:cubicBezTo>
                <a:cubicBezTo>
                  <a:pt x="82994" y="24697"/>
                  <a:pt x="104672" y="22560"/>
                  <a:pt x="110925" y="22896"/>
                </a:cubicBez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Google Shape;149;p18"/>
          <p:cNvSpPr txBox="1"/>
          <p:nvPr/>
        </p:nvSpPr>
        <p:spPr>
          <a:xfrm>
            <a:off x="6101988" y="1800575"/>
            <a:ext cx="2209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Inhibitory limits the spontaneous activity of the excitatory cells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 the bump center inhibitory input is lowest, so excitatory cells in the bump location continue to fire</a:t>
            </a:r>
            <a:endParaRPr/>
          </a:p>
        </p:txBody>
      </p:sp>
      <p:sp>
        <p:nvSpPr>
          <p:cNvPr id="150" name="Google Shape;150;p18"/>
          <p:cNvSpPr txBox="1"/>
          <p:nvPr/>
        </p:nvSpPr>
        <p:spPr>
          <a:xfrm>
            <a:off x="152113" y="1362050"/>
            <a:ext cx="2023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Excitatory cells fire spontaneously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More energy is injected into one cell to initialize the bump</a:t>
            </a:r>
            <a:endParaRPr/>
          </a:p>
        </p:txBody>
      </p:sp>
      <p:sp>
        <p:nvSpPr>
          <p:cNvPr id="151" name="Google Shape;151;p18"/>
          <p:cNvSpPr txBox="1"/>
          <p:nvPr/>
        </p:nvSpPr>
        <p:spPr>
          <a:xfrm>
            <a:off x="2252125" y="2080175"/>
            <a:ext cx="53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exc</a:t>
            </a:r>
            <a:endParaRPr/>
          </a:p>
        </p:txBody>
      </p:sp>
      <p:sp>
        <p:nvSpPr>
          <p:cNvPr id="152" name="Google Shape;152;p18"/>
          <p:cNvSpPr txBox="1"/>
          <p:nvPr/>
        </p:nvSpPr>
        <p:spPr>
          <a:xfrm>
            <a:off x="2252125" y="2839550"/>
            <a:ext cx="53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inh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Ideothetic input</a:t>
            </a:r>
            <a:r>
              <a:rPr lang="en-GB" sz="1911"/>
              <a:t> (weights from conjunctive cells to exc population)</a:t>
            </a:r>
            <a:endParaRPr sz="1911"/>
          </a:p>
        </p:txBody>
      </p:sp>
      <p:pic>
        <p:nvPicPr>
          <p:cNvPr id="158" name="Google Shape;15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74500"/>
            <a:ext cx="4553569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9"/>
          <p:cNvSpPr txBox="1"/>
          <p:nvPr/>
        </p:nvSpPr>
        <p:spPr>
          <a:xfrm>
            <a:off x="5078300" y="1067825"/>
            <a:ext cx="37170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Honestly this is legacy code and could be implemented a lot simpler. Currently calculates weight based on distance like the exc-inh pops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Here the excitatory cell is </a:t>
            </a:r>
            <a:r>
              <a:rPr lang="en-GB"/>
              <a:t>offset</a:t>
            </a:r>
            <a:r>
              <a:rPr lang="en-GB"/>
              <a:t> by +1 or -1 around the ring when calculating the distance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Then just the peak connection weight is maintained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cell is connected to one cell one step CW or ACW around the 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Need to specify weight 0 for all the other cell pairs - still need full weight matrix</a:t>
            </a:r>
            <a:endParaRPr/>
          </a:p>
        </p:txBody>
      </p:sp>
      <p:cxnSp>
        <p:nvCxnSpPr>
          <p:cNvPr id="160" name="Google Shape;160;p19"/>
          <p:cNvCxnSpPr/>
          <p:nvPr/>
        </p:nvCxnSpPr>
        <p:spPr>
          <a:xfrm flipH="1">
            <a:off x="1752600" y="3260550"/>
            <a:ext cx="3390900" cy="101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19"/>
          <p:cNvSpPr/>
          <p:nvPr/>
        </p:nvSpPr>
        <p:spPr>
          <a:xfrm>
            <a:off x="1719925" y="1768850"/>
            <a:ext cx="358800" cy="170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2" name="Google Shape;162;p19"/>
          <p:cNvCxnSpPr/>
          <p:nvPr/>
        </p:nvCxnSpPr>
        <p:spPr>
          <a:xfrm flipH="1">
            <a:off x="2111150" y="2437250"/>
            <a:ext cx="3040500" cy="39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Ideothetic input</a:t>
            </a:r>
            <a:r>
              <a:rPr lang="en-GB" sz="1911"/>
              <a:t> (AHV from head_angle.csv or head_pose.csv)</a:t>
            </a:r>
            <a:endParaRPr/>
          </a:p>
        </p:txBody>
      </p:sp>
      <p:pic>
        <p:nvPicPr>
          <p:cNvPr id="168" name="Google Shape;16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216725" cy="186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0"/>
          <p:cNvSpPr/>
          <p:nvPr/>
        </p:nvSpPr>
        <p:spPr>
          <a:xfrm>
            <a:off x="766225" y="1353125"/>
            <a:ext cx="318000" cy="1442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0"/>
          <p:cNvSpPr txBox="1"/>
          <p:nvPr/>
        </p:nvSpPr>
        <p:spPr>
          <a:xfrm>
            <a:off x="4564750" y="1141200"/>
            <a:ext cx="4026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These files saved by the transfer function have a regular 50Hz sample rate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 must be converted to ms</a:t>
            </a:r>
            <a:endParaRPr/>
          </a:p>
        </p:txBody>
      </p:sp>
      <p:pic>
        <p:nvPicPr>
          <p:cNvPr id="171" name="Google Shape;17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1525" y="2340300"/>
            <a:ext cx="4470075" cy="245046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0"/>
          <p:cNvSpPr txBox="1"/>
          <p:nvPr/>
        </p:nvSpPr>
        <p:spPr>
          <a:xfrm>
            <a:off x="311700" y="3034350"/>
            <a:ext cx="4026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Vel is the difference between theta samples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Positive values are funneled to go_l and negative to go_r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</a:t>
            </a:r>
            <a:r>
              <a:rPr lang="en-GB"/>
              <a:t>tep_current _generator used again to set the current to these ‘Ivel’ values at each timestep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Current input is sent to all conj cells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21"/>
          <p:cNvGrpSpPr/>
          <p:nvPr/>
        </p:nvGrpSpPr>
        <p:grpSpPr>
          <a:xfrm>
            <a:off x="2732825" y="2228975"/>
            <a:ext cx="3140900" cy="126000"/>
            <a:chOff x="2133100" y="1825725"/>
            <a:chExt cx="3140900" cy="126000"/>
          </a:xfrm>
        </p:grpSpPr>
        <p:sp>
          <p:nvSpPr>
            <p:cNvPr id="178" name="Google Shape;178;p21"/>
            <p:cNvSpPr/>
            <p:nvPr/>
          </p:nvSpPr>
          <p:spPr>
            <a:xfrm>
              <a:off x="2133100" y="1825725"/>
              <a:ext cx="126000" cy="126000"/>
            </a:xfrm>
            <a:prstGeom prst="ellipse">
              <a:avLst/>
            </a:prstGeom>
            <a:solidFill>
              <a:srgbClr val="9FC5E8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1"/>
            <p:cNvSpPr/>
            <p:nvPr/>
          </p:nvSpPr>
          <p:spPr>
            <a:xfrm>
              <a:off x="2348450" y="1825725"/>
              <a:ext cx="126000" cy="126000"/>
            </a:xfrm>
            <a:prstGeom prst="ellipse">
              <a:avLst/>
            </a:prstGeom>
            <a:solidFill>
              <a:srgbClr val="9FC5E8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1"/>
            <p:cNvSpPr/>
            <p:nvPr/>
          </p:nvSpPr>
          <p:spPr>
            <a:xfrm>
              <a:off x="2563800" y="1825725"/>
              <a:ext cx="126000" cy="126000"/>
            </a:xfrm>
            <a:prstGeom prst="ellipse">
              <a:avLst/>
            </a:prstGeom>
            <a:solidFill>
              <a:srgbClr val="9FC5E8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1"/>
            <p:cNvSpPr/>
            <p:nvPr/>
          </p:nvSpPr>
          <p:spPr>
            <a:xfrm>
              <a:off x="2779150" y="1825725"/>
              <a:ext cx="126000" cy="126000"/>
            </a:xfrm>
            <a:prstGeom prst="ellipse">
              <a:avLst/>
            </a:prstGeom>
            <a:solidFill>
              <a:srgbClr val="9FC5E8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1"/>
            <p:cNvSpPr/>
            <p:nvPr/>
          </p:nvSpPr>
          <p:spPr>
            <a:xfrm>
              <a:off x="2994500" y="1825725"/>
              <a:ext cx="126000" cy="126000"/>
            </a:xfrm>
            <a:prstGeom prst="ellipse">
              <a:avLst/>
            </a:prstGeom>
            <a:solidFill>
              <a:srgbClr val="9FC5E8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1"/>
            <p:cNvSpPr/>
            <p:nvPr/>
          </p:nvSpPr>
          <p:spPr>
            <a:xfrm>
              <a:off x="3209850" y="1825725"/>
              <a:ext cx="126000" cy="126000"/>
            </a:xfrm>
            <a:prstGeom prst="ellipse">
              <a:avLst/>
            </a:prstGeom>
            <a:solidFill>
              <a:srgbClr val="9FC5E8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1"/>
            <p:cNvSpPr/>
            <p:nvPr/>
          </p:nvSpPr>
          <p:spPr>
            <a:xfrm>
              <a:off x="3425200" y="1825725"/>
              <a:ext cx="126000" cy="126000"/>
            </a:xfrm>
            <a:prstGeom prst="ellipse">
              <a:avLst/>
            </a:prstGeom>
            <a:solidFill>
              <a:srgbClr val="9FC5E8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1"/>
            <p:cNvSpPr/>
            <p:nvPr/>
          </p:nvSpPr>
          <p:spPr>
            <a:xfrm>
              <a:off x="3640550" y="1825725"/>
              <a:ext cx="126000" cy="126000"/>
            </a:xfrm>
            <a:prstGeom prst="ellipse">
              <a:avLst/>
            </a:prstGeom>
            <a:solidFill>
              <a:srgbClr val="9FC5E8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1"/>
            <p:cNvSpPr/>
            <p:nvPr/>
          </p:nvSpPr>
          <p:spPr>
            <a:xfrm>
              <a:off x="3855900" y="1825725"/>
              <a:ext cx="126000" cy="126000"/>
            </a:xfrm>
            <a:prstGeom prst="ellipse">
              <a:avLst/>
            </a:prstGeom>
            <a:solidFill>
              <a:srgbClr val="9FC5E8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1"/>
            <p:cNvSpPr/>
            <p:nvPr/>
          </p:nvSpPr>
          <p:spPr>
            <a:xfrm>
              <a:off x="4071250" y="1825725"/>
              <a:ext cx="126000" cy="126000"/>
            </a:xfrm>
            <a:prstGeom prst="ellipse">
              <a:avLst/>
            </a:prstGeom>
            <a:solidFill>
              <a:srgbClr val="9FC5E8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4286600" y="1825725"/>
              <a:ext cx="126000" cy="126000"/>
            </a:xfrm>
            <a:prstGeom prst="ellipse">
              <a:avLst/>
            </a:prstGeom>
            <a:solidFill>
              <a:srgbClr val="9FC5E8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1"/>
            <p:cNvSpPr/>
            <p:nvPr/>
          </p:nvSpPr>
          <p:spPr>
            <a:xfrm>
              <a:off x="4501950" y="1825725"/>
              <a:ext cx="126000" cy="126000"/>
            </a:xfrm>
            <a:prstGeom prst="ellipse">
              <a:avLst/>
            </a:prstGeom>
            <a:solidFill>
              <a:srgbClr val="9FC5E8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4717300" y="1825725"/>
              <a:ext cx="126000" cy="126000"/>
            </a:xfrm>
            <a:prstGeom prst="ellipse">
              <a:avLst/>
            </a:prstGeom>
            <a:solidFill>
              <a:srgbClr val="9FC5E8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4932650" y="1825725"/>
              <a:ext cx="126000" cy="126000"/>
            </a:xfrm>
            <a:prstGeom prst="ellipse">
              <a:avLst/>
            </a:prstGeom>
            <a:solidFill>
              <a:srgbClr val="9FC5E8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1"/>
            <p:cNvSpPr/>
            <p:nvPr/>
          </p:nvSpPr>
          <p:spPr>
            <a:xfrm>
              <a:off x="5148000" y="1825725"/>
              <a:ext cx="126000" cy="126000"/>
            </a:xfrm>
            <a:prstGeom prst="ellipse">
              <a:avLst/>
            </a:prstGeom>
            <a:solidFill>
              <a:srgbClr val="9FC5E8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21"/>
          <p:cNvGrpSpPr/>
          <p:nvPr/>
        </p:nvGrpSpPr>
        <p:grpSpPr>
          <a:xfrm>
            <a:off x="2732825" y="1831750"/>
            <a:ext cx="3140900" cy="126000"/>
            <a:chOff x="2133100" y="1825725"/>
            <a:chExt cx="3140900" cy="126000"/>
          </a:xfrm>
        </p:grpSpPr>
        <p:sp>
          <p:nvSpPr>
            <p:cNvPr id="194" name="Google Shape;194;p21"/>
            <p:cNvSpPr/>
            <p:nvPr/>
          </p:nvSpPr>
          <p:spPr>
            <a:xfrm>
              <a:off x="2133100" y="1825725"/>
              <a:ext cx="126000" cy="126000"/>
            </a:xfrm>
            <a:prstGeom prst="ellipse">
              <a:avLst/>
            </a:prstGeom>
            <a:solidFill>
              <a:srgbClr val="B6D7A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1"/>
            <p:cNvSpPr/>
            <p:nvPr/>
          </p:nvSpPr>
          <p:spPr>
            <a:xfrm>
              <a:off x="2348450" y="1825725"/>
              <a:ext cx="126000" cy="126000"/>
            </a:xfrm>
            <a:prstGeom prst="ellipse">
              <a:avLst/>
            </a:prstGeom>
            <a:solidFill>
              <a:srgbClr val="B6D7A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1"/>
            <p:cNvSpPr/>
            <p:nvPr/>
          </p:nvSpPr>
          <p:spPr>
            <a:xfrm>
              <a:off x="2563800" y="1825725"/>
              <a:ext cx="126000" cy="126000"/>
            </a:xfrm>
            <a:prstGeom prst="ellipse">
              <a:avLst/>
            </a:prstGeom>
            <a:solidFill>
              <a:srgbClr val="B6D7A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1"/>
            <p:cNvSpPr/>
            <p:nvPr/>
          </p:nvSpPr>
          <p:spPr>
            <a:xfrm>
              <a:off x="2779150" y="1825725"/>
              <a:ext cx="126000" cy="126000"/>
            </a:xfrm>
            <a:prstGeom prst="ellipse">
              <a:avLst/>
            </a:prstGeom>
            <a:solidFill>
              <a:srgbClr val="B6D7A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1"/>
            <p:cNvSpPr/>
            <p:nvPr/>
          </p:nvSpPr>
          <p:spPr>
            <a:xfrm>
              <a:off x="2994500" y="1825725"/>
              <a:ext cx="126000" cy="126000"/>
            </a:xfrm>
            <a:prstGeom prst="ellipse">
              <a:avLst/>
            </a:prstGeom>
            <a:solidFill>
              <a:srgbClr val="B6D7A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1"/>
            <p:cNvSpPr/>
            <p:nvPr/>
          </p:nvSpPr>
          <p:spPr>
            <a:xfrm>
              <a:off x="3209850" y="1825725"/>
              <a:ext cx="126000" cy="126000"/>
            </a:xfrm>
            <a:prstGeom prst="ellipse">
              <a:avLst/>
            </a:prstGeom>
            <a:solidFill>
              <a:srgbClr val="B6D7A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1"/>
            <p:cNvSpPr/>
            <p:nvPr/>
          </p:nvSpPr>
          <p:spPr>
            <a:xfrm>
              <a:off x="3425200" y="1825725"/>
              <a:ext cx="126000" cy="126000"/>
            </a:xfrm>
            <a:prstGeom prst="ellipse">
              <a:avLst/>
            </a:prstGeom>
            <a:solidFill>
              <a:srgbClr val="B6D7A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1"/>
            <p:cNvSpPr/>
            <p:nvPr/>
          </p:nvSpPr>
          <p:spPr>
            <a:xfrm>
              <a:off x="3640550" y="1825725"/>
              <a:ext cx="126000" cy="126000"/>
            </a:xfrm>
            <a:prstGeom prst="ellipse">
              <a:avLst/>
            </a:prstGeom>
            <a:solidFill>
              <a:srgbClr val="38761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1"/>
            <p:cNvSpPr/>
            <p:nvPr/>
          </p:nvSpPr>
          <p:spPr>
            <a:xfrm>
              <a:off x="3855900" y="1825725"/>
              <a:ext cx="126000" cy="126000"/>
            </a:xfrm>
            <a:prstGeom prst="ellipse">
              <a:avLst/>
            </a:prstGeom>
            <a:solidFill>
              <a:srgbClr val="B6D7A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1"/>
            <p:cNvSpPr/>
            <p:nvPr/>
          </p:nvSpPr>
          <p:spPr>
            <a:xfrm>
              <a:off x="4071250" y="1825725"/>
              <a:ext cx="126000" cy="126000"/>
            </a:xfrm>
            <a:prstGeom prst="ellipse">
              <a:avLst/>
            </a:prstGeom>
            <a:solidFill>
              <a:srgbClr val="B6D7A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1"/>
            <p:cNvSpPr/>
            <p:nvPr/>
          </p:nvSpPr>
          <p:spPr>
            <a:xfrm>
              <a:off x="4286600" y="1825725"/>
              <a:ext cx="126000" cy="126000"/>
            </a:xfrm>
            <a:prstGeom prst="ellipse">
              <a:avLst/>
            </a:prstGeom>
            <a:solidFill>
              <a:srgbClr val="B6D7A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1"/>
            <p:cNvSpPr/>
            <p:nvPr/>
          </p:nvSpPr>
          <p:spPr>
            <a:xfrm>
              <a:off x="4501950" y="1825725"/>
              <a:ext cx="126000" cy="126000"/>
            </a:xfrm>
            <a:prstGeom prst="ellipse">
              <a:avLst/>
            </a:prstGeom>
            <a:solidFill>
              <a:srgbClr val="B6D7A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1"/>
            <p:cNvSpPr/>
            <p:nvPr/>
          </p:nvSpPr>
          <p:spPr>
            <a:xfrm>
              <a:off x="4717300" y="1825725"/>
              <a:ext cx="126000" cy="126000"/>
            </a:xfrm>
            <a:prstGeom prst="ellipse">
              <a:avLst/>
            </a:prstGeom>
            <a:solidFill>
              <a:srgbClr val="B6D7A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1"/>
            <p:cNvSpPr/>
            <p:nvPr/>
          </p:nvSpPr>
          <p:spPr>
            <a:xfrm>
              <a:off x="4932650" y="1825725"/>
              <a:ext cx="126000" cy="126000"/>
            </a:xfrm>
            <a:prstGeom prst="ellipse">
              <a:avLst/>
            </a:prstGeom>
            <a:solidFill>
              <a:srgbClr val="B6D7A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1"/>
            <p:cNvSpPr/>
            <p:nvPr/>
          </p:nvSpPr>
          <p:spPr>
            <a:xfrm>
              <a:off x="5148000" y="1825725"/>
              <a:ext cx="126000" cy="126000"/>
            </a:xfrm>
            <a:prstGeom prst="ellipse">
              <a:avLst/>
            </a:prstGeom>
            <a:solidFill>
              <a:srgbClr val="B6D7A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09" name="Google Shape;209;p21"/>
          <p:cNvCxnSpPr>
            <a:stCxn id="201" idx="4"/>
          </p:cNvCxnSpPr>
          <p:nvPr/>
        </p:nvCxnSpPr>
        <p:spPr>
          <a:xfrm flipH="1">
            <a:off x="4083675" y="1957750"/>
            <a:ext cx="219600" cy="271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10" name="Google Shape;210;p21"/>
          <p:cNvGrpSpPr/>
          <p:nvPr/>
        </p:nvGrpSpPr>
        <p:grpSpPr>
          <a:xfrm>
            <a:off x="2732825" y="2228975"/>
            <a:ext cx="3140900" cy="126000"/>
            <a:chOff x="2133100" y="1825725"/>
            <a:chExt cx="3140900" cy="126000"/>
          </a:xfrm>
        </p:grpSpPr>
        <p:sp>
          <p:nvSpPr>
            <p:cNvPr id="211" name="Google Shape;211;p21"/>
            <p:cNvSpPr/>
            <p:nvPr/>
          </p:nvSpPr>
          <p:spPr>
            <a:xfrm>
              <a:off x="2133100" y="1825725"/>
              <a:ext cx="126000" cy="126000"/>
            </a:xfrm>
            <a:prstGeom prst="ellipse">
              <a:avLst/>
            </a:prstGeom>
            <a:solidFill>
              <a:srgbClr val="A4C2F4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1"/>
            <p:cNvSpPr/>
            <p:nvPr/>
          </p:nvSpPr>
          <p:spPr>
            <a:xfrm>
              <a:off x="2348450" y="1825725"/>
              <a:ext cx="126000" cy="126000"/>
            </a:xfrm>
            <a:prstGeom prst="ellipse">
              <a:avLst/>
            </a:prstGeom>
            <a:solidFill>
              <a:srgbClr val="A4C2F4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1"/>
            <p:cNvSpPr/>
            <p:nvPr/>
          </p:nvSpPr>
          <p:spPr>
            <a:xfrm>
              <a:off x="2563800" y="1825725"/>
              <a:ext cx="126000" cy="126000"/>
            </a:xfrm>
            <a:prstGeom prst="ellipse">
              <a:avLst/>
            </a:prstGeom>
            <a:solidFill>
              <a:srgbClr val="A4C2F4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1"/>
            <p:cNvSpPr/>
            <p:nvPr/>
          </p:nvSpPr>
          <p:spPr>
            <a:xfrm>
              <a:off x="2779150" y="1825725"/>
              <a:ext cx="126000" cy="126000"/>
            </a:xfrm>
            <a:prstGeom prst="ellipse">
              <a:avLst/>
            </a:prstGeom>
            <a:solidFill>
              <a:srgbClr val="A4C2F4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1"/>
            <p:cNvSpPr/>
            <p:nvPr/>
          </p:nvSpPr>
          <p:spPr>
            <a:xfrm>
              <a:off x="2994500" y="1825725"/>
              <a:ext cx="126000" cy="126000"/>
            </a:xfrm>
            <a:prstGeom prst="ellipse">
              <a:avLst/>
            </a:prstGeom>
            <a:solidFill>
              <a:srgbClr val="A4C2F4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1"/>
            <p:cNvSpPr/>
            <p:nvPr/>
          </p:nvSpPr>
          <p:spPr>
            <a:xfrm>
              <a:off x="3209850" y="1825725"/>
              <a:ext cx="126000" cy="126000"/>
            </a:xfrm>
            <a:prstGeom prst="ellipse">
              <a:avLst/>
            </a:prstGeom>
            <a:solidFill>
              <a:srgbClr val="6D9EEB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1"/>
            <p:cNvSpPr/>
            <p:nvPr/>
          </p:nvSpPr>
          <p:spPr>
            <a:xfrm>
              <a:off x="3425200" y="1825725"/>
              <a:ext cx="126000" cy="126000"/>
            </a:xfrm>
            <a:prstGeom prst="ellipse">
              <a:avLst/>
            </a:prstGeom>
            <a:solidFill>
              <a:srgbClr val="3C78D8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1"/>
            <p:cNvSpPr/>
            <p:nvPr/>
          </p:nvSpPr>
          <p:spPr>
            <a:xfrm>
              <a:off x="3640550" y="1825725"/>
              <a:ext cx="126000" cy="126000"/>
            </a:xfrm>
            <a:prstGeom prst="ellipse">
              <a:avLst/>
            </a:prstGeom>
            <a:solidFill>
              <a:srgbClr val="1155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1"/>
            <p:cNvSpPr/>
            <p:nvPr/>
          </p:nvSpPr>
          <p:spPr>
            <a:xfrm>
              <a:off x="3855900" y="1825725"/>
              <a:ext cx="126000" cy="126000"/>
            </a:xfrm>
            <a:prstGeom prst="ellipse">
              <a:avLst/>
            </a:prstGeom>
            <a:solidFill>
              <a:srgbClr val="3C78D8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1"/>
            <p:cNvSpPr/>
            <p:nvPr/>
          </p:nvSpPr>
          <p:spPr>
            <a:xfrm>
              <a:off x="4071250" y="1825725"/>
              <a:ext cx="126000" cy="126000"/>
            </a:xfrm>
            <a:prstGeom prst="ellipse">
              <a:avLst/>
            </a:prstGeom>
            <a:solidFill>
              <a:srgbClr val="6D9EEB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1"/>
            <p:cNvSpPr/>
            <p:nvPr/>
          </p:nvSpPr>
          <p:spPr>
            <a:xfrm>
              <a:off x="4286600" y="1825725"/>
              <a:ext cx="126000" cy="126000"/>
            </a:xfrm>
            <a:prstGeom prst="ellipse">
              <a:avLst/>
            </a:prstGeom>
            <a:solidFill>
              <a:srgbClr val="A4C2F4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1"/>
            <p:cNvSpPr/>
            <p:nvPr/>
          </p:nvSpPr>
          <p:spPr>
            <a:xfrm>
              <a:off x="4501950" y="1825725"/>
              <a:ext cx="126000" cy="126000"/>
            </a:xfrm>
            <a:prstGeom prst="ellipse">
              <a:avLst/>
            </a:prstGeom>
            <a:solidFill>
              <a:srgbClr val="A4C2F4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1"/>
            <p:cNvSpPr/>
            <p:nvPr/>
          </p:nvSpPr>
          <p:spPr>
            <a:xfrm>
              <a:off x="4717300" y="1825725"/>
              <a:ext cx="126000" cy="126000"/>
            </a:xfrm>
            <a:prstGeom prst="ellipse">
              <a:avLst/>
            </a:prstGeom>
            <a:solidFill>
              <a:srgbClr val="A4C2F4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1"/>
            <p:cNvSpPr/>
            <p:nvPr/>
          </p:nvSpPr>
          <p:spPr>
            <a:xfrm>
              <a:off x="4932650" y="1825725"/>
              <a:ext cx="126000" cy="126000"/>
            </a:xfrm>
            <a:prstGeom prst="ellipse">
              <a:avLst/>
            </a:prstGeom>
            <a:solidFill>
              <a:srgbClr val="A4C2F4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1"/>
            <p:cNvSpPr/>
            <p:nvPr/>
          </p:nvSpPr>
          <p:spPr>
            <a:xfrm>
              <a:off x="5148000" y="1825725"/>
              <a:ext cx="126000" cy="126000"/>
            </a:xfrm>
            <a:prstGeom prst="ellipse">
              <a:avLst/>
            </a:prstGeom>
            <a:solidFill>
              <a:srgbClr val="A4C2F4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26" name="Google Shape;226;p21"/>
          <p:cNvCxnSpPr>
            <a:stCxn id="218" idx="0"/>
            <a:endCxn id="201" idx="4"/>
          </p:cNvCxnSpPr>
          <p:nvPr/>
        </p:nvCxnSpPr>
        <p:spPr>
          <a:xfrm rot="10800000">
            <a:off x="4303275" y="1957775"/>
            <a:ext cx="0" cy="271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p21"/>
          <p:cNvCxnSpPr>
            <a:stCxn id="218" idx="4"/>
            <a:endCxn id="228" idx="0"/>
          </p:cNvCxnSpPr>
          <p:nvPr/>
        </p:nvCxnSpPr>
        <p:spPr>
          <a:xfrm>
            <a:off x="4303275" y="2354975"/>
            <a:ext cx="0" cy="247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29" name="Google Shape;229;p21"/>
          <p:cNvGrpSpPr/>
          <p:nvPr/>
        </p:nvGrpSpPr>
        <p:grpSpPr>
          <a:xfrm>
            <a:off x="2707213" y="2976650"/>
            <a:ext cx="3140900" cy="126000"/>
            <a:chOff x="2133100" y="1825725"/>
            <a:chExt cx="3140900" cy="126000"/>
          </a:xfrm>
        </p:grpSpPr>
        <p:sp>
          <p:nvSpPr>
            <p:cNvPr id="230" name="Google Shape;230;p21"/>
            <p:cNvSpPr/>
            <p:nvPr/>
          </p:nvSpPr>
          <p:spPr>
            <a:xfrm>
              <a:off x="2133100" y="1825725"/>
              <a:ext cx="126000" cy="126000"/>
            </a:xfrm>
            <a:prstGeom prst="ellipse">
              <a:avLst/>
            </a:prstGeom>
            <a:solidFill>
              <a:srgbClr val="C27BA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2348450" y="1825725"/>
              <a:ext cx="126000" cy="126000"/>
            </a:xfrm>
            <a:prstGeom prst="ellipse">
              <a:avLst/>
            </a:prstGeom>
            <a:solidFill>
              <a:srgbClr val="C27BA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2563800" y="1825725"/>
              <a:ext cx="126000" cy="126000"/>
            </a:xfrm>
            <a:prstGeom prst="ellipse">
              <a:avLst/>
            </a:prstGeom>
            <a:solidFill>
              <a:srgbClr val="C27BA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1"/>
            <p:cNvSpPr/>
            <p:nvPr/>
          </p:nvSpPr>
          <p:spPr>
            <a:xfrm>
              <a:off x="2779150" y="1825725"/>
              <a:ext cx="126000" cy="126000"/>
            </a:xfrm>
            <a:prstGeom prst="ellipse">
              <a:avLst/>
            </a:prstGeom>
            <a:solidFill>
              <a:srgbClr val="C27BA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1"/>
            <p:cNvSpPr/>
            <p:nvPr/>
          </p:nvSpPr>
          <p:spPr>
            <a:xfrm>
              <a:off x="2994500" y="1825725"/>
              <a:ext cx="126000" cy="126000"/>
            </a:xfrm>
            <a:prstGeom prst="ellipse">
              <a:avLst/>
            </a:prstGeom>
            <a:solidFill>
              <a:srgbClr val="C27BA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1"/>
            <p:cNvSpPr/>
            <p:nvPr/>
          </p:nvSpPr>
          <p:spPr>
            <a:xfrm>
              <a:off x="3209850" y="1825725"/>
              <a:ext cx="126000" cy="126000"/>
            </a:xfrm>
            <a:prstGeom prst="ellipse">
              <a:avLst/>
            </a:prstGeom>
            <a:solidFill>
              <a:srgbClr val="C27BA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1"/>
            <p:cNvSpPr/>
            <p:nvPr/>
          </p:nvSpPr>
          <p:spPr>
            <a:xfrm>
              <a:off x="3425200" y="1825725"/>
              <a:ext cx="126000" cy="126000"/>
            </a:xfrm>
            <a:prstGeom prst="ellipse">
              <a:avLst/>
            </a:prstGeom>
            <a:solidFill>
              <a:srgbClr val="A64D7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3640550" y="1825725"/>
              <a:ext cx="126000" cy="126000"/>
            </a:xfrm>
            <a:prstGeom prst="ellipse">
              <a:avLst/>
            </a:prstGeom>
            <a:solidFill>
              <a:srgbClr val="741B47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1"/>
            <p:cNvSpPr/>
            <p:nvPr/>
          </p:nvSpPr>
          <p:spPr>
            <a:xfrm>
              <a:off x="3855900" y="1825725"/>
              <a:ext cx="126000" cy="126000"/>
            </a:xfrm>
            <a:prstGeom prst="ellipse">
              <a:avLst/>
            </a:prstGeom>
            <a:solidFill>
              <a:srgbClr val="A64D7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1"/>
            <p:cNvSpPr/>
            <p:nvPr/>
          </p:nvSpPr>
          <p:spPr>
            <a:xfrm>
              <a:off x="4071250" y="1825725"/>
              <a:ext cx="126000" cy="126000"/>
            </a:xfrm>
            <a:prstGeom prst="ellipse">
              <a:avLst/>
            </a:prstGeom>
            <a:solidFill>
              <a:srgbClr val="C27BA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1"/>
            <p:cNvSpPr/>
            <p:nvPr/>
          </p:nvSpPr>
          <p:spPr>
            <a:xfrm>
              <a:off x="4286600" y="1825725"/>
              <a:ext cx="126000" cy="126000"/>
            </a:xfrm>
            <a:prstGeom prst="ellipse">
              <a:avLst/>
            </a:prstGeom>
            <a:solidFill>
              <a:srgbClr val="C27BA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>
              <a:off x="4501950" y="1825725"/>
              <a:ext cx="126000" cy="126000"/>
            </a:xfrm>
            <a:prstGeom prst="ellipse">
              <a:avLst/>
            </a:prstGeom>
            <a:solidFill>
              <a:srgbClr val="C27BA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>
              <a:off x="4717300" y="1825725"/>
              <a:ext cx="126000" cy="126000"/>
            </a:xfrm>
            <a:prstGeom prst="ellipse">
              <a:avLst/>
            </a:prstGeom>
            <a:solidFill>
              <a:srgbClr val="C27BA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1"/>
            <p:cNvSpPr/>
            <p:nvPr/>
          </p:nvSpPr>
          <p:spPr>
            <a:xfrm>
              <a:off x="4932650" y="1825725"/>
              <a:ext cx="126000" cy="126000"/>
            </a:xfrm>
            <a:prstGeom prst="ellipse">
              <a:avLst/>
            </a:prstGeom>
            <a:solidFill>
              <a:srgbClr val="C27BA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1"/>
            <p:cNvSpPr/>
            <p:nvPr/>
          </p:nvSpPr>
          <p:spPr>
            <a:xfrm>
              <a:off x="5148000" y="1825725"/>
              <a:ext cx="126000" cy="126000"/>
            </a:xfrm>
            <a:prstGeom prst="ellipse">
              <a:avLst/>
            </a:prstGeom>
            <a:solidFill>
              <a:srgbClr val="C27BA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5" name="Google Shape;245;p21"/>
          <p:cNvSpPr/>
          <p:nvPr/>
        </p:nvSpPr>
        <p:spPr>
          <a:xfrm>
            <a:off x="3766988" y="2343275"/>
            <a:ext cx="1007400" cy="633600"/>
          </a:xfrm>
          <a:prstGeom prst="trapezoid">
            <a:avLst>
              <a:gd fmla="val 73528" name="adj"/>
            </a:avLst>
          </a:prstGeom>
          <a:solidFill>
            <a:srgbClr val="C9DAF8">
              <a:alpha val="676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1"/>
          <p:cNvSpPr/>
          <p:nvPr/>
        </p:nvSpPr>
        <p:spPr>
          <a:xfrm rot="-2342043">
            <a:off x="4052897" y="2332795"/>
            <a:ext cx="989866" cy="373888"/>
          </a:xfrm>
          <a:prstGeom prst="triangle">
            <a:avLst>
              <a:gd fmla="val 50000" name="adj"/>
            </a:avLst>
          </a:prstGeom>
          <a:solidFill>
            <a:srgbClr val="EAD1DC">
              <a:alpha val="63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1"/>
          <p:cNvSpPr/>
          <p:nvPr/>
        </p:nvSpPr>
        <p:spPr>
          <a:xfrm rot="2224070">
            <a:off x="3506384" y="2332785"/>
            <a:ext cx="989946" cy="373923"/>
          </a:xfrm>
          <a:prstGeom prst="triangle">
            <a:avLst>
              <a:gd fmla="val 50000" name="adj"/>
            </a:avLst>
          </a:prstGeom>
          <a:solidFill>
            <a:srgbClr val="EAD1DC">
              <a:alpha val="63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Simple HD circuit - moving the activity bump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49" name="Google Shape;249;p21"/>
          <p:cNvSpPr txBox="1"/>
          <p:nvPr/>
        </p:nvSpPr>
        <p:spPr>
          <a:xfrm>
            <a:off x="2252125" y="2080175"/>
            <a:ext cx="53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exc</a:t>
            </a:r>
            <a:endParaRPr/>
          </a:p>
        </p:txBody>
      </p:sp>
      <p:sp>
        <p:nvSpPr>
          <p:cNvPr id="250" name="Google Shape;250;p21"/>
          <p:cNvSpPr txBox="1"/>
          <p:nvPr/>
        </p:nvSpPr>
        <p:spPr>
          <a:xfrm>
            <a:off x="2252125" y="2839550"/>
            <a:ext cx="53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inh</a:t>
            </a:r>
            <a:endParaRPr/>
          </a:p>
        </p:txBody>
      </p:sp>
      <p:sp>
        <p:nvSpPr>
          <p:cNvPr id="251" name="Google Shape;251;p21"/>
          <p:cNvSpPr txBox="1"/>
          <p:nvPr/>
        </p:nvSpPr>
        <p:spPr>
          <a:xfrm>
            <a:off x="2201525" y="2465713"/>
            <a:ext cx="53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CW</a:t>
            </a:r>
            <a:endParaRPr/>
          </a:p>
        </p:txBody>
      </p:sp>
      <p:sp>
        <p:nvSpPr>
          <p:cNvPr id="252" name="Google Shape;252;p21"/>
          <p:cNvSpPr txBox="1"/>
          <p:nvPr/>
        </p:nvSpPr>
        <p:spPr>
          <a:xfrm>
            <a:off x="2149175" y="1662650"/>
            <a:ext cx="6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ACW</a:t>
            </a:r>
            <a:endParaRPr/>
          </a:p>
        </p:txBody>
      </p:sp>
      <p:sp>
        <p:nvSpPr>
          <p:cNvPr id="253" name="Google Shape;253;p21"/>
          <p:cNvSpPr/>
          <p:nvPr/>
        </p:nvSpPr>
        <p:spPr>
          <a:xfrm flipH="1" rot="10093402">
            <a:off x="3093800" y="1207492"/>
            <a:ext cx="5041725" cy="512349"/>
          </a:xfrm>
          <a:prstGeom prst="triangle">
            <a:avLst>
              <a:gd fmla="val 50000" name="adj"/>
            </a:avLst>
          </a:prstGeom>
          <a:solidFill>
            <a:srgbClr val="B6D7A8">
              <a:alpha val="55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1"/>
          <p:cNvSpPr txBox="1"/>
          <p:nvPr/>
        </p:nvSpPr>
        <p:spPr>
          <a:xfrm>
            <a:off x="7054125" y="246550"/>
            <a:ext cx="1988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 anti- clockwise input based on head angular velocity (“vestibular”/odometry input)</a:t>
            </a:r>
            <a:endParaRPr/>
          </a:p>
        </p:txBody>
      </p:sp>
      <p:sp>
        <p:nvSpPr>
          <p:cNvPr id="255" name="Google Shape;255;p21"/>
          <p:cNvSpPr/>
          <p:nvPr/>
        </p:nvSpPr>
        <p:spPr>
          <a:xfrm>
            <a:off x="2644500" y="2355025"/>
            <a:ext cx="3855000" cy="1020000"/>
          </a:xfrm>
          <a:prstGeom prst="rect">
            <a:avLst/>
          </a:prstGeom>
          <a:solidFill>
            <a:srgbClr val="FFFFFF">
              <a:alpha val="53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6" name="Google Shape;256;p21"/>
          <p:cNvGrpSpPr/>
          <p:nvPr/>
        </p:nvGrpSpPr>
        <p:grpSpPr>
          <a:xfrm>
            <a:off x="2732825" y="2602800"/>
            <a:ext cx="3140900" cy="126000"/>
            <a:chOff x="2133100" y="1825725"/>
            <a:chExt cx="3140900" cy="126000"/>
          </a:xfrm>
        </p:grpSpPr>
        <p:sp>
          <p:nvSpPr>
            <p:cNvPr id="257" name="Google Shape;257;p21"/>
            <p:cNvSpPr/>
            <p:nvPr/>
          </p:nvSpPr>
          <p:spPr>
            <a:xfrm>
              <a:off x="2133100" y="1825725"/>
              <a:ext cx="126000" cy="126000"/>
            </a:xfrm>
            <a:prstGeom prst="ellipse">
              <a:avLst/>
            </a:prstGeom>
            <a:solidFill>
              <a:srgbClr val="B6D7A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1"/>
            <p:cNvSpPr/>
            <p:nvPr/>
          </p:nvSpPr>
          <p:spPr>
            <a:xfrm>
              <a:off x="2348450" y="1825725"/>
              <a:ext cx="126000" cy="126000"/>
            </a:xfrm>
            <a:prstGeom prst="ellipse">
              <a:avLst/>
            </a:prstGeom>
            <a:solidFill>
              <a:srgbClr val="B6D7A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1"/>
            <p:cNvSpPr/>
            <p:nvPr/>
          </p:nvSpPr>
          <p:spPr>
            <a:xfrm>
              <a:off x="2563800" y="1825725"/>
              <a:ext cx="126000" cy="126000"/>
            </a:xfrm>
            <a:prstGeom prst="ellipse">
              <a:avLst/>
            </a:prstGeom>
            <a:solidFill>
              <a:srgbClr val="B6D7A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1"/>
            <p:cNvSpPr/>
            <p:nvPr/>
          </p:nvSpPr>
          <p:spPr>
            <a:xfrm>
              <a:off x="2779150" y="1825725"/>
              <a:ext cx="126000" cy="126000"/>
            </a:xfrm>
            <a:prstGeom prst="ellipse">
              <a:avLst/>
            </a:prstGeom>
            <a:solidFill>
              <a:srgbClr val="B6D7A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1"/>
            <p:cNvSpPr/>
            <p:nvPr/>
          </p:nvSpPr>
          <p:spPr>
            <a:xfrm>
              <a:off x="2994500" y="1825725"/>
              <a:ext cx="126000" cy="126000"/>
            </a:xfrm>
            <a:prstGeom prst="ellipse">
              <a:avLst/>
            </a:prstGeom>
            <a:solidFill>
              <a:srgbClr val="B6D7A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1"/>
            <p:cNvSpPr/>
            <p:nvPr/>
          </p:nvSpPr>
          <p:spPr>
            <a:xfrm>
              <a:off x="3209850" y="1825725"/>
              <a:ext cx="126000" cy="126000"/>
            </a:xfrm>
            <a:prstGeom prst="ellipse">
              <a:avLst/>
            </a:prstGeom>
            <a:solidFill>
              <a:srgbClr val="B6D7A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1"/>
            <p:cNvSpPr/>
            <p:nvPr/>
          </p:nvSpPr>
          <p:spPr>
            <a:xfrm>
              <a:off x="3425200" y="1825725"/>
              <a:ext cx="126000" cy="126000"/>
            </a:xfrm>
            <a:prstGeom prst="ellipse">
              <a:avLst/>
            </a:prstGeom>
            <a:solidFill>
              <a:srgbClr val="B6D7A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1"/>
            <p:cNvSpPr/>
            <p:nvPr/>
          </p:nvSpPr>
          <p:spPr>
            <a:xfrm>
              <a:off x="3640550" y="1825725"/>
              <a:ext cx="126000" cy="126000"/>
            </a:xfrm>
            <a:prstGeom prst="ellipse">
              <a:avLst/>
            </a:prstGeom>
            <a:solidFill>
              <a:srgbClr val="B6D7A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1"/>
            <p:cNvSpPr/>
            <p:nvPr/>
          </p:nvSpPr>
          <p:spPr>
            <a:xfrm>
              <a:off x="3855900" y="1825725"/>
              <a:ext cx="126000" cy="126000"/>
            </a:xfrm>
            <a:prstGeom prst="ellipse">
              <a:avLst/>
            </a:prstGeom>
            <a:solidFill>
              <a:srgbClr val="B6D7A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1"/>
            <p:cNvSpPr/>
            <p:nvPr/>
          </p:nvSpPr>
          <p:spPr>
            <a:xfrm>
              <a:off x="4071250" y="1825725"/>
              <a:ext cx="126000" cy="126000"/>
            </a:xfrm>
            <a:prstGeom prst="ellipse">
              <a:avLst/>
            </a:prstGeom>
            <a:solidFill>
              <a:srgbClr val="B6D7A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1"/>
            <p:cNvSpPr/>
            <p:nvPr/>
          </p:nvSpPr>
          <p:spPr>
            <a:xfrm>
              <a:off x="4286600" y="1825725"/>
              <a:ext cx="126000" cy="126000"/>
            </a:xfrm>
            <a:prstGeom prst="ellipse">
              <a:avLst/>
            </a:prstGeom>
            <a:solidFill>
              <a:srgbClr val="B6D7A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1"/>
            <p:cNvSpPr/>
            <p:nvPr/>
          </p:nvSpPr>
          <p:spPr>
            <a:xfrm>
              <a:off x="4501950" y="1825725"/>
              <a:ext cx="126000" cy="126000"/>
            </a:xfrm>
            <a:prstGeom prst="ellipse">
              <a:avLst/>
            </a:prstGeom>
            <a:solidFill>
              <a:srgbClr val="B6D7A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1"/>
            <p:cNvSpPr/>
            <p:nvPr/>
          </p:nvSpPr>
          <p:spPr>
            <a:xfrm>
              <a:off x="4717300" y="1825725"/>
              <a:ext cx="126000" cy="126000"/>
            </a:xfrm>
            <a:prstGeom prst="ellipse">
              <a:avLst/>
            </a:prstGeom>
            <a:solidFill>
              <a:srgbClr val="B6D7A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1"/>
            <p:cNvSpPr/>
            <p:nvPr/>
          </p:nvSpPr>
          <p:spPr>
            <a:xfrm>
              <a:off x="4932650" y="1825725"/>
              <a:ext cx="126000" cy="126000"/>
            </a:xfrm>
            <a:prstGeom prst="ellipse">
              <a:avLst/>
            </a:prstGeom>
            <a:solidFill>
              <a:srgbClr val="B6D7A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1"/>
            <p:cNvSpPr/>
            <p:nvPr/>
          </p:nvSpPr>
          <p:spPr>
            <a:xfrm>
              <a:off x="5148000" y="1825725"/>
              <a:ext cx="126000" cy="126000"/>
            </a:xfrm>
            <a:prstGeom prst="ellipse">
              <a:avLst/>
            </a:prstGeom>
            <a:solidFill>
              <a:srgbClr val="B6D7A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71" name="Google Shape;271;p21"/>
          <p:cNvCxnSpPr>
            <a:endCxn id="228" idx="0"/>
          </p:cNvCxnSpPr>
          <p:nvPr/>
        </p:nvCxnSpPr>
        <p:spPr>
          <a:xfrm flipH="1">
            <a:off x="4303275" y="2353500"/>
            <a:ext cx="11700" cy="24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