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15621"/>
    <p:restoredTop sz="96327"/>
  </p:normalViewPr>
  <p:slideViewPr>
    <p:cSldViewPr snapToGrid="0">
      <p:cViewPr varScale="1">
        <p:scale>
          <a:sx d="100" n="104"/>
          <a:sy d="100" n="104"/>
        </p:scale>
        <p:origin x="232" y="72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3" Type="http://schemas.openxmlformats.org/officeDocument/2006/relationships/theme" Target="theme/theme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21/06/23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57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21/06/23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5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21/06/23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7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D66-368D-1D4D-B814-27E4CF3CE5E0}" type="datetimeFigureOut">
              <a:rPr lang="it-IT" smtClean="0"/>
              <a:t>21/06/23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45971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it-IT"/>
              <a:t>Fare clic per modificare lo stile del titolo dello schema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bIns="45720" lIns="45720" rIns="45720" rtlCol="0" tIns="45720" vert="horz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258D66-368D-1D4D-B814-27E4CF3CE5E0}" type="datetimeFigureOut">
              <a:rPr lang="it-IT" smtClean="0"/>
              <a:t>21/06/23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aseline="0" cap="all"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628CDA-91EB-B349-B871-7E93F34EDA55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5675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eaLnBrk="1" hangingPunct="1" latinLnBrk="0" rtl="0">
        <a:lnSpc>
          <a:spcPct val="80000"/>
        </a:lnSpc>
        <a:spcBef>
          <a:spcPct val="0"/>
        </a:spcBef>
        <a:buNone/>
        <a:defRPr baseline="0" cap="all" kern="1200" spc="100" sz="50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B0602020104020603" pitchFamily="34" typeface="Tw Cen MT"/>
        <a:buChar char=" "/>
        <a:defRPr kern="1200" sz="2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37160" latinLnBrk="0" marL="265176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37160" latinLnBrk="0" marL="448056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37160" latinLnBrk="0" marL="59436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4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37160" latinLnBrk="0" marL="77724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4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137160" latinLnBrk="0" marL="9144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4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137160" latinLnBrk="0" marL="1060704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4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137160" latinLnBrk="0" marL="1216152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4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137160" latinLnBrk="0" marL="1362456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2" pitchFamily="18" typeface="Wingdings 3"/>
        <a:buChar char=""/>
        <a:defRPr kern="1200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Presentazione 23 giugno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2023-06-22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15 comuni con il maggior numero di utenti SAD rispetto al numero di anziani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2411286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6162"/>
                <a:gridCol w="1510911"/>
                <a:gridCol w="990310"/>
                <a:gridCol w="1262343"/>
                <a:gridCol w="1720256"/>
                <a:gridCol w="1821211"/>
                <a:gridCol w="1533967"/>
              </a:tblGrid>
              <a:tr h="39351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Comune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Utenti SAD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per SAD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SAD per utente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SAD per anziano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 anziani (over 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Tolentino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444.671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Porto Sant'Elpidio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268.377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Visso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Serravalle di Chienti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Camerino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52.481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Pieve Torina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Senigallia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628.691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Cantiano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15.794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Fossombrone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83.989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Frontone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44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Apecchio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Piobbico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Cagli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Macerata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331.197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Acqualagna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15 comuni con il minor numero di utenti SAD rispetto al numero di anziani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8141683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6162"/>
                <a:gridCol w="1441061"/>
                <a:gridCol w="990310"/>
                <a:gridCol w="1262343"/>
                <a:gridCol w="1720256"/>
                <a:gridCol w="1821211"/>
                <a:gridCol w="1533967"/>
              </a:tblGrid>
              <a:tr h="39351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Comune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Utenti SAD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per SAD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SAD per utente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SAD per anziano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 anziani (over 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Corridonia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Civitanova Marche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Pergola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Sirolo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 San Vito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650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Montefano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Pollenza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Acquasanta Terme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Montemarciano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Mondolfo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Castelfidardo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Pesaro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420.675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Folignano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Cerreto d'Esi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Genga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Implicazioni di sanità pubblica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presenza limitata di servizi domiciliari, sia a livello sociale che sanitario, indica la necessità di un intervento volto a migliorare l’offerta di tali servizi.</a:t>
            </a:r>
          </a:p>
          <a:p>
            <a:pPr lvl="0" indent="0" marL="0">
              <a:buNone/>
            </a:pPr>
            <a:r>
              <a:rPr/>
              <a:t>L’ADI (Assistenza Domiciliare Integrata) è un servizio dedicato alla cura e all’assistenza domiciliare degli anziani, mentre la SAD (Servizio di Assistenza Domiciliare) è un servizio che fornisce supporto nelle attività quotidiane agli anziani che vivono a casa.</a:t>
            </a:r>
          </a:p>
          <a:p>
            <a:pPr lvl="0" indent="0" marL="0">
              <a:buNone/>
            </a:pPr>
            <a:r>
              <a:rPr/>
              <a:t>Osservare la disponibilità dei servizi domiciliari sia in termini di anziani serviti sia in termini di spesa per anziano può fornire supporto nella gestione e allocazione di risorse ed investimenti dedicati a questi servizi per rispondere alle necessità della popolazione anziana.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spesa per 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Considerando l’aumento della domanda di RSA a causa dell’invecchiamento della popolazione, è importante riflettere sull’uso appropriato di tali servizi e su come renderli più efficienti.</a:t>
            </a:r>
          </a:p>
          <a:p>
            <a:pPr lvl="0" indent="0" marL="0">
              <a:buNone/>
            </a:pPr>
            <a:r>
              <a:rPr/>
              <a:t>Nel 2019 nella regione per i servizi di RSA sono stati spesi</a:t>
            </a:r>
          </a:p>
          <a:p>
            <a:pPr lvl="0"/>
            <a:r>
              <a:rPr/>
              <a:t>31 milioni,</a:t>
            </a:r>
          </a:p>
          <a:p>
            <a:pPr lvl="1"/>
            <a:r>
              <a:rPr/>
              <a:t>di cui 10 milioni a carico del Sistema Sanitario,</a:t>
            </a:r>
          </a:p>
          <a:p>
            <a:pPr lvl="1"/>
            <a:r>
              <a:rPr/>
              <a:t>3,4 milioni a carico della regione e</a:t>
            </a:r>
          </a:p>
          <a:p>
            <a:pPr lvl="1"/>
            <a:r>
              <a:rPr/>
              <a:t>17 milioni a carico dei cittadini.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comuni che hanno speso di più per le RSA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nomi dei comuni sono i primi 10 per spesa a cittadino anziano</a:t>
            </a:r>
          </a:p>
        </p:txBody>
      </p:sp>
      <p:pic>
        <p:nvPicPr>
          <p:cNvPr descr="C.presentazione_ppt_files/figure-pptx/spesa%20RS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comuni con la spesa più alta per cittadino over 65 (RSA)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8629146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6162"/>
                <a:gridCol w="1456614"/>
                <a:gridCol w="1821211"/>
                <a:gridCol w="990310"/>
                <a:gridCol w="1720256"/>
                <a:gridCol w="1673735"/>
                <a:gridCol w="1533967"/>
              </a:tblGrid>
              <a:tr h="39351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Comune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RSA per anziano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Utenti RSA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RSA per utente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Spesa totale per RSA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 anziani (over 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Esanatoglia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1.792.945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Urbisaglia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25.511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1.352.084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Petritoli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851.021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Montecarotto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24.199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677.584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Sarnano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21.486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1.095.786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Cerreto d'Esi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25.880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931.688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Santa Maria Nuova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1.115.333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Loro Piceno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622.828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Urbania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1.138.500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Pollenza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27.412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1.096.502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Montefano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20.080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502.015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Mogliano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 San Giusto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20.527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862.144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Morro d'Alba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197.133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Montecassiano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605.058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Il peso delle malattie croniche non trasmissibili (Non communicable Diseases- NCDs)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NCDs sono condizioni che richiedono cure e gestione a lungo termine. Tra le malattie croniche più frequenti rientrano le malattie cardiache, diabete, ipertensione, malattie polmonari croniche, malattie renali croniche e demenze.</a:t>
            </a:r>
          </a:p>
          <a:p>
            <a:pPr lvl="0" indent="0" marL="0">
              <a:buNone/>
            </a:pPr>
            <a:r>
              <a:rPr/>
              <a:t>Sulla base dei dati forniti dagli osservatori dell'ISS e dell' OMS, dai dati di Osserva Salute dell'Università Cattolica del Sacro Cuore, del sistema PASSI e PASSI d’ARGENTO, sono state selezionate le seguenti patologie croniche come quelle più rilevanti per il loro impatto sulla salute e sui costi della sanità</a:t>
            </a:r>
          </a:p>
          <a:p>
            <a:pPr lvl="0" indent="-457200" marL="457200">
              <a:buAutoNum type="arabicPeriod"/>
            </a:pPr>
            <a:r>
              <a:rPr/>
              <a:t>Ipertensione</a:t>
            </a:r>
          </a:p>
          <a:p>
            <a:pPr lvl="0" indent="-457200" marL="457200">
              <a:buAutoNum type="arabicPeriod"/>
            </a:pPr>
            <a:r>
              <a:rPr/>
              <a:t>Asma bronchiale</a:t>
            </a:r>
          </a:p>
          <a:p>
            <a:pPr lvl="0" indent="-457200" marL="457200">
              <a:buAutoNum type="arabicPeriod"/>
            </a:pPr>
            <a:r>
              <a:rPr/>
              <a:t>BPCO (Broncopneumopatia Cronica Ostruttiva)</a:t>
            </a:r>
          </a:p>
          <a:p>
            <a:pPr lvl="0" indent="-457200" marL="457200">
              <a:buAutoNum type="arabicPeriod"/>
            </a:pPr>
            <a:r>
              <a:rPr/>
              <a:t>Diabete tipo 2</a:t>
            </a:r>
          </a:p>
          <a:p>
            <a:pPr lvl="0" indent="-457200" marL="457200">
              <a:buAutoNum type="arabicPeriod"/>
            </a:pPr>
            <a:r>
              <a:rPr/>
              <a:t>Malattie ischemiche del cuore (Cardiopatia ischemica)</a:t>
            </a:r>
          </a:p>
          <a:p>
            <a:pPr lvl="0" indent="-457200" marL="457200">
              <a:buAutoNum type="arabicPeriod"/>
            </a:pPr>
            <a:r>
              <a:rPr/>
              <a:t>Scompenso cardiaco congestizio</a:t>
            </a:r>
          </a:p>
          <a:p>
            <a:pPr lvl="0" indent="-457200" marL="457200">
              <a:buAutoNum type="arabicPeriod"/>
            </a:pPr>
            <a:r>
              <a:rPr/>
              <a:t>Demenze</a:t>
            </a:r>
          </a:p>
          <a:p>
            <a:pPr lvl="0" indent="-457200" marL="457200">
              <a:buAutoNum type="arabicPeriod"/>
            </a:pPr>
            <a:r>
              <a:rPr/>
              <a:t>Insufficienza renale cronica non dialitica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Il peso delle NCDs sui ricoveri ospedalieri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Questa analisi si basa sui ricoveri dell’anno 2019 la cui diagnosi primaria è ricondubile alle NCDs sopralencate. In raltà le NCDs sono spesso una concausa o un fattore aggravante di altre patologie, pertanto in questa analisi il loro peso è sottostimato.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6588625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635127"/>
                <a:gridCol w="1495154"/>
                <a:gridCol w="2015072"/>
                <a:gridCol w="2022781"/>
              </a:tblGrid>
              <a:tr h="39433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Malattia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Numero di ricoveri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Giorni di degenza generati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Costo dei ricoveri (milioni)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119   (0.05%)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 688   (0.04%)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0.21   (0.03%)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BPCO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493   (0.21%)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4589   (0.29%)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1.00   (0.12%)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Cardiopatia ischemica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5528   (2.38%)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37293   (2.39%)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32.54   (4.04%)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Demenze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260   (0.11%)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4665   (0.30%)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0.63   (0.08%)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Diabete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386   (0.17%)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1690   (0.11%)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0.31   (0.04%)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Diabete complicato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308   (0.13%)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1632   (0.10%)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1.25   (0.16%)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Ipertensione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165   (0.07%)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 1129   (0.07%)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0.31   (0.04%)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IRC non dialitica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2927   (1.26%)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25846   (1.66%)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11.95   (1.48%)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Scompenso cardiaco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6184   (2.67%)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 61111   (3.92%)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22.26   (2.76%)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Altre patologie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215474  (92.94%)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1421660  (91.11%)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734.81  (91.25%)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231844 (100.00%)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1560303 (100.00%)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805.27 (100.00%)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Implicazioni di salute pubblica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Alcune possibili azioni per prevenire o ritardare queste patologie e ridurre i loro effetti più gravi:</a:t>
            </a:r>
          </a:p>
          <a:p>
            <a:pPr lvl="0" indent="-457200" marL="457200">
              <a:buAutoNum type="arabicPeriod"/>
            </a:pPr>
            <a:r>
              <a:rPr b="1"/>
              <a:t>Promozione di uno stile di vita sano</a:t>
            </a:r>
            <a:r>
              <a:rPr/>
              <a:t>: Questi programmi dovrebbero includere consigli su una dieta equilibrata, l’importanza dell’attività fisica regolare, il controllo del peso, l’evitamento del fumo e il consumo moderato di alcol.</a:t>
            </a:r>
          </a:p>
          <a:p>
            <a:pPr lvl="0" indent="-457200" marL="457200">
              <a:buAutoNum type="arabicPeriod"/>
            </a:pPr>
            <a:r>
              <a:rPr b="1"/>
              <a:t>Screening e diagnosi precoce</a:t>
            </a:r>
            <a:r>
              <a:rPr/>
              <a:t>: Ad esempio, lo screening regolare della pressione sanguigna e dei livelli di glucosio nel sangue può individuare precocemente l’ipertensione e il diabete, consentendo interventi tempestivi.</a:t>
            </a:r>
          </a:p>
          <a:p>
            <a:pPr lvl="0" indent="-457200" marL="457200">
              <a:buAutoNum type="arabicPeriod"/>
            </a:pPr>
            <a:r>
              <a:rPr b="1"/>
              <a:t>Accesso a cure primarie</a:t>
            </a:r>
            <a:r>
              <a:rPr/>
              <a:t>: I medici di base e gli operatori sanitari devono essere adeguatamente formati per la diagnosi, il trattamento e il monitoraggio delle patologie croniche, fornendo supporto continuo ai pazienti.</a:t>
            </a:r>
          </a:p>
          <a:p>
            <a:pPr lvl="0" indent="-457200" marL="457200">
              <a:buAutoNum type="arabicPeriod"/>
            </a:pPr>
            <a:r>
              <a:rPr b="1"/>
              <a:t>Gestione multidisciplinare</a:t>
            </a:r>
            <a:r>
              <a:rPr/>
              <a:t>: Un team composto da medici, infermieri, nutrizionisti, fisioterapisti, psicologi e altri professionisti può fornire un’assistenza integrata, personalizzata e continua.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Implicazioni di salute pubblica 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startAt="5" type="arabicPeriod"/>
            </a:pPr>
            <a:r>
              <a:rPr b="1"/>
              <a:t>Utilizzo di tecnologie sanitarie</a:t>
            </a:r>
            <a:r>
              <a:rPr/>
              <a:t>: Le tecnologie sanitarie come la telemedicina possono essere utilizzate per il monitoraggio a distanza dei pazienti, il controllo dei sintomi e la gestione delle terapie. Ciò consente un trattamento più tempestivo e riduce la necessità di ricoveri ospedalieri.</a:t>
            </a:r>
          </a:p>
          <a:p>
            <a:pPr lvl="0" indent="-457200" marL="457200">
              <a:buAutoNum startAt="5" type="arabicPeriod"/>
            </a:pPr>
            <a:r>
              <a:rPr b="1"/>
              <a:t>Programmi di gestione del caso</a:t>
            </a:r>
            <a:r>
              <a:rPr/>
              <a:t>: L’implementazione di programmi di gestione del caso può migliorare il coordinamento delle cure e la continuità dell’assistenza. Questi programmi coinvolgono un coordinatore del caso che si occupa della gestione globale delle cure del paziente, assicurando un’adeguata comunicazione tra i vari professionisti coinvolti.</a:t>
            </a:r>
          </a:p>
          <a:p>
            <a:pPr lvl="0" indent="-457200" marL="457200">
              <a:buAutoNum startAt="5" type="arabicPeriod"/>
            </a:pPr>
            <a:r>
              <a:rPr b="1"/>
              <a:t>Supporto all’autogestione</a:t>
            </a:r>
            <a:r>
              <a:rPr/>
              <a:t>: Fornire ai pazienti le competenze necessarie per gestire in autonomia la propria malattia può contribuire a prevenire complicanze e ridurre i ricoveri. L’educazione sulle patologie, l’addestramento all’autosomministrazione dei farmaci e il supporto psicologico possono fare la differenza nella gestione quotidiana della malattia.</a:t>
            </a:r>
          </a:p>
          <a:p>
            <a:pPr lvl="0" indent="-457200" marL="457200">
              <a:buAutoNum startAt="5" type="arabicPeriod"/>
            </a:pPr>
            <a:r>
              <a:rPr b="1"/>
              <a:t>Collaborazione tra settori</a:t>
            </a:r>
            <a:r>
              <a:rPr/>
              <a:t>: È importante promuovere la collaborazione tra settori, sanità, assistenza sociale, istruzione e ambiente. Un approccio intersettoriale può affrontare i determinanti sociali e ambientali della salute, creando un ambiente favorevole alla prevenzione e alla gestione delle patologie croniche.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bisogni di salute nei comuni delle Marche - la presenza degli anziani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presenza degli anziani nei vari comuni è un dato importante per stimare il bisogno di salute, perché l’età è associata ad un aumento di patologie croniche non trasmissibili, ovvero malattie prevenibili, molto costose da trattare, e per le quali il sistema ospedalocentrico è meno efficiente. Nelle marche, nel 2020 (ultimo censimento ISTAT), c’erano</a:t>
            </a:r>
          </a:p>
          <a:p>
            <a:pPr lvl="0"/>
            <a:r>
              <a:rPr/>
              <a:t>362.330 residenti con più di 65 anni, pari al 23.95% della popolazione</a:t>
            </a:r>
          </a:p>
          <a:p>
            <a:pPr lvl="0"/>
            <a:r>
              <a:rPr/>
              <a:t>118.299 residenti con più di 80 anni, pari al 7.82% della popolazione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Distribuzione degli anziani over 65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nomi dei comuni appaiono per i primi 10 per numero di anziani.</a:t>
            </a:r>
          </a:p>
          <a:p>
            <a:pPr lvl="0" indent="0" marL="0">
              <a:buNone/>
            </a:pPr>
            <a:r>
              <a:rPr/>
              <a:t>I comuni più popolosi chiaramente hanno anche più anziani</a:t>
            </a:r>
          </a:p>
        </p:txBody>
      </p:sp>
      <p:pic>
        <p:nvPicPr>
          <p:cNvPr descr="C.presentazione_ppt_files/figure-pptx/mappa_over6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Distribuzione degli anziani over 65 - in proporzione alla popolazione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nomi dei comuni appaiono per i primi 10 per numero di anziani.</a:t>
            </a:r>
          </a:p>
        </p:txBody>
      </p:sp>
      <p:pic>
        <p:nvPicPr>
          <p:cNvPr descr="C.presentazione_ppt_files/figure-pptx/mappa_perc6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primi 15 comuni per numero di anziani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3050174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6162"/>
                <a:gridCol w="1852930"/>
                <a:gridCol w="1285604"/>
                <a:gridCol w="1533694"/>
                <a:gridCol w="1604226"/>
              </a:tblGrid>
              <a:tr h="39119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Comune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Anziani over 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Popolazione Totale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Percentuale Over 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Ancona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99.077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Pesaro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95.152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14.231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60.411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Ascoli Piceno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47.404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San Benedetto del Tronto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47.544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Senigallia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44.330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Macerata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41.047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Jesi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39.579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Civitanova Marche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42.167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36.812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Fabriano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Osimo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34.847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Falconara Marittima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25.780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Porto Sant'Elpidio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Recanati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primi 15 comuni per proporzione di anziani sulla popolazione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6926633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416162"/>
                <a:gridCol w="1716641"/>
                <a:gridCol w="1604226"/>
                <a:gridCol w="1285604"/>
                <a:gridCol w="1533694"/>
              </a:tblGrid>
              <a:tr h="39119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Comune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Percentuale Over 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Anziani over 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Popolazione Totale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FCFCF">
                        <a:alpha val="100000"/>
                      </a:srgbClr>
                    </a:solidFill>
                  </a:tcPr>
                </a:tc>
              </a:tr>
              <a:tr h="39044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Arquata del Tronto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Cantiano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32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Fiuminata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Arcevia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Montecopiolo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Serravalle di Chienti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4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Carassai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010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Acquasanta Terme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32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Montalto delle Marche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San Ginesio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Pergola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Sant'Angelo in Pontano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Genga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Visso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53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Loro Piceno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Implicazioni di salute pubblica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Quali servizi per i comuni con più anziani, sia in termini assoluti che relativi, di cui molti in aree montane?</a:t>
            </a:r>
          </a:p>
          <a:p>
            <a:pPr lvl="0" indent="-457200" marL="457200">
              <a:buAutoNum type="arabicPeriod"/>
            </a:pPr>
            <a:r>
              <a:rPr b="1"/>
              <a:t>Telemedicina</a:t>
            </a:r>
            <a:r>
              <a:rPr/>
              <a:t>. La teleconsultazione, ad esempio, consente ai pazienti di comunicare con i medici tramite videoconferenza, fornendo diagnosi e consulenze a distanza;</a:t>
            </a:r>
          </a:p>
          <a:p>
            <a:pPr lvl="0" indent="-457200" marL="457200">
              <a:buAutoNum type="arabicPeriod"/>
            </a:pPr>
            <a:r>
              <a:rPr b="1"/>
              <a:t>Centri sanitari mobili</a:t>
            </a:r>
            <a:r>
              <a:rPr/>
              <a:t>. Questi centri possono essere attrezzati con personale medico, attrezzature diagnostiche (point-of-care)  e farmaci essenziali per fornire cure primarie direttamente alle comunità più remote;</a:t>
            </a:r>
          </a:p>
          <a:p>
            <a:pPr lvl="0" indent="-457200" marL="457200">
              <a:buAutoNum type="arabicPeriod"/>
            </a:pPr>
            <a:r>
              <a:rPr b="1"/>
              <a:t>Collaborazione interdisciplinare</a:t>
            </a:r>
            <a:r>
              <a:rPr/>
              <a:t>. Ad esempio, è possibile coinvolgere medici, infermieri, farmacisti, assistenti sociali e operatori sanitari locali per creare reti di supporto e coordinare le attività sanitarie nell’attività di telemedicina;</a:t>
            </a:r>
          </a:p>
          <a:p>
            <a:pPr lvl="0" indent="-457200" marL="457200">
              <a:buAutoNum type="arabicPeriod"/>
            </a:pPr>
            <a:r>
              <a:rPr b="1"/>
              <a:t>Trasporto sanitario</a:t>
            </a:r>
            <a:r>
              <a:rPr/>
              <a:t>.</a:t>
            </a:r>
          </a:p>
          <a:p>
            <a:pPr lvl="0" indent="-457200" marL="457200">
              <a:buAutoNum type="arabicPeriod"/>
            </a:pPr>
            <a:r>
              <a:rPr b="1"/>
              <a:t>Sensibilizzazione e coinvolgimento comunitario</a:t>
            </a:r>
            <a:r>
              <a:rPr/>
              <a:t>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L’offerta attuale di servizi domiciliari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principali servizi domiciliari sono</a:t>
            </a:r>
          </a:p>
          <a:p>
            <a:pPr lvl="0"/>
            <a:r>
              <a:rPr b="1"/>
              <a:t>Servizio di Assistenza Domiciliare socio-assistenziale (SAD)</a:t>
            </a:r>
          </a:p>
          <a:p>
            <a:pPr lvl="1"/>
            <a:r>
              <a:rPr u="sng"/>
              <a:t>Costo</a:t>
            </a:r>
            <a:r>
              <a:rPr/>
              <a:t>: 6 milioni, di cui 5.6 milioni a carico della regione e 392.346 euro a carico dei cittadini</a:t>
            </a:r>
          </a:p>
          <a:p>
            <a:pPr lvl="1"/>
            <a:r>
              <a:rPr u="sng"/>
              <a:t>Utenti serviti</a:t>
            </a:r>
            <a:r>
              <a:rPr/>
              <a:t>: 1.923 cittadini</a:t>
            </a:r>
          </a:p>
          <a:p>
            <a:pPr lvl="0"/>
            <a:r>
              <a:rPr b="1"/>
              <a:t>Assistenza Domiciliare Integrata (ADI)</a:t>
            </a:r>
          </a:p>
          <a:p>
            <a:pPr lvl="1"/>
            <a:r>
              <a:rPr u="sng"/>
              <a:t>Costo</a:t>
            </a:r>
            <a:r>
              <a:rPr/>
              <a:t>: 348.137 euro, interamente a carico della regione</a:t>
            </a:r>
          </a:p>
          <a:p>
            <a:pPr lvl="1"/>
            <a:r>
              <a:rPr u="sng"/>
              <a:t>Utenti serviti</a:t>
            </a:r>
            <a:r>
              <a:rPr/>
              <a:t>: 163 cittadini in soli 3 comuni: Pesaro, Civitanova Marche e Camporotondo di iastrone (1 solo utente)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Utenti SAD rispetto al numero di anziani per comune</a:t>
            </a:r>
          </a:p>
        </p:txBody>
      </p:sp>
      <p:pic>
        <p:nvPicPr>
          <p:cNvPr descr="C.presentazione_ppt_files/figure-pptx/mappa_sa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22860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{529902E9-1D33-5A4D-B95E-0F9C4195A24B}tf10001061</Template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23 giugno</dc:title>
  <dc:creator/>
  <cp:keywords/>
  <dcterms:created xsi:type="dcterms:W3CDTF">2023-06-21T22:55:02Z</dcterms:created>
  <dcterms:modified xsi:type="dcterms:W3CDTF">2023-06-21T22:55:02Z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2023-06-22</vt:lpwstr>
  </property>
  <property fmtid="{D5CDD505-2E9C-101B-9397-08002B2CF9AE}" pid="3" name="output">
    <vt:lpwstr/>
  </property>
</Properties>
</file>