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3" r:id="rId5"/>
    <p:sldId id="292" r:id="rId6"/>
    <p:sldId id="293" r:id="rId7"/>
    <p:sldId id="294" r:id="rId8"/>
    <p:sldId id="291" r:id="rId9"/>
    <p:sldId id="295" r:id="rId10"/>
    <p:sldId id="290" r:id="rId11"/>
    <p:sldId id="276" r:id="rId12"/>
    <p:sldId id="289" r:id="rId13"/>
    <p:sldId id="275" r:id="rId14"/>
    <p:sldId id="257" r:id="rId15"/>
    <p:sldId id="264" r:id="rId16"/>
    <p:sldId id="265" r:id="rId17"/>
    <p:sldId id="266" r:id="rId18"/>
    <p:sldId id="267" r:id="rId19"/>
    <p:sldId id="270" r:id="rId20"/>
    <p:sldId id="269" r:id="rId21"/>
    <p:sldId id="268" r:id="rId22"/>
    <p:sldId id="271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71" d="100"/>
          <a:sy n="71" d="100"/>
        </p:scale>
        <p:origin x="58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Yelp dataset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Results: ingestion, EDA, modeling</a:t>
            </a:r>
            <a:endParaRPr lang="en-US" dirty="0"/>
          </a:p>
          <a:p>
            <a:r>
              <a:rPr lang="en-US" dirty="0"/>
              <a:t>Prepared by: Stepan Oskin</a:t>
            </a:r>
            <a:endParaRPr lang="en-US" dirty="0"/>
          </a:p>
          <a:p>
            <a:r>
              <a:rPr lang="en-US" dirty="0"/>
              <a:t>Date: October 31</a:t>
            </a:r>
            <a:r>
              <a:rPr lang="en-US" baseline="30000" dirty="0"/>
              <a:t>st</a:t>
            </a:r>
            <a:r>
              <a:rPr lang="en-US" dirty="0"/>
              <a:t>, 2019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Section </a:t>
            </a:r>
            <a:r>
              <a:rPr lang="" altLang="en-US" dirty="0"/>
              <a:t>2</a:t>
            </a:r>
            <a:endParaRPr lang="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" altLang="en-US" sz="4400" dirty="0"/>
              <a:t>Q2-Q7: Analytics</a:t>
            </a:r>
            <a:endParaRPr lang="" altLang="en-US" sz="4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Section </a:t>
            </a:r>
            <a:r>
              <a:rPr lang="en-US" altLang="en-US" dirty="0"/>
              <a:t>3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/>
              <a:t>Word clouds from Yelp reviews</a:t>
            </a:r>
            <a:endParaRPr lang="en-CA" sz="4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194" y="644222"/>
            <a:ext cx="10599915" cy="55695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194" y="647356"/>
            <a:ext cx="10599910" cy="556642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194" y="611549"/>
            <a:ext cx="10599909" cy="560222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194" y="707904"/>
            <a:ext cx="10599910" cy="550584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195" y="644222"/>
            <a:ext cx="10599912" cy="56444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findings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all about customer service</a:t>
            </a:r>
            <a:endParaRPr lang="en-US" dirty="0"/>
          </a:p>
          <a:p>
            <a:r>
              <a:rPr lang="en-US" dirty="0"/>
              <a:t>Much more positive reviews, most are 5-star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99505"/>
            <a:ext cx="5681219" cy="35933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Section </a:t>
            </a:r>
            <a:r>
              <a:rPr lang="en-US" altLang="en-US" dirty="0"/>
              <a:t>4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/>
              <a:t>Modeling results: predicting rating from review text</a:t>
            </a:r>
            <a:endParaRPr lang="en-CA" sz="4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Dealing with class imbalance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5999" y="2073960"/>
            <a:ext cx="5489276" cy="36366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80" y="2073959"/>
            <a:ext cx="5681219" cy="3593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4330" y="5916863"/>
            <a:ext cx="680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address target class imbalance, majority classes were </a:t>
            </a:r>
            <a:r>
              <a:rPr lang="en-US" dirty="0" err="1"/>
              <a:t>downsampled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Section 1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" altLang="en-US" sz="4400" dirty="0"/>
              <a:t>Q1: </a:t>
            </a:r>
            <a:r>
              <a:rPr lang="en-US" sz="4400" dirty="0"/>
              <a:t>Data ingestion</a:t>
            </a:r>
            <a:endParaRPr lang="en-US" sz="4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vectorization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4480"/>
            <a:ext cx="10515600" cy="4351338"/>
          </a:xfrm>
        </p:spPr>
        <p:txBody>
          <a:bodyPr/>
          <a:lstStyle/>
          <a:p>
            <a:r>
              <a:rPr lang="en-US" dirty="0"/>
              <a:t>Tokenization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Term frequency (bag-of-words), unigrams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8058" y="2130903"/>
            <a:ext cx="5667375" cy="110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58" y="4147866"/>
            <a:ext cx="6296025" cy="64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058" y="4829224"/>
            <a:ext cx="640080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Modeling results: confusion matrix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0250" y="1333949"/>
            <a:ext cx="5362048" cy="53929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9" y="1333949"/>
            <a:ext cx="5438663" cy="54775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Data ingestion: Yelp dataset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Yelp dataset consists of related 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JSON files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3145155"/>
            <a:ext cx="7133590" cy="2409825"/>
          </a:xfrm>
          <a:prstGeom prst="rect">
            <a:avLst/>
          </a:prstGeom>
        </p:spPr>
      </p:pic>
      <p:pic>
        <p:nvPicPr>
          <p:cNvPr id="6" name="Picture 5" descr="yelp_datase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745" y="1367790"/>
            <a:ext cx="4342765" cy="52666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192655" y="5664200"/>
            <a:ext cx="488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https://www.yelp.com/dataset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" altLang="en-US"/>
              <a:t>Yelp dataset characteristics</a:t>
            </a:r>
            <a:endParaRPr lang="" altLang="en-US"/>
          </a:p>
        </p:txBody>
      </p:sp>
      <p:pic>
        <p:nvPicPr>
          <p:cNvPr id="8" name="Picture 7" descr="business.json_s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7155" y="1517015"/>
            <a:ext cx="8507095" cy="462407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77875" y="2870200"/>
            <a:ext cx="170751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 sz="3600">
                <a:solidFill>
                  <a:schemeClr val="accent1">
                    <a:lumMod val="75000"/>
                  </a:schemeClr>
                </a:solidFill>
              </a:rPr>
              <a:t>JSON</a:t>
            </a:r>
            <a:endParaRPr lang="" altLang="en-US" sz="360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" altLang="en-US" sz="3600">
                <a:solidFill>
                  <a:schemeClr val="accent1">
                    <a:lumMod val="75000"/>
                  </a:schemeClr>
                </a:solidFill>
              </a:rPr>
              <a:t>file</a:t>
            </a:r>
            <a:endParaRPr lang="" altLang="en-US" sz="360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" altLang="en-US" sz="3600">
                <a:solidFill>
                  <a:schemeClr val="accent1">
                    <a:lumMod val="75000"/>
                  </a:schemeClr>
                </a:solidFill>
              </a:rPr>
              <a:t>format</a:t>
            </a:r>
            <a:endParaRPr lang="" altLang="en-US" sz="3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838450" y="6316345"/>
            <a:ext cx="6096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Sample of Yelp dataset: section of file business.json</a:t>
            </a: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Yelp dataset characteristics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035" y="2388235"/>
            <a:ext cx="11333480" cy="38290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38200" y="1786890"/>
            <a:ext cx="109023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Related entities (e.g, businesses and reviews, reviews and users, </a:t>
            </a:r>
            <a:r>
              <a:rPr lang="en-US" altLang="en-US" sz="2400" i="1">
                <a:solidFill>
                  <a:schemeClr val="accent1">
                    <a:lumMod val="75000"/>
                  </a:schemeClr>
                </a:solidFill>
                <a:sym typeface="+mn-ea"/>
              </a:rPr>
              <a:t>etc.</a:t>
            </a:r>
            <a:r>
              <a:rPr lang="en-US" altLang="en-US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)</a:t>
            </a:r>
            <a:endParaRPr lang="en-US" altLang="en-US" sz="24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Yelp dataset characteristics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Varying and nested attributes (e.g., file “business.json”)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 descr="business.json_field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2220595"/>
            <a:ext cx="9676130" cy="41332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Data ingestion: Yelp dataset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US"/>
              <a:t>Characteristics of Yelp dataset:</a:t>
            </a:r>
            <a:endParaRPr lang="en-US" altLang="en-US"/>
          </a:p>
          <a:p>
            <a:r>
              <a:rPr lang="en-US" altLang="en-US"/>
              <a:t>JSON file format</a:t>
            </a:r>
            <a:endParaRPr lang="en-US" altLang="en-US"/>
          </a:p>
          <a:p>
            <a:r>
              <a:rPr lang="en-US" altLang="en-US"/>
              <a:t>Related entities (e.g, businesses and reviews, reviews and users, </a:t>
            </a:r>
            <a:r>
              <a:rPr lang="en-US" altLang="en-US" i="1"/>
              <a:t>etc.</a:t>
            </a:r>
            <a:r>
              <a:rPr lang="en-US" altLang="en-US"/>
              <a:t>)</a:t>
            </a:r>
            <a:endParaRPr lang="en-US" altLang="en-US"/>
          </a:p>
          <a:p>
            <a:r>
              <a:rPr lang="en-US" altLang="en-US"/>
              <a:t>Varying and nested attributes (e.g., file “business.json”)</a:t>
            </a:r>
            <a:endParaRPr lang="en-US" altLang="en-US"/>
          </a:p>
          <a:p>
            <a:r>
              <a:rPr lang="en-US" altLang="en-US"/>
              <a:t>Queries require joining data (e.g., “business” and “review”)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Data ingestion: SQL or NoSQL?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" altLang="en-US"/>
              <a:t>Yelp dataset consists of related JSON files</a:t>
            </a:r>
            <a:endParaRPr lang="" altLang="en-US"/>
          </a:p>
          <a:p>
            <a:r>
              <a:rPr lang="" altLang="en-US"/>
              <a:t>Varying and nested attributes (e.g., file “business.json”)</a:t>
            </a:r>
            <a:endParaRPr lang="" altLang="en-US"/>
          </a:p>
          <a:p>
            <a:r>
              <a:rPr lang="" altLang="en-US"/>
              <a:t>Queries require joining data (e.g., “business” and “review”)</a:t>
            </a:r>
            <a:endParaRPr lang="" altLang="en-US"/>
          </a:p>
          <a:p>
            <a:r>
              <a:rPr lang="" altLang="en-US"/>
              <a:t>NoSQL: “pay the price” on the read, fast ingestion, less flexibility in writing queries on joined tables</a:t>
            </a:r>
            <a:endParaRPr lang="" altLang="en-US"/>
          </a:p>
          <a:p>
            <a:r>
              <a:rPr lang="" altLang="en-US"/>
              <a:t>SQL: “pay the price” on the write, slow ingestion (schema needs to be derived, INSERT statements need to be composed), fast and efficient queries on joined tables</a:t>
            </a:r>
            <a:endParaRPr lang="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Data storage: PostgreSQL database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US"/>
              <a:t>PostgreSQL database has been chosen for data storage</a:t>
            </a:r>
            <a:endParaRPr lang="en-US" altLang="en-US"/>
          </a:p>
          <a:p>
            <a:pPr marL="0" indent="0">
              <a:buNone/>
            </a:pPr>
            <a:endParaRPr lang="en-US"/>
          </a:p>
          <a:p>
            <a:r>
              <a:rPr lang="en-US" altLang="en-US"/>
              <a:t>Yelp dataset is relational in nature, questions require joining tables -- relational database is a good fit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PostgreSQL: high stability, ease of accessbility in cloud providers (AWS, Google Cloud, etc), open source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psycopg2 python driver: actively maintained, thread-safe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1983</Words>
  <Application>WPS Presentation</Application>
  <PresentationFormat>Widescreen</PresentationFormat>
  <Paragraphs>94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Droid Sans Fallback</vt:lpstr>
      <vt:lpstr>Arial Unicode MS</vt:lpstr>
      <vt:lpstr>MT Extra</vt:lpstr>
      <vt:lpstr>Office Theme</vt:lpstr>
      <vt:lpstr>1_Office Theme</vt:lpstr>
      <vt:lpstr>Yelp dataset</vt:lpstr>
      <vt:lpstr>Section 1</vt:lpstr>
      <vt:lpstr>Data ingestion: Yelp dataset</vt:lpstr>
      <vt:lpstr>Data ingestion: Yelp dataset</vt:lpstr>
      <vt:lpstr>Yelp dataset characteristics</vt:lpstr>
      <vt:lpstr>Data ingestion: SQL or NoSQL?</vt:lpstr>
      <vt:lpstr>Data ingestion: Yelp dataset</vt:lpstr>
      <vt:lpstr>PowerPoint 演示文稿</vt:lpstr>
      <vt:lpstr>Data storage: PostgreSQL database</vt:lpstr>
      <vt:lpstr>Section 1</vt:lpstr>
      <vt:lpstr>Section 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EDA findings</vt:lpstr>
      <vt:lpstr>Section 4</vt:lpstr>
      <vt:lpstr>Dealing with class imbalance</vt:lpstr>
      <vt:lpstr>Text vectorization</vt:lpstr>
      <vt:lpstr>Modeling results: confusion matrix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dataset</dc:title>
  <dc:creator>Stepan Oskin</dc:creator>
  <cp:lastModifiedBy>stepan</cp:lastModifiedBy>
  <cp:revision>18</cp:revision>
  <dcterms:created xsi:type="dcterms:W3CDTF">2019-11-13T16:30:56Z</dcterms:created>
  <dcterms:modified xsi:type="dcterms:W3CDTF">2019-11-13T16:30:56Z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