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63" r:id="rId5"/>
    <p:sldId id="292" r:id="rId6"/>
    <p:sldId id="293" r:id="rId7"/>
    <p:sldId id="294" r:id="rId8"/>
    <p:sldId id="291" r:id="rId9"/>
    <p:sldId id="295" r:id="rId10"/>
    <p:sldId id="290" r:id="rId11"/>
    <p:sldId id="297" r:id="rId12"/>
    <p:sldId id="298" r:id="rId13"/>
    <p:sldId id="299" r:id="rId14"/>
    <p:sldId id="300" r:id="rId15"/>
    <p:sldId id="289" r:id="rId16"/>
    <p:sldId id="275" r:id="rId17"/>
    <p:sldId id="257" r:id="rId18"/>
    <p:sldId id="264" r:id="rId19"/>
    <p:sldId id="265" r:id="rId20"/>
    <p:sldId id="266" r:id="rId21"/>
    <p:sldId id="267" r:id="rId22"/>
    <p:sldId id="270" r:id="rId23"/>
    <p:sldId id="269" r:id="rId24"/>
    <p:sldId id="268" r:id="rId25"/>
    <p:sldId id="271" r:id="rId26"/>
    <p:sldId id="27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620"/>
    <a:srgbClr val="FD5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 varScale="1">
        <p:scale>
          <a:sx n="71" d="100"/>
          <a:sy n="71" d="100"/>
        </p:scale>
        <p:origin x="58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Yelp dataset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Results: ingestion, EDA, modeling</a:t>
            </a:r>
            <a:endParaRPr lang="en-US" dirty="0"/>
          </a:p>
          <a:p>
            <a:r>
              <a:rPr lang="en-US" dirty="0"/>
              <a:t>Prepared by: Stepan Oskin</a:t>
            </a:r>
            <a:endParaRPr lang="en-US" dirty="0"/>
          </a:p>
          <a:p>
            <a:r>
              <a:rPr lang="en-US" dirty="0"/>
              <a:t>Date: October 31</a:t>
            </a:r>
            <a:r>
              <a:rPr lang="en-US" baseline="30000" dirty="0"/>
              <a:t>st</a:t>
            </a:r>
            <a:r>
              <a:rPr lang="en-US" dirty="0"/>
              <a:t>, 2019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Data ingestion: PostgreSQL</a:t>
            </a:r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8731885" y="473075"/>
            <a:ext cx="1189355" cy="1109345"/>
          </a:xfrm>
          <a:prstGeom prst="rect">
            <a:avLst/>
          </a:prstGeom>
        </p:spPr>
      </p:pic>
      <p:pic>
        <p:nvPicPr>
          <p:cNvPr id="9" name="Picture 8" descr="yelp_db_setup_postgr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" y="1473835"/>
            <a:ext cx="11565255" cy="49034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Data ingestion: PostgreSQL</a:t>
            </a:r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8731885" y="473075"/>
            <a:ext cx="1189355" cy="1109345"/>
          </a:xfrm>
          <a:prstGeom prst="rect">
            <a:avLst/>
          </a:prstGeom>
        </p:spPr>
      </p:pic>
      <p:pic>
        <p:nvPicPr>
          <p:cNvPr id="4" name="Picture 3" descr="postgres_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376680"/>
            <a:ext cx="5434330" cy="46621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288405" y="2581275"/>
            <a:ext cx="495681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 sz="2400"/>
              <a:t>Complete PostgreSQL database setup via a Python script takes</a:t>
            </a:r>
            <a:r>
              <a:rPr lang="en-US" sz="2400"/>
              <a:t> 701.52 minutes</a:t>
            </a:r>
            <a:endParaRPr lang="en-US" sz="2400"/>
          </a:p>
          <a:p>
            <a:pPr indent="0">
              <a:buFont typeface="Arial" panose="02080604020202020204" pitchFamily="34" charset="0"/>
              <a:buNone/>
            </a:pPr>
            <a:endParaRPr 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 sz="2400"/>
              <a:t>Tables are related via referential integrity constraints</a:t>
            </a:r>
            <a:endParaRPr lang="" alt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411480" y="6038850"/>
            <a:ext cx="6957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SQL: Entity Relationship (ER) diagram for Yelp dataset</a:t>
            </a:r>
            <a:endParaRPr lang="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6715" y="365125"/>
            <a:ext cx="1304925" cy="1304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Data ingestion: </a:t>
            </a:r>
            <a:r>
              <a:rPr lang="" altLang="en-US"/>
              <a:t>MongoDB</a:t>
            </a:r>
            <a:endParaRPr lang="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8886190" y="875665"/>
            <a:ext cx="292989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Complete </a:t>
            </a:r>
            <a:r>
              <a:rPr lang="" altLang="en-US" sz="2400"/>
              <a:t>MongoDB </a:t>
            </a:r>
            <a:r>
              <a:rPr lang="en-US" altLang="en-US" sz="2400"/>
              <a:t>database setup via a Python script takes</a:t>
            </a:r>
            <a:r>
              <a:rPr lang="en-US" sz="2400"/>
              <a:t> </a:t>
            </a:r>
            <a:r>
              <a:rPr lang="" altLang="en-US" sz="2400"/>
              <a:t>51</a:t>
            </a:r>
            <a:r>
              <a:rPr lang="en-US" sz="2400"/>
              <a:t>.</a:t>
            </a:r>
            <a:r>
              <a:rPr lang="" altLang="en-US" sz="2400"/>
              <a:t>64</a:t>
            </a:r>
            <a:r>
              <a:rPr lang="en-US" sz="2400"/>
              <a:t> minutes</a:t>
            </a:r>
            <a:endParaRPr 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 sz="2400"/>
              <a:t>No document embedding</a:t>
            </a:r>
            <a:endParaRPr lang="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 sz="2400"/>
              <a:t>Collections are related via aggregation pipelines and indices</a:t>
            </a:r>
            <a:endParaRPr lang="" alt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520065" y="5171440"/>
            <a:ext cx="8702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Document database: collections in MongoDB database </a:t>
            </a:r>
            <a:r>
              <a:rPr lang="en-US" altLang="en-US"/>
              <a:t>for Yelp </a:t>
            </a:r>
            <a:r>
              <a:rPr lang="" altLang="en-US"/>
              <a:t>dataset</a:t>
            </a:r>
            <a:endParaRPr lang="" altLang="en-US"/>
          </a:p>
        </p:txBody>
      </p:sp>
      <p:pic>
        <p:nvPicPr>
          <p:cNvPr id="5" name="Picture 4" descr="yelp_db_mongo_collection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814830"/>
            <a:ext cx="7790180" cy="32283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Section </a:t>
            </a:r>
            <a:r>
              <a:rPr lang="" altLang="en-US" dirty="0"/>
              <a:t>2</a:t>
            </a:r>
            <a:endParaRPr lang="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" altLang="en-US" sz="4400" dirty="0"/>
              <a:t>Q2-Q7: Analytics</a:t>
            </a:r>
            <a:endParaRPr lang="" altLang="en-US" sz="4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Section </a:t>
            </a:r>
            <a:r>
              <a:rPr lang="en-US" altLang="en-US" dirty="0"/>
              <a:t>3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dirty="0"/>
              <a:t>Word clouds from Yelp reviews</a:t>
            </a:r>
            <a:endParaRPr lang="en-CA" sz="4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194" y="644222"/>
            <a:ext cx="10599915" cy="55695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194" y="647356"/>
            <a:ext cx="10599910" cy="556642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194" y="611549"/>
            <a:ext cx="10599909" cy="560222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194" y="707904"/>
            <a:ext cx="10599910" cy="550584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195" y="644222"/>
            <a:ext cx="10599912" cy="56444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Section 1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" altLang="en-US" sz="4400" dirty="0"/>
              <a:t>Q1: </a:t>
            </a:r>
            <a:r>
              <a:rPr lang="en-US" sz="4400" dirty="0"/>
              <a:t>Data ingestion</a:t>
            </a:r>
            <a:endParaRPr lang="en-US" sz="4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findings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all about customer service</a:t>
            </a:r>
            <a:endParaRPr lang="en-US" dirty="0"/>
          </a:p>
          <a:p>
            <a:r>
              <a:rPr lang="en-US" dirty="0"/>
              <a:t>Much more positive reviews, most are 5-star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899505"/>
            <a:ext cx="5681219" cy="35933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Section </a:t>
            </a:r>
            <a:r>
              <a:rPr lang="en-US" altLang="en-US" dirty="0"/>
              <a:t>4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dirty="0"/>
              <a:t>Modeling results: predicting rating from review text</a:t>
            </a:r>
            <a:endParaRPr lang="en-CA" sz="4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Dealing with class imbalance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5999" y="2073960"/>
            <a:ext cx="5489276" cy="36366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80" y="2073959"/>
            <a:ext cx="5681219" cy="3593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94330" y="5916863"/>
            <a:ext cx="680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address target class imbalance, majority classes were </a:t>
            </a:r>
            <a:r>
              <a:rPr lang="en-US" dirty="0" err="1"/>
              <a:t>downsampled</a:t>
            </a:r>
            <a:endParaRPr lang="en-CA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vectorization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4480"/>
            <a:ext cx="10515600" cy="4351338"/>
          </a:xfrm>
        </p:spPr>
        <p:txBody>
          <a:bodyPr/>
          <a:lstStyle/>
          <a:p>
            <a:r>
              <a:rPr lang="en-US" dirty="0"/>
              <a:t>Tokenization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Term frequency (bag-of-words), unigrams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8058" y="2130903"/>
            <a:ext cx="5667375" cy="1104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58" y="4147866"/>
            <a:ext cx="6296025" cy="647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058" y="4829224"/>
            <a:ext cx="640080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Modeling results: confusion matrix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0250" y="1333949"/>
            <a:ext cx="5362048" cy="53929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89" y="1333949"/>
            <a:ext cx="5438663" cy="54775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Data ingestion: Yelp dataset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Yelp dataset consists of related 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JSON files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155" y="3145155"/>
            <a:ext cx="7133590" cy="2409825"/>
          </a:xfrm>
          <a:prstGeom prst="rect">
            <a:avLst/>
          </a:prstGeom>
        </p:spPr>
      </p:pic>
      <p:pic>
        <p:nvPicPr>
          <p:cNvPr id="6" name="Picture 5" descr="yelp_datase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745" y="1367790"/>
            <a:ext cx="4342765" cy="526669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192655" y="5664200"/>
            <a:ext cx="4880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https://www.yelp.com/dataset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" altLang="en-US"/>
              <a:t>Yelp dataset characteristics</a:t>
            </a:r>
            <a:endParaRPr lang="" altLang="en-US"/>
          </a:p>
        </p:txBody>
      </p:sp>
      <p:pic>
        <p:nvPicPr>
          <p:cNvPr id="8" name="Picture 7" descr="business.json_samp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7155" y="1517015"/>
            <a:ext cx="8507095" cy="462407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77875" y="2870200"/>
            <a:ext cx="170751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" altLang="en-US" sz="3600">
                <a:solidFill>
                  <a:schemeClr val="accent1">
                    <a:lumMod val="75000"/>
                  </a:schemeClr>
                </a:solidFill>
              </a:rPr>
              <a:t>JSON</a:t>
            </a:r>
            <a:endParaRPr lang="" altLang="en-US" sz="360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" altLang="en-US" sz="3600">
                <a:solidFill>
                  <a:schemeClr val="accent1">
                    <a:lumMod val="75000"/>
                  </a:schemeClr>
                </a:solidFill>
              </a:rPr>
              <a:t>file</a:t>
            </a:r>
            <a:endParaRPr lang="" altLang="en-US" sz="360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" altLang="en-US" sz="3600">
                <a:solidFill>
                  <a:schemeClr val="accent1">
                    <a:lumMod val="75000"/>
                  </a:schemeClr>
                </a:solidFill>
              </a:rPr>
              <a:t>format</a:t>
            </a:r>
            <a:endParaRPr lang="" altLang="en-US" sz="3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838450" y="6316345"/>
            <a:ext cx="6096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Sample of Yelp dataset: section of file business.json</a:t>
            </a:r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Yelp dataset characteristics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035" y="2388235"/>
            <a:ext cx="11333480" cy="38290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38200" y="1786890"/>
            <a:ext cx="109023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400">
                <a:solidFill>
                  <a:schemeClr val="accent1">
                    <a:lumMod val="75000"/>
                  </a:schemeClr>
                </a:solidFill>
                <a:sym typeface="+mn-ea"/>
              </a:rPr>
              <a:t>Related entities (e.g, businesses and reviews, reviews and users, </a:t>
            </a:r>
            <a:r>
              <a:rPr lang="en-US" altLang="en-US" sz="2400" i="1">
                <a:solidFill>
                  <a:schemeClr val="accent1">
                    <a:lumMod val="75000"/>
                  </a:schemeClr>
                </a:solidFill>
                <a:sym typeface="+mn-ea"/>
              </a:rPr>
              <a:t>etc.</a:t>
            </a:r>
            <a:r>
              <a:rPr lang="en-US" altLang="en-US" sz="2400">
                <a:solidFill>
                  <a:schemeClr val="accent1">
                    <a:lumMod val="75000"/>
                  </a:schemeClr>
                </a:solidFill>
                <a:sym typeface="+mn-ea"/>
              </a:rPr>
              <a:t>)</a:t>
            </a:r>
            <a:endParaRPr lang="en-US" altLang="en-US" sz="24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Yelp dataset characteristics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Varying and nested attributes (e.g., file “business.json”)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 descr="business.json_field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0" y="2220595"/>
            <a:ext cx="9676130" cy="413321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129530" y="3769995"/>
            <a:ext cx="1789430" cy="2893060"/>
          </a:xfrm>
          <a:prstGeom prst="ellipse">
            <a:avLst/>
          </a:prstGeom>
          <a:noFill/>
          <a:ln w="57150">
            <a:solidFill>
              <a:srgbClr val="FD5C0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991600" y="3769995"/>
            <a:ext cx="1789430" cy="2893060"/>
          </a:xfrm>
          <a:prstGeom prst="ellipse">
            <a:avLst/>
          </a:prstGeom>
          <a:noFill/>
          <a:ln w="57150">
            <a:solidFill>
              <a:srgbClr val="FD5C0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Data ingestion: Yelp dataset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65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Queries require joining data (e.g., “business” and “review”)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460" y="2781300"/>
            <a:ext cx="11435080" cy="1295400"/>
          </a:xfrm>
          <a:prstGeom prst="rect">
            <a:avLst/>
          </a:prstGeom>
        </p:spPr>
      </p:pic>
      <p:sp>
        <p:nvSpPr>
          <p:cNvPr id="5" name="Flowchart: Magnetic Disk 4"/>
          <p:cNvSpPr/>
          <p:nvPr/>
        </p:nvSpPr>
        <p:spPr>
          <a:xfrm>
            <a:off x="1864360" y="4377690"/>
            <a:ext cx="1278890" cy="103949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Business</a:t>
            </a:r>
            <a:endParaRPr lang="" alt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7907655" y="4107815"/>
            <a:ext cx="2708275" cy="1580515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Review</a:t>
            </a:r>
            <a:endParaRPr lang="" altLang="en-US"/>
          </a:p>
        </p:txBody>
      </p:sp>
      <p:cxnSp>
        <p:nvCxnSpPr>
          <p:cNvPr id="7" name="Straight Arrow Connector 6"/>
          <p:cNvCxnSpPr>
            <a:stCxn id="5" idx="4"/>
            <a:endCxn id="6" idx="2"/>
          </p:cNvCxnSpPr>
          <p:nvPr/>
        </p:nvCxnSpPr>
        <p:spPr>
          <a:xfrm>
            <a:off x="3143250" y="4897755"/>
            <a:ext cx="4764405" cy="635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1216025" y="5535930"/>
            <a:ext cx="2576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name: Mon Ami Gabi</a:t>
            </a:r>
            <a:endParaRPr lang="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8307705" y="5774690"/>
            <a:ext cx="19088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user_id: review</a:t>
            </a:r>
            <a:endParaRPr lang="" altLang="en-US"/>
          </a:p>
          <a:p>
            <a:r>
              <a:rPr lang="" altLang="en-US"/>
              <a:t>user_id: review</a:t>
            </a:r>
            <a:endParaRPr lang="" altLang="en-US"/>
          </a:p>
          <a:p>
            <a:r>
              <a:rPr lang="" altLang="en-US"/>
              <a:t>...</a:t>
            </a:r>
            <a:endParaRPr lang="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3143250" y="4377690"/>
            <a:ext cx="1929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i="1"/>
              <a:t>pk: </a:t>
            </a:r>
            <a:r>
              <a:rPr lang="" altLang="en-US"/>
              <a:t>business_id</a:t>
            </a:r>
            <a:endParaRPr lang="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5977890" y="4377690"/>
            <a:ext cx="1864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i="1"/>
              <a:t>f</a:t>
            </a:r>
            <a:r>
              <a:rPr lang="en-US" altLang="en-US" i="1"/>
              <a:t>k: </a:t>
            </a:r>
            <a:r>
              <a:rPr lang="en-US" altLang="en-US"/>
              <a:t>business_id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Data ingestion: SQL or NoSQL?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90" y="3613785"/>
            <a:ext cx="5086350" cy="332105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" altLang="en-US" b="1"/>
              <a:t>SQL </a:t>
            </a:r>
            <a:endParaRPr lang="" altLang="en-US"/>
          </a:p>
          <a:p>
            <a:r>
              <a:rPr lang="" altLang="en-US"/>
              <a:t>“pay the price” on the write</a:t>
            </a:r>
            <a:endParaRPr lang="" altLang="en-US"/>
          </a:p>
          <a:p>
            <a:r>
              <a:rPr lang="" altLang="en-US">
                <a:solidFill>
                  <a:srgbClr val="C00000"/>
                </a:solidFill>
              </a:rPr>
              <a:t>slower ingestion</a:t>
            </a:r>
            <a:endParaRPr lang="" altLang="en-US"/>
          </a:p>
          <a:p>
            <a:r>
              <a:rPr lang="" altLang="en-US">
                <a:solidFill>
                  <a:srgbClr val="C00000"/>
                </a:solidFill>
              </a:rPr>
              <a:t>need schema</a:t>
            </a:r>
            <a:endParaRPr lang="" altLang="en-US"/>
          </a:p>
          <a:p>
            <a:r>
              <a:rPr lang="" altLang="en-US">
                <a:solidFill>
                  <a:srgbClr val="339620"/>
                </a:solidFill>
              </a:rPr>
              <a:t>fast and efficient queries on joined tables</a:t>
            </a:r>
            <a:endParaRPr lang="" altLang="en-US">
              <a:solidFill>
                <a:srgbClr val="33962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8920" y="1452880"/>
            <a:ext cx="2293620" cy="236664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6266815" y="3613785"/>
            <a:ext cx="5086985" cy="29660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en-US" b="1">
                <a:sym typeface="+mn-ea"/>
              </a:rPr>
              <a:t>NoSQL </a:t>
            </a:r>
            <a:endParaRPr lang="en-US" altLang="en-US">
              <a:sym typeface="+mn-ea"/>
            </a:endParaRPr>
          </a:p>
          <a:p>
            <a:pPr algn="l"/>
            <a:r>
              <a:rPr lang="en-US" altLang="en-US">
                <a:sym typeface="+mn-ea"/>
              </a:rPr>
              <a:t>“pay the price” on the read</a:t>
            </a:r>
            <a:endParaRPr lang="en-US" altLang="en-US">
              <a:sym typeface="+mn-ea"/>
            </a:endParaRPr>
          </a:p>
          <a:p>
            <a:pPr algn="l"/>
            <a:r>
              <a:rPr lang="en-US" altLang="en-US">
                <a:solidFill>
                  <a:srgbClr val="339620"/>
                </a:solidFill>
                <a:sym typeface="+mn-ea"/>
              </a:rPr>
              <a:t>fast </a:t>
            </a:r>
            <a:r>
              <a:rPr lang="" altLang="en-US">
                <a:solidFill>
                  <a:srgbClr val="339620"/>
                </a:solidFill>
                <a:sym typeface="+mn-ea"/>
              </a:rPr>
              <a:t>and flexible </a:t>
            </a:r>
            <a:r>
              <a:rPr lang="en-US" altLang="en-US">
                <a:solidFill>
                  <a:srgbClr val="339620"/>
                </a:solidFill>
                <a:sym typeface="+mn-ea"/>
              </a:rPr>
              <a:t>ingestion</a:t>
            </a:r>
            <a:endParaRPr lang="en-US" altLang="en-US">
              <a:solidFill>
                <a:srgbClr val="339620"/>
              </a:solidFill>
              <a:sym typeface="+mn-ea"/>
            </a:endParaRPr>
          </a:p>
          <a:p>
            <a:pPr algn="l"/>
            <a:r>
              <a:rPr lang="en-US" altLang="en-US">
                <a:solidFill>
                  <a:srgbClr val="C00000"/>
                </a:solidFill>
                <a:sym typeface="+mn-ea"/>
              </a:rPr>
              <a:t>less flexibility in writing queries on joined tables</a:t>
            </a:r>
            <a:endParaRPr lang="en-US">
              <a:solidFill>
                <a:srgbClr val="C00000"/>
              </a:solidFill>
            </a:endParaRPr>
          </a:p>
          <a:p>
            <a:endParaRPr lang="en-US" altLang="en-US">
              <a:solidFill>
                <a:srgbClr val="C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760" y="1269365"/>
            <a:ext cx="2733040" cy="27330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Data ingestion: </a:t>
            </a:r>
            <a:r>
              <a:rPr lang="" altLang="en-US"/>
              <a:t>PostgreSQL</a:t>
            </a:r>
            <a:endParaRPr lang="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8731885" y="473075"/>
            <a:ext cx="1189355" cy="1109345"/>
          </a:xfrm>
          <a:prstGeom prst="rect">
            <a:avLst/>
          </a:prstGeom>
        </p:spPr>
      </p:pic>
      <p:pic>
        <p:nvPicPr>
          <p:cNvPr id="9" name="Picture 8" descr="yelp_db_setup_postgr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" y="1473835"/>
            <a:ext cx="11565255" cy="49034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1841</Words>
  <Application>WPS Presentation</Application>
  <PresentationFormat>Widescreen</PresentationFormat>
  <Paragraphs>122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7" baseType="lpstr">
      <vt:lpstr>Arial</vt:lpstr>
      <vt:lpstr>SimSun</vt:lpstr>
      <vt:lpstr>Wingdings</vt:lpstr>
      <vt:lpstr>Calibri Light</vt:lpstr>
      <vt:lpstr>DejaVu Sans</vt:lpstr>
      <vt:lpstr>Calibri</vt:lpstr>
      <vt:lpstr>微软雅黑</vt:lpstr>
      <vt:lpstr>Droid Sans Fallback</vt:lpstr>
      <vt:lpstr>Arial Unicode MS</vt:lpstr>
      <vt:lpstr>MT Extra</vt:lpstr>
      <vt:lpstr>aakar</vt:lpstr>
      <vt:lpstr>AR PL Mingti2L Big5</vt:lpstr>
      <vt:lpstr>Courier</vt:lpstr>
      <vt:lpstr>Gubbi</vt:lpstr>
      <vt:lpstr>Nimbus Mono L</vt:lpstr>
      <vt:lpstr>Norasi</vt:lpstr>
      <vt:lpstr>Lohit Odia</vt:lpstr>
      <vt:lpstr>LKLUG</vt:lpstr>
      <vt:lpstr>Kinnari</vt:lpstr>
      <vt:lpstr>Mukti Narrow</vt:lpstr>
      <vt:lpstr>Comfortaa</vt:lpstr>
      <vt:lpstr>Office Theme</vt:lpstr>
      <vt:lpstr>1_Office Theme</vt:lpstr>
      <vt:lpstr>Yelp dataset</vt:lpstr>
      <vt:lpstr>Section 1</vt:lpstr>
      <vt:lpstr>Data ingestion: Yelp dataset</vt:lpstr>
      <vt:lpstr>Data ingestion: Yelp dataset</vt:lpstr>
      <vt:lpstr>Yelp dataset characteristics</vt:lpstr>
      <vt:lpstr>Data ingestion: SQL or NoSQL?</vt:lpstr>
      <vt:lpstr>Data ingestion: Yelp dataset</vt:lpstr>
      <vt:lpstr>PowerPoint 演示文稿</vt:lpstr>
      <vt:lpstr>Data ingestion: SQL or NoSQL?</vt:lpstr>
      <vt:lpstr>Data ingestion: PostgreSQL</vt:lpstr>
      <vt:lpstr>Data ingestion: PostgreSQL</vt:lpstr>
      <vt:lpstr>Data ingestion: PostgreSQL</vt:lpstr>
      <vt:lpstr>Section 1</vt:lpstr>
      <vt:lpstr>Section 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EDA findings</vt:lpstr>
      <vt:lpstr>Section 4</vt:lpstr>
      <vt:lpstr>Dealing with class imbalance</vt:lpstr>
      <vt:lpstr>Text vectorization</vt:lpstr>
      <vt:lpstr>Modeling results: confusion matrix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dataset</dc:title>
  <dc:creator>Stepan Oskin</dc:creator>
  <cp:lastModifiedBy>stepan</cp:lastModifiedBy>
  <cp:revision>30</cp:revision>
  <dcterms:created xsi:type="dcterms:W3CDTF">2019-11-13T17:38:01Z</dcterms:created>
  <dcterms:modified xsi:type="dcterms:W3CDTF">2019-11-13T17:38:01Z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