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3" r:id="rId5"/>
    <p:sldId id="292" r:id="rId6"/>
    <p:sldId id="294" r:id="rId7"/>
    <p:sldId id="293" r:id="rId8"/>
    <p:sldId id="291" r:id="rId9"/>
    <p:sldId id="295" r:id="rId10"/>
    <p:sldId id="290" r:id="rId11"/>
    <p:sldId id="297" r:id="rId12"/>
    <p:sldId id="299" r:id="rId13"/>
    <p:sldId id="300" r:id="rId14"/>
    <p:sldId id="302" r:id="rId15"/>
    <p:sldId id="289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275" r:id="rId30"/>
    <p:sldId id="257" r:id="rId31"/>
    <p:sldId id="264" r:id="rId32"/>
    <p:sldId id="265" r:id="rId33"/>
    <p:sldId id="266" r:id="rId34"/>
    <p:sldId id="267" r:id="rId35"/>
    <p:sldId id="270" r:id="rId36"/>
    <p:sldId id="269" r:id="rId37"/>
    <p:sldId id="268" r:id="rId38"/>
    <p:sldId id="271" r:id="rId39"/>
    <p:sldId id="27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620"/>
    <a:srgbClr val="FD5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Yelp dataset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Results: ingestion, EDA, modeling</a:t>
            </a:r>
            <a:endParaRPr lang="en-US" dirty="0"/>
          </a:p>
          <a:p>
            <a:r>
              <a:rPr lang="en-US" dirty="0"/>
              <a:t>Prepared by: Stepan Oskin</a:t>
            </a:r>
            <a:endParaRPr lang="en-US" dirty="0"/>
          </a:p>
          <a:p>
            <a:r>
              <a:rPr lang="en-US" dirty="0"/>
              <a:t>Date: </a:t>
            </a:r>
            <a:r>
              <a:rPr lang="" altLang="en-US" dirty="0"/>
              <a:t>November 13</a:t>
            </a:r>
            <a:r>
              <a:rPr lang="" altLang="en-US" baseline="30000" dirty="0"/>
              <a:t>th</a:t>
            </a:r>
            <a:r>
              <a:rPr lang="en-US" dirty="0"/>
              <a:t>, 2019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4920" y="721995"/>
            <a:ext cx="2880360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ingestion: PostgreSQL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731885" y="473075"/>
            <a:ext cx="1189355" cy="1109345"/>
          </a:xfrm>
          <a:prstGeom prst="rect">
            <a:avLst/>
          </a:prstGeom>
        </p:spPr>
      </p:pic>
      <p:pic>
        <p:nvPicPr>
          <p:cNvPr id="4" name="Picture 3" descr="postgres_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76680"/>
            <a:ext cx="5434330" cy="46621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88405" y="2581275"/>
            <a:ext cx="49568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2400"/>
              <a:t>Complete PostgreSQL database setup via a Python script takes</a:t>
            </a:r>
            <a:r>
              <a:rPr lang="en-US" sz="2400"/>
              <a:t> 701.52 minutes</a:t>
            </a:r>
            <a:endParaRPr lang="en-US" sz="2400"/>
          </a:p>
          <a:p>
            <a:pPr indent="0">
              <a:buFont typeface="Arial" panose="02080604020202020204" pitchFamily="34" charset="0"/>
              <a:buNone/>
            </a:pPr>
            <a:endParaRPr 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2400"/>
              <a:t>Tables are related via referential integrity constraints</a:t>
            </a:r>
            <a:endParaRPr lang="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411480" y="6038850"/>
            <a:ext cx="695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SQL: Entity Relationship (ER) diagram for Yelp dataset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yelp_db_setup_mon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" y="907415"/>
            <a:ext cx="9872345" cy="5772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5" y="213360"/>
            <a:ext cx="10515600" cy="1325563"/>
          </a:xfrm>
        </p:spPr>
        <p:txBody>
          <a:bodyPr/>
          <a:p>
            <a:pPr algn="r"/>
            <a:r>
              <a:rPr lang="en-US" altLang="en-US"/>
              <a:t>Data ingestion: </a:t>
            </a:r>
            <a:r>
              <a:rPr lang="" altLang="en-US"/>
              <a:t>MongoDB</a:t>
            </a:r>
            <a:endParaRPr lang="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475" y="213360"/>
            <a:ext cx="13049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6715" y="365125"/>
            <a:ext cx="1304925" cy="1304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ingestion: MongoDB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886190" y="875665"/>
            <a:ext cx="292989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Complete MongoDB database setup via a Python script takes</a:t>
            </a:r>
            <a:r>
              <a:rPr lang="en-US" sz="2400"/>
              <a:t> </a:t>
            </a:r>
            <a:r>
              <a:rPr lang="en-US" altLang="en-US" sz="2400"/>
              <a:t>51</a:t>
            </a:r>
            <a:r>
              <a:rPr lang="en-US" sz="2400"/>
              <a:t>.</a:t>
            </a:r>
            <a:r>
              <a:rPr lang="en-US" altLang="en-US" sz="2400"/>
              <a:t>64</a:t>
            </a:r>
            <a:r>
              <a:rPr lang="en-US" sz="2400"/>
              <a:t> minutes</a:t>
            </a:r>
            <a:endParaRPr 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No document embedding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Collections are related via aggregation pipelines and indices</a:t>
            </a:r>
            <a:endParaRPr lang="en-US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520065" y="5171440"/>
            <a:ext cx="870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Document database: collections in MongoDB database for Yelp dataset</a:t>
            </a:r>
            <a:endParaRPr lang="en-US" altLang="en-US"/>
          </a:p>
        </p:txBody>
      </p:sp>
      <p:pic>
        <p:nvPicPr>
          <p:cNvPr id="5" name="Picture 4" descr="yelp_db_mongo_collecti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814830"/>
            <a:ext cx="7790180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</a:t>
            </a:r>
            <a:r>
              <a:rPr lang="" altLang="en-US" dirty="0"/>
              <a:t>2</a:t>
            </a:r>
            <a:endParaRPr lang="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" altLang="en-US" sz="4400" dirty="0"/>
              <a:t>Q2-Q7: Analytics</a:t>
            </a:r>
            <a:endParaRPr lang="" altLang="en-US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Query execution speed comparison (Q2)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235" y="19773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" altLang="en-US"/>
              <a:t>PostgreSQL</a:t>
            </a:r>
            <a:endParaRPr lang="" altLang="en-US"/>
          </a:p>
          <a:p>
            <a:pPr marL="457200" lvl="1" indent="0">
              <a:buFont typeface="Wingdings" charset="0"/>
              <a:buNone/>
            </a:pPr>
            <a:endParaRPr lang="" altLang="en-US"/>
          </a:p>
          <a:p>
            <a:pPr marL="457200" lvl="1" indent="0">
              <a:buFont typeface="Wingdings" charset="0"/>
              <a:buNone/>
            </a:pPr>
            <a:endParaRPr lang="" altLang="en-US"/>
          </a:p>
        </p:txBody>
      </p:sp>
      <p:pic>
        <p:nvPicPr>
          <p:cNvPr id="4" name="Picture 3" descr="Q2_sql_que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980" y="2626995"/>
            <a:ext cx="4077970" cy="30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432560"/>
            <a:ext cx="1453515" cy="14998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110740" y="5845175"/>
            <a:ext cx="510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Execution time: 2.606 s</a:t>
            </a:r>
            <a:endParaRPr lang="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85" y="1529715"/>
            <a:ext cx="1304925" cy="13049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8075295" y="19773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charset="0"/>
              <a:buNone/>
            </a:pPr>
            <a:r>
              <a:rPr lang="" altLang="en-US"/>
              <a:t>MongoDB</a:t>
            </a:r>
            <a:endParaRPr lang="" altLang="en-US"/>
          </a:p>
        </p:txBody>
      </p:sp>
      <p:pic>
        <p:nvPicPr>
          <p:cNvPr id="9" name="Picture 8" descr="Q2_mongo_quer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695" y="2932430"/>
            <a:ext cx="5835650" cy="102489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176645" y="4049395"/>
            <a:ext cx="293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Execution time: </a:t>
            </a:r>
            <a:r>
              <a:rPr lang="" altLang="en-US"/>
              <a:t>0.5 </a:t>
            </a:r>
            <a:r>
              <a:rPr lang="en-US" altLang="en-US"/>
              <a:t>s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325563"/>
          </a:xfrm>
        </p:spPr>
        <p:txBody>
          <a:bodyPr>
            <a:normAutofit fontScale="90000"/>
          </a:bodyPr>
          <a:p>
            <a:r>
              <a:rPr lang="en-US" altLang="en-US"/>
              <a:t>Query execution speed comparison (Q</a:t>
            </a:r>
            <a:r>
              <a:rPr lang="" altLang="en-US"/>
              <a:t>3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330" y="103505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en-US"/>
              <a:t>PostgreSQL</a:t>
            </a:r>
            <a:endParaRPr lang="en-US" altLang="en-US"/>
          </a:p>
          <a:p>
            <a:pPr marL="457200" lvl="1" indent="0">
              <a:buFont typeface="Wingdings" charset="0"/>
              <a:buNone/>
            </a:pPr>
            <a:endParaRPr lang="en-US" altLang="en-US"/>
          </a:p>
          <a:p>
            <a:pPr marL="457200" lvl="1" indent="0">
              <a:buFont typeface="Wingdings" charset="0"/>
              <a:buNone/>
            </a:pP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132330" y="6259830"/>
            <a:ext cx="510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Execution time: 2 </a:t>
            </a:r>
            <a:r>
              <a:rPr lang="" altLang="en-US"/>
              <a:t>m 46 </a:t>
            </a:r>
            <a:r>
              <a:rPr lang="en-US" altLang="en-US"/>
              <a:t>s</a:t>
            </a:r>
            <a:endParaRPr lang="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063865" y="10350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charset="0"/>
              <a:buNone/>
            </a:pPr>
            <a:r>
              <a:rPr lang="en-US" altLang="en-US"/>
              <a:t>MongoDB</a:t>
            </a:r>
            <a:endParaRPr lang="en-US" altLang="en-US"/>
          </a:p>
        </p:txBody>
      </p:sp>
      <p:pic>
        <p:nvPicPr>
          <p:cNvPr id="10" name="Picture 9" descr="Q3_postgres_que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1595755"/>
            <a:ext cx="7035165" cy="44672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599045" y="1398270"/>
            <a:ext cx="4392295" cy="4861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    ca_users_pipeline = [</a:t>
            </a:r>
            <a:endParaRPr lang="en-US" sz="1000"/>
          </a:p>
          <a:p>
            <a:r>
              <a:rPr lang="en-US" sz="1000"/>
              <a:t>        {"$project": {"_id": 0, "b_name": "$name", "b_state": "$state", "b_business_id": "$business_id",</a:t>
            </a:r>
            <a:endParaRPr lang="en-US" sz="1000"/>
          </a:p>
          <a:p>
            <a:r>
              <a:rPr lang="en-US" sz="1000"/>
              <a:t>"b_ca_business": {"$cond": [{"$in": ["$state", ca_prov_list]},</a:t>
            </a:r>
            <a:endParaRPr lang="en-US" sz="1000"/>
          </a:p>
          <a:p>
            <a:r>
              <a:rPr lang="" altLang="en-US" sz="1000"/>
              <a:t>		</a:t>
            </a:r>
            <a:r>
              <a:rPr lang="en-US" sz="1000"/>
              <a:t>1, 0]}}},</a:t>
            </a:r>
            <a:endParaRPr lang="en-US" sz="1000"/>
          </a:p>
          <a:p>
            <a:r>
              <a:rPr lang="en-US" sz="1000"/>
              <a:t>        {"$lookup": {"from": "review","localField": "b_business_id",</a:t>
            </a:r>
            <a:endParaRPr lang="en-US" sz="1000"/>
          </a:p>
          <a:p>
            <a:r>
              <a:rPr lang="en-US" sz="1000"/>
              <a:t>            "foreignField": "business_id", "as": "r" }},</a:t>
            </a:r>
            <a:endParaRPr lang="en-US" sz="1000"/>
          </a:p>
          <a:p>
            <a:r>
              <a:rPr lang="en-US" sz="1000"/>
              <a:t>        {"$unwind": {"path": "$r", "preserveNullAndEmptyArrays": False}},</a:t>
            </a:r>
            <a:endParaRPr lang="en-US" sz="1000"/>
          </a:p>
          <a:p>
            <a:r>
              <a:rPr lang="en-US" sz="1000"/>
              <a:t>        {"$project": {"name": "$b_name", "ca_business": "$b_ca_business", "user_id": "$r.user_id"}},</a:t>
            </a:r>
            <a:endParaRPr lang="en-US" sz="1000"/>
          </a:p>
          <a:p>
            <a:r>
              <a:rPr lang="en-US" sz="1000"/>
              <a:t>        {"$group": {"_id": "$user_id", "ca_reviews": {"$sum": "$ca_business"}, "total_reviews": {"$sum": 1}}},</a:t>
            </a:r>
            <a:endParaRPr lang="en-US" sz="1000"/>
          </a:p>
          <a:p>
            <a:r>
              <a:rPr lang="en-US" sz="1000"/>
              <a:t>        {"$project": {"_id": 0, "user_id": "$_id", "ca_ratio": {"$divide": [{"$convert": {"input": "$ca_reviews", "to": "decimal"}}, $total_reviews"]}}},</a:t>
            </a:r>
            <a:endParaRPr lang="en-US" sz="1000"/>
          </a:p>
          <a:p>
            <a:r>
              <a:rPr lang="en-US" sz="1000"/>
              <a:t>        {"$match": {"ca_ratio": {"$gt": 0.6}}}</a:t>
            </a:r>
            <a:endParaRPr lang="en-US" sz="1000"/>
          </a:p>
          <a:p>
            <a:r>
              <a:rPr lang="en-US" sz="1000"/>
              <a:t>    ]</a:t>
            </a:r>
            <a:endParaRPr lang="en-US" sz="1000"/>
          </a:p>
          <a:p>
            <a:r>
              <a:rPr lang="en-US" sz="1000"/>
              <a:t>    ca_users = db['business'].aggregate(ca_users_pipeline, allowDiskUse=True)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mon_ami_gabi = db['business'].find_one({"name": "Mon Ami Gabi"})</a:t>
            </a:r>
            <a:endParaRPr lang="en-US" sz="1000"/>
          </a:p>
          <a:p>
            <a:r>
              <a:rPr lang="en-US" sz="1000"/>
              <a:t>    pat = re.compile(r'2018', re.I)</a:t>
            </a:r>
            <a:endParaRPr lang="en-US" sz="1000"/>
          </a:p>
          <a:p>
            <a:r>
              <a:rPr lang="en-US" sz="1000"/>
              <a:t>    mag_review_users = db['review'].find({</a:t>
            </a:r>
            <a:endParaRPr lang="en-US" sz="1000"/>
          </a:p>
          <a:p>
            <a:r>
              <a:rPr lang="en-US" sz="1000"/>
              <a:t>        "business_id": mon_ami_gabi["business_id"],</a:t>
            </a:r>
            <a:endParaRPr lang="en-US" sz="1000"/>
          </a:p>
          <a:p>
            <a:r>
              <a:rPr lang="en-US" sz="1000"/>
              <a:t>        "date": pat</a:t>
            </a:r>
            <a:endParaRPr lang="en-US" sz="1000"/>
          </a:p>
          <a:p>
            <a:r>
              <a:rPr lang="en-US" sz="1000"/>
              <a:t>    }).distinct("user_id")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intersection = [user for user in mag_review_users if user in ca_users]</a:t>
            </a:r>
            <a:endParaRPr lang="en-US" sz="1000"/>
          </a:p>
        </p:txBody>
      </p:sp>
      <p:sp>
        <p:nvSpPr>
          <p:cNvPr id="12" name="Text Box 11"/>
          <p:cNvSpPr txBox="1"/>
          <p:nvPr/>
        </p:nvSpPr>
        <p:spPr>
          <a:xfrm>
            <a:off x="7720965" y="6259830"/>
            <a:ext cx="3782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Execution time: </a:t>
            </a:r>
            <a:r>
              <a:rPr lang="" altLang="en-US"/>
              <a:t>18 m 17</a:t>
            </a:r>
            <a:r>
              <a:rPr lang="" altLang="en-US"/>
              <a:t> </a:t>
            </a:r>
            <a:r>
              <a:rPr lang="en-US" altLang="en-US"/>
              <a:t>s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" altLang="en-US"/>
              <a:t>Question 2, option a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Top 10 restaurants in Toronto with the highest popularity. You are free to define your‘popularity’, as long as it can convince people</a:t>
            </a:r>
            <a:endParaRPr lang="en-US" sz="2400"/>
          </a:p>
        </p:txBody>
      </p:sp>
      <p:pic>
        <p:nvPicPr>
          <p:cNvPr id="4" name="Picture 3" descr="Lift_Q2_op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375" y="2805430"/>
            <a:ext cx="5687060" cy="32994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496810" y="4120515"/>
            <a:ext cx="510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Execution time: 2.606 s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US"/>
              <a:t>Question </a:t>
            </a:r>
            <a:r>
              <a:rPr lang="" altLang="en-US"/>
              <a:t>2</a:t>
            </a:r>
            <a:r>
              <a:rPr lang="" altLang="en-US"/>
              <a:t>,</a:t>
            </a:r>
            <a:r>
              <a:rPr lang="en-US" altLang="en-US"/>
              <a:t> option a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1984375"/>
            <a:ext cx="11460480" cy="43738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36955" y="1518285"/>
            <a:ext cx="10316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Top 10 restaurants in Toronto (largest number of reviews with at least 4.4 average stars)</a:t>
            </a:r>
            <a:endParaRPr lang="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US"/>
              <a:t>Question 2, option </a:t>
            </a:r>
            <a:r>
              <a:rPr lang="" altLang="en-US"/>
              <a:t>b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sz="2400"/>
              <a:t>Top 10 restaurants in Toronto with the highest popularity. You are free to define your‘popularity’, as long as it can convince people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7496810" y="4120515"/>
            <a:ext cx="510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Execution time: </a:t>
            </a:r>
            <a:r>
              <a:rPr lang="" altLang="en-US"/>
              <a:t>188</a:t>
            </a:r>
            <a:r>
              <a:rPr lang="en-US" altLang="en-US"/>
              <a:t> </a:t>
            </a:r>
            <a:r>
              <a:rPr lang="" altLang="en-US"/>
              <a:t>m</a:t>
            </a:r>
            <a:r>
              <a:rPr lang="en-US" altLang="en-US"/>
              <a:t>s</a:t>
            </a:r>
            <a:endParaRPr lang="en-US" altLang="en-US"/>
          </a:p>
        </p:txBody>
      </p:sp>
      <p:pic>
        <p:nvPicPr>
          <p:cNvPr id="5" name="Picture 4" descr="Lift_Q2_o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2941320"/>
            <a:ext cx="6379845" cy="25387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US"/>
              <a:t>Question 2, option </a:t>
            </a:r>
            <a:r>
              <a:rPr lang="" altLang="en-US"/>
              <a:t>b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36955" y="1518285"/>
            <a:ext cx="7686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Top 10 restaurants in Toronto (</a:t>
            </a:r>
            <a:r>
              <a:rPr lang="" altLang="en-US"/>
              <a:t>ordered by stars and review count</a:t>
            </a:r>
            <a:r>
              <a:rPr lang="en-US" altLang="en-US"/>
              <a:t>)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95" y="1886585"/>
            <a:ext cx="11157585" cy="4128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" altLang="en-US" sz="4400" dirty="0"/>
              <a:t>Q1: </a:t>
            </a:r>
            <a:r>
              <a:rPr lang="en-US" sz="4400" dirty="0"/>
              <a:t>Data ingestion</a:t>
            </a:r>
            <a:endParaRPr lang="en-U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 descr="Q3_postgres_que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1415" y="760095"/>
            <a:ext cx="8075930" cy="5128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" y="375920"/>
            <a:ext cx="10515600" cy="1325563"/>
          </a:xfrm>
        </p:spPr>
        <p:txBody>
          <a:bodyPr/>
          <a:p>
            <a:r>
              <a:rPr lang="en-US" altLang="en-US"/>
              <a:t>Question </a:t>
            </a:r>
            <a:r>
              <a:rPr lang="" altLang="en-US"/>
              <a:t>3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30" y="1905635"/>
            <a:ext cx="2889885" cy="4351655"/>
          </a:xfrm>
        </p:spPr>
        <p:txBody>
          <a:bodyPr/>
          <a:p>
            <a:r>
              <a:rPr lang="en-US" sz="2400"/>
              <a:t>How many Canadian residents (figure out who are Canadian residents by yourself) reviewed the business “Mon Ami Gabi” in last 1 year?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436880" y="6001385"/>
            <a:ext cx="510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Execution time: </a:t>
            </a:r>
            <a:r>
              <a:rPr lang="" altLang="en-US"/>
              <a:t>2</a:t>
            </a:r>
            <a:r>
              <a:rPr lang="en-US" altLang="en-US"/>
              <a:t> m </a:t>
            </a:r>
            <a:r>
              <a:rPr lang="" altLang="en-US"/>
              <a:t>46 </a:t>
            </a:r>
            <a:r>
              <a:rPr lang="en-US" altLang="en-US"/>
              <a:t>s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701415" y="6001385"/>
            <a:ext cx="7051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chemeClr val="accent1">
                    <a:lumMod val="75000"/>
                  </a:schemeClr>
                </a:solidFill>
              </a:rPr>
              <a:t>Answer: </a:t>
            </a:r>
            <a:r>
              <a:rPr lang="" altLang="en-US" b="1">
                <a:solidFill>
                  <a:schemeClr val="accent1">
                    <a:lumMod val="75000"/>
                  </a:schemeClr>
                </a:solidFill>
              </a:rPr>
              <a:t>10 </a:t>
            </a:r>
            <a:r>
              <a:rPr lang="" altLang="en-US">
                <a:solidFill>
                  <a:schemeClr val="accent1">
                    <a:lumMod val="75000"/>
                  </a:schemeClr>
                </a:solidFill>
              </a:rPr>
              <a:t>Canadian users reviewed Mon Ami Gabi in 2018</a:t>
            </a:r>
            <a:endParaRPr lang="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US"/>
              <a:t>Question </a:t>
            </a:r>
            <a:r>
              <a:rPr lang="" altLang="en-US"/>
              <a:t>4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sz="2400"/>
              <a:t>Top 10 most common words in the reviews of the business “Chipotle Mexican Grill”might be helpful and interesting to the business.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1005205" y="4120515"/>
            <a:ext cx="510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Execution time: </a:t>
            </a:r>
            <a:r>
              <a:rPr lang="" altLang="en-US"/>
              <a:t>1</a:t>
            </a:r>
            <a:r>
              <a:rPr lang="en-US" altLang="en-US"/>
              <a:t> m </a:t>
            </a:r>
            <a:r>
              <a:rPr lang="" altLang="en-US"/>
              <a:t>6 </a:t>
            </a:r>
            <a:r>
              <a:rPr lang="en-US" altLang="en-US"/>
              <a:t>s</a:t>
            </a:r>
            <a:endParaRPr lang="en-US" altLang="en-US"/>
          </a:p>
        </p:txBody>
      </p:sp>
      <p:pic>
        <p:nvPicPr>
          <p:cNvPr id="4" name="Picture 3" descr="Lift_Q4_que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152775"/>
            <a:ext cx="11358245" cy="9677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730500" y="4488815"/>
            <a:ext cx="47726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word	ndoc	nentry</a:t>
            </a:r>
            <a:endParaRPr lang="en-US"/>
          </a:p>
          <a:p>
            <a:r>
              <a:rPr lang="en-US"/>
              <a:t>chipotl	5322	9014</a:t>
            </a:r>
            <a:endParaRPr lang="en-US"/>
          </a:p>
          <a:p>
            <a:r>
              <a:rPr lang="en-US"/>
              <a:t>food	4545	6973</a:t>
            </a:r>
            <a:endParaRPr lang="en-US"/>
          </a:p>
          <a:p>
            <a:r>
              <a:rPr lang="en-US"/>
              <a:t>locat	3370	5310</a:t>
            </a:r>
            <a:endParaRPr lang="en-US"/>
          </a:p>
          <a:p>
            <a:r>
              <a:rPr lang="en-US"/>
              <a:t>order	2696	5094</a:t>
            </a:r>
            <a:endParaRPr lang="en-US"/>
          </a:p>
          <a:p>
            <a:r>
              <a:rPr lang="en-US"/>
              <a:t>time	3126	4797</a:t>
            </a:r>
            <a:endParaRPr 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473825" y="4424045"/>
            <a:ext cx="35902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word	ndoc	nentry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burrito	2618	4722</a:t>
            </a:r>
            <a:endParaRPr lang="en-US"/>
          </a:p>
          <a:p>
            <a:r>
              <a:rPr lang="en-US">
                <a:sym typeface="+mn-ea"/>
              </a:rPr>
              <a:t>get	2928	4375</a:t>
            </a:r>
            <a:endParaRPr lang="en-US"/>
          </a:p>
          <a:p>
            <a:r>
              <a:rPr lang="en-US">
                <a:sym typeface="+mn-ea"/>
              </a:rPr>
              <a:t>go	2805	3902</a:t>
            </a:r>
            <a:endParaRPr lang="en-US"/>
          </a:p>
          <a:p>
            <a:r>
              <a:rPr lang="en-US">
                <a:sym typeface="+mn-ea"/>
              </a:rPr>
              <a:t>one	2606	3693</a:t>
            </a:r>
            <a:endParaRPr lang="en-US"/>
          </a:p>
          <a:p>
            <a:r>
              <a:rPr lang="en-US">
                <a:sym typeface="+mn-ea"/>
              </a:rPr>
              <a:t>like	2499	3585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329815" y="4765675"/>
            <a:ext cx="42862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/>
              <a:t>1.</a:t>
            </a:r>
            <a:endParaRPr lang="" altLang="en-US" b="1"/>
          </a:p>
          <a:p>
            <a:r>
              <a:rPr lang="" altLang="en-US" b="1"/>
              <a:t>2.</a:t>
            </a:r>
            <a:endParaRPr lang="" altLang="en-US" b="1"/>
          </a:p>
          <a:p>
            <a:r>
              <a:rPr lang="" altLang="en-US" b="1"/>
              <a:t>3.</a:t>
            </a:r>
            <a:endParaRPr lang="" altLang="en-US" b="1"/>
          </a:p>
          <a:p>
            <a:r>
              <a:rPr lang="" altLang="en-US" b="1"/>
              <a:t>4.</a:t>
            </a:r>
            <a:endParaRPr lang="" altLang="en-US" b="1"/>
          </a:p>
          <a:p>
            <a:r>
              <a:rPr lang="" altLang="en-US" b="1"/>
              <a:t>5.</a:t>
            </a:r>
            <a:endParaRPr lang="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5996940" y="4700905"/>
            <a:ext cx="58737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/>
              <a:t>6</a:t>
            </a:r>
            <a:r>
              <a:rPr lang="en-US" altLang="en-US" b="1"/>
              <a:t>.</a:t>
            </a:r>
            <a:endParaRPr lang="en-US" altLang="en-US" b="1"/>
          </a:p>
          <a:p>
            <a:r>
              <a:rPr lang="" altLang="en-US" b="1"/>
              <a:t>7</a:t>
            </a:r>
            <a:r>
              <a:rPr lang="en-US" altLang="en-US" b="1"/>
              <a:t>.</a:t>
            </a:r>
            <a:endParaRPr lang="en-US" altLang="en-US" b="1"/>
          </a:p>
          <a:p>
            <a:r>
              <a:rPr lang="" altLang="en-US" b="1"/>
              <a:t>8</a:t>
            </a:r>
            <a:r>
              <a:rPr lang="en-US" altLang="en-US" b="1"/>
              <a:t>.</a:t>
            </a:r>
            <a:endParaRPr lang="en-US" altLang="en-US" b="1"/>
          </a:p>
          <a:p>
            <a:r>
              <a:rPr lang="" altLang="en-US" b="1"/>
              <a:t>9</a:t>
            </a:r>
            <a:r>
              <a:rPr lang="en-US" altLang="en-US" b="1"/>
              <a:t>.</a:t>
            </a:r>
            <a:endParaRPr lang="en-US" altLang="en-US" b="1"/>
          </a:p>
          <a:p>
            <a:r>
              <a:rPr lang="" altLang="en-US" b="1"/>
              <a:t>10</a:t>
            </a:r>
            <a:r>
              <a:rPr lang="en-US" altLang="en-US" b="1"/>
              <a:t>.</a:t>
            </a:r>
            <a:endParaRPr lang="en-US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US"/>
              <a:t>Question </a:t>
            </a:r>
            <a:r>
              <a:rPr lang="" altLang="en-US"/>
              <a:t>5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sz="2400"/>
              <a:t>What’s the percentage of users, who reviewed ​“Mon Ami Gabi”, and also reviewed atleast 10 other restaurants located in Ontario?</a:t>
            </a:r>
            <a:endParaRPr 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US"/>
              <a:t>Question 5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735"/>
            <a:ext cx="3308350" cy="4351655"/>
          </a:xfrm>
        </p:spPr>
        <p:txBody>
          <a:bodyPr/>
          <a:p>
            <a:r>
              <a:rPr lang="en-US" sz="2400"/>
              <a:t>What’s the percentage of users, who reviewed ​“Mon Ami Gabi”, and also reviewed atleast 10 other restaurants located in Ontario?</a:t>
            </a:r>
            <a:endParaRPr lang="en-US" sz="2400"/>
          </a:p>
        </p:txBody>
      </p:sp>
      <p:pic>
        <p:nvPicPr>
          <p:cNvPr id="4" name="Picture 3" descr="Lift_Q5_que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0135" y="283845"/>
            <a:ext cx="5653405" cy="62128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74115" y="4743450"/>
            <a:ext cx="32429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mag_reviewers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8349</a:t>
            </a:r>
            <a:endParaRPr lang="en-US"/>
          </a:p>
          <a:p>
            <a:r>
              <a:rPr lang="en-US" b="1"/>
              <a:t>users_mag_ont10</a:t>
            </a:r>
            <a:r>
              <a:rPr lang="en-US"/>
              <a:t>	</a:t>
            </a:r>
            <a:endParaRPr lang="en-US"/>
          </a:p>
          <a:p>
            <a:r>
              <a:rPr lang="en-US"/>
              <a:t>60</a:t>
            </a:r>
            <a:endParaRPr lang="en-US"/>
          </a:p>
          <a:p>
            <a:r>
              <a:rPr lang="en-US" b="1">
                <a:sym typeface="+mn-ea"/>
              </a:rPr>
              <a:t>ont10_to_mag_ratio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0.007</a:t>
            </a:r>
            <a:r>
              <a:rPr lang="en-US"/>
              <a:t>		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US"/>
              <a:t>Question </a:t>
            </a:r>
            <a:r>
              <a:rPr lang="" altLang="en-US"/>
              <a:t>6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910"/>
            <a:ext cx="4274185" cy="4351655"/>
          </a:xfrm>
        </p:spPr>
        <p:txBody>
          <a:bodyPr/>
          <a:p>
            <a:r>
              <a:rPr lang="en-US" sz="2400"/>
              <a:t>Most frequent bi-grams (with and without stop words) for 5-star reviews of Starbucks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" altLang="en-US" sz="2400"/>
              <a:t>C</a:t>
            </a:r>
            <a:r>
              <a:rPr lang="en-US" sz="2400"/>
              <a:t>ould be used to investigate phrases associated with 5-star reviews of Starbucks</a:t>
            </a:r>
            <a:endParaRPr lang="en-US" sz="2400"/>
          </a:p>
        </p:txBody>
      </p:sp>
      <p:pic>
        <p:nvPicPr>
          <p:cNvPr id="4" name="Picture 3" descr="Lift_Q6_que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7805" y="175260"/>
            <a:ext cx="6410325" cy="65074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US"/>
              <a:t>Question 6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75995" y="3133725"/>
            <a:ext cx="35693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it	s	</a:t>
            </a:r>
            <a:r>
              <a:rPr lang="" altLang="en-US"/>
              <a:t>	</a:t>
            </a:r>
            <a:r>
              <a:rPr lang="en-US"/>
              <a:t>1731</a:t>
            </a:r>
            <a:endParaRPr lang="en-US"/>
          </a:p>
          <a:p>
            <a:r>
              <a:rPr lang="en-US"/>
              <a:t>this	location	</a:t>
            </a:r>
            <a:r>
              <a:rPr lang="" altLang="en-US"/>
              <a:t>	</a:t>
            </a:r>
            <a:r>
              <a:rPr lang="en-US"/>
              <a:t>1657</a:t>
            </a:r>
            <a:endParaRPr lang="en-US"/>
          </a:p>
          <a:p>
            <a:r>
              <a:rPr lang="en-US"/>
              <a:t>in	the	</a:t>
            </a:r>
            <a:r>
              <a:rPr lang="" altLang="en-US"/>
              <a:t>	</a:t>
            </a:r>
            <a:r>
              <a:rPr lang="en-US"/>
              <a:t>1478</a:t>
            </a:r>
            <a:endParaRPr lang="en-US"/>
          </a:p>
          <a:p>
            <a:r>
              <a:rPr lang="en-US"/>
              <a:t>this	starbucks	1409</a:t>
            </a:r>
            <a:endParaRPr lang="en-US"/>
          </a:p>
          <a:p>
            <a:r>
              <a:rPr lang="en-US"/>
              <a:t>of	the	</a:t>
            </a:r>
            <a:r>
              <a:rPr lang="" altLang="en-US"/>
              <a:t>	</a:t>
            </a:r>
            <a:r>
              <a:rPr lang="en-US"/>
              <a:t>1334</a:t>
            </a:r>
            <a:endParaRPr lang="en-US"/>
          </a:p>
          <a:p>
            <a:r>
              <a:rPr lang="en-US"/>
              <a:t>the	staff	</a:t>
            </a:r>
            <a:r>
              <a:rPr lang="" altLang="en-US"/>
              <a:t>	</a:t>
            </a:r>
            <a:r>
              <a:rPr lang="en-US"/>
              <a:t>1120</a:t>
            </a:r>
            <a:endParaRPr lang="en-US"/>
          </a:p>
          <a:p>
            <a:r>
              <a:rPr lang="en-US"/>
              <a:t>and	the	</a:t>
            </a:r>
            <a:r>
              <a:rPr lang="" altLang="en-US"/>
              <a:t>	</a:t>
            </a:r>
            <a:r>
              <a:rPr lang="en-US"/>
              <a:t>1118</a:t>
            </a:r>
            <a:endParaRPr lang="en-US"/>
          </a:p>
          <a:p>
            <a:r>
              <a:rPr lang="en-US"/>
              <a:t>drive	thru	</a:t>
            </a:r>
            <a:r>
              <a:rPr lang="" altLang="en-US"/>
              <a:t>	</a:t>
            </a:r>
            <a:r>
              <a:rPr lang="en-US"/>
              <a:t>1053</a:t>
            </a:r>
            <a:endParaRPr lang="en-US"/>
          </a:p>
          <a:p>
            <a:r>
              <a:rPr lang="en-US"/>
              <a:t>this	is	</a:t>
            </a:r>
            <a:r>
              <a:rPr lang="" altLang="en-US"/>
              <a:t>	</a:t>
            </a:r>
            <a:r>
              <a:rPr lang="en-US"/>
              <a:t>1035</a:t>
            </a:r>
            <a:endParaRPr lang="en-US"/>
          </a:p>
          <a:p>
            <a:r>
              <a:rPr lang="" altLang="en-US"/>
              <a:t>...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741930" y="1918970"/>
            <a:ext cx="95827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/>
              <a:t>Bi-grams of 5-star reviews of Starbucks</a:t>
            </a:r>
            <a:endParaRPr lang="" alt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1582420" y="2673350"/>
            <a:ext cx="4544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/>
              <a:t>with stop words</a:t>
            </a:r>
            <a:endParaRPr lang="" alt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7071995" y="3133725"/>
            <a:ext cx="35693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staff	starbuck	1031</a:t>
            </a:r>
            <a:endParaRPr lang="en-US"/>
          </a:p>
          <a:p>
            <a:r>
              <a:rPr lang="en-US"/>
              <a:t>friend	get	</a:t>
            </a:r>
            <a:r>
              <a:rPr lang="" altLang="en-US"/>
              <a:t>	</a:t>
            </a:r>
            <a:r>
              <a:rPr lang="en-US"/>
              <a:t>526</a:t>
            </a:r>
            <a:endParaRPr lang="en-US"/>
          </a:p>
          <a:p>
            <a:r>
              <a:rPr lang="en-US"/>
              <a:t>locat	love	</a:t>
            </a:r>
            <a:r>
              <a:rPr lang="" altLang="en-US"/>
              <a:t>	</a:t>
            </a:r>
            <a:r>
              <a:rPr lang="en-US"/>
              <a:t>465</a:t>
            </a:r>
            <a:endParaRPr lang="en-US"/>
          </a:p>
          <a:p>
            <a:r>
              <a:rPr lang="en-US"/>
              <a:t>drink	drive	</a:t>
            </a:r>
            <a:r>
              <a:rPr lang="" altLang="en-US"/>
              <a:t>	</a:t>
            </a:r>
            <a:r>
              <a:rPr lang="en-US"/>
              <a:t>454</a:t>
            </a:r>
            <a:endParaRPr lang="en-US"/>
          </a:p>
          <a:p>
            <a:r>
              <a:rPr lang="en-US"/>
              <a:t>get	go	</a:t>
            </a:r>
            <a:r>
              <a:rPr lang="" altLang="en-US"/>
              <a:t>	</a:t>
            </a:r>
            <a:r>
              <a:rPr lang="en-US"/>
              <a:t>405</a:t>
            </a:r>
            <a:endParaRPr lang="en-US"/>
          </a:p>
          <a:p>
            <a:r>
              <a:rPr lang="en-US"/>
              <a:t>one	order	</a:t>
            </a:r>
            <a:r>
              <a:rPr lang="" altLang="en-US"/>
              <a:t>	</a:t>
            </a:r>
            <a:r>
              <a:rPr lang="en-US"/>
              <a:t>381</a:t>
            </a:r>
            <a:endParaRPr lang="en-US"/>
          </a:p>
          <a:p>
            <a:r>
              <a:rPr lang="en-US"/>
              <a:t>servic	starbuck	317</a:t>
            </a:r>
            <a:endParaRPr lang="en-US"/>
          </a:p>
          <a:p>
            <a:r>
              <a:rPr lang="en-US"/>
              <a:t>starbuck	store	305</a:t>
            </a:r>
            <a:endParaRPr lang="en-US"/>
          </a:p>
          <a:p>
            <a:r>
              <a:rPr lang="en-US"/>
              <a:t>like	locat	</a:t>
            </a:r>
            <a:r>
              <a:rPr lang="" altLang="en-US"/>
              <a:t>	</a:t>
            </a:r>
            <a:r>
              <a:rPr lang="en-US"/>
              <a:t>301</a:t>
            </a:r>
            <a:endParaRPr lang="en-US"/>
          </a:p>
          <a:p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277735" y="2673350"/>
            <a:ext cx="4544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/>
              <a:t>with</a:t>
            </a:r>
            <a:r>
              <a:rPr lang="" altLang="en-US" sz="2400"/>
              <a:t>out</a:t>
            </a:r>
            <a:r>
              <a:rPr lang="en-US" altLang="en-US" sz="2400"/>
              <a:t> stop words</a:t>
            </a: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en-US"/>
              <a:t>Question </a:t>
            </a:r>
            <a:r>
              <a:rPr lang="" altLang="en-US"/>
              <a:t>7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910"/>
            <a:ext cx="4274185" cy="4351655"/>
          </a:xfrm>
        </p:spPr>
        <p:txBody>
          <a:bodyPr/>
          <a:p>
            <a:r>
              <a:rPr lang="en-US" sz="2400"/>
              <a:t>5-star reviews of Starbucks containing words "my favourite"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" altLang="en-US" sz="2400"/>
              <a:t>C</a:t>
            </a:r>
            <a:r>
              <a:rPr lang="en-US" sz="2400"/>
              <a:t>ould be useful to determine strong attractors for people and reward staff at outstanding locations</a:t>
            </a:r>
            <a:endParaRPr lang="en-US" sz="2400"/>
          </a:p>
        </p:txBody>
      </p:sp>
      <p:pic>
        <p:nvPicPr>
          <p:cNvPr id="5" name="Picture 4" descr="Lift_q7_que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2385" y="861695"/>
            <a:ext cx="6148070" cy="54311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</a:t>
            </a:r>
            <a:r>
              <a:rPr lang="en-US" altLang="en-US" dirty="0"/>
              <a:t>3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Word clouds from Yelp reviews</a:t>
            </a:r>
            <a:endParaRPr lang="en-CA" sz="4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644222"/>
            <a:ext cx="10599915" cy="556954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647356"/>
            <a:ext cx="10599910" cy="5566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ingestion: Yelp dataset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Yelp dataset consists of related 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JSON files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3145155"/>
            <a:ext cx="7133590" cy="2409825"/>
          </a:xfrm>
          <a:prstGeom prst="rect">
            <a:avLst/>
          </a:prstGeom>
        </p:spPr>
      </p:pic>
      <p:pic>
        <p:nvPicPr>
          <p:cNvPr id="6" name="Picture 5" descr="yelp_datas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745" y="1367790"/>
            <a:ext cx="4342765" cy="52666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92655" y="5664200"/>
            <a:ext cx="488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https://www.yelp.com/dataset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611549"/>
            <a:ext cx="10599909" cy="560222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707904"/>
            <a:ext cx="10599910" cy="550584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5" y="644222"/>
            <a:ext cx="10599912" cy="564443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all about customer service</a:t>
            </a:r>
            <a:endParaRPr lang="en-US" dirty="0"/>
          </a:p>
          <a:p>
            <a:r>
              <a:rPr lang="en-US" dirty="0"/>
              <a:t>Much more positive reviews, most are 5-star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99505"/>
            <a:ext cx="5681219" cy="35933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</a:t>
            </a:r>
            <a:r>
              <a:rPr lang="en-US" altLang="en-US" dirty="0"/>
              <a:t>4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Modeling results: predicting rating from review text</a:t>
            </a:r>
            <a:endParaRPr lang="en-CA" sz="4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Dealing with class imbalance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999" y="2073960"/>
            <a:ext cx="5489276" cy="3636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0" y="2073959"/>
            <a:ext cx="5681219" cy="35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4330" y="5916863"/>
            <a:ext cx="680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address target class imbalance, majority classes were </a:t>
            </a:r>
            <a:r>
              <a:rPr lang="en-US" dirty="0" err="1"/>
              <a:t>downsampled</a:t>
            </a:r>
            <a:endParaRPr lang="en-CA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480"/>
            <a:ext cx="10515600" cy="4351338"/>
          </a:xfrm>
        </p:spPr>
        <p:txBody>
          <a:bodyPr/>
          <a:lstStyle/>
          <a:p>
            <a:r>
              <a:rPr lang="en-US" dirty="0"/>
              <a:t>Tokenization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 frequency (bag-of-words), unigrams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058" y="2130903"/>
            <a:ext cx="5667375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58" y="4147866"/>
            <a:ext cx="6296025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58" y="4829224"/>
            <a:ext cx="640080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Modeling results: confusion matrix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0250" y="1333949"/>
            <a:ext cx="5362048" cy="5392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9" y="1333949"/>
            <a:ext cx="5438663" cy="54775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Yelp dataset characteristics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2388235"/>
            <a:ext cx="11333480" cy="38290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8200" y="1786890"/>
            <a:ext cx="10902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Related entities (e.g, businesses and reviews, reviews and users, </a:t>
            </a:r>
            <a:r>
              <a:rPr lang="en-US" altLang="en-US" sz="2400" i="1">
                <a:solidFill>
                  <a:schemeClr val="accent1">
                    <a:lumMod val="75000"/>
                  </a:schemeClr>
                </a:solidFill>
                <a:sym typeface="+mn-ea"/>
              </a:rPr>
              <a:t>etc.</a:t>
            </a:r>
            <a:r>
              <a:rPr lang="en-US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)</a:t>
            </a:r>
            <a:endParaRPr lang="en-US" altLang="en-US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/>
              <a:t>Yelp dataset characteristics</a:t>
            </a:r>
            <a:endParaRPr lang="" altLang="en-US"/>
          </a:p>
        </p:txBody>
      </p:sp>
      <p:pic>
        <p:nvPicPr>
          <p:cNvPr id="8" name="Picture 7" descr="business.json_s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155" y="1517015"/>
            <a:ext cx="8507095" cy="46240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77875" y="2870200"/>
            <a:ext cx="170751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3600">
                <a:solidFill>
                  <a:schemeClr val="accent1">
                    <a:lumMod val="75000"/>
                  </a:schemeClr>
                </a:solidFill>
              </a:rPr>
              <a:t>JSON</a:t>
            </a:r>
            <a:endParaRPr lang="" altLang="en-US" sz="36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" altLang="en-US" sz="3600">
                <a:solidFill>
                  <a:schemeClr val="accent1">
                    <a:lumMod val="75000"/>
                  </a:schemeClr>
                </a:solidFill>
              </a:rPr>
              <a:t>file</a:t>
            </a:r>
            <a:endParaRPr lang="" altLang="en-US" sz="36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" altLang="en-US" sz="3600">
                <a:solidFill>
                  <a:schemeClr val="accent1">
                    <a:lumMod val="75000"/>
                  </a:schemeClr>
                </a:solidFill>
              </a:rPr>
              <a:t>format</a:t>
            </a:r>
            <a:endParaRPr lang="" alt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838450" y="6316345"/>
            <a:ext cx="6096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Sample of Yelp dataset: section of file business.json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Yelp dataset characteristics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Varying and nested attributes (e.g., file “business.json”)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business.json_fiel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2220595"/>
            <a:ext cx="9676130" cy="413321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129530" y="3769995"/>
            <a:ext cx="1789430" cy="2893060"/>
          </a:xfrm>
          <a:prstGeom prst="ellipse">
            <a:avLst/>
          </a:prstGeom>
          <a:noFill/>
          <a:ln w="57150">
            <a:solidFill>
              <a:srgbClr val="FD5C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91600" y="3769995"/>
            <a:ext cx="1789430" cy="2893060"/>
          </a:xfrm>
          <a:prstGeom prst="ellipse">
            <a:avLst/>
          </a:prstGeom>
          <a:noFill/>
          <a:ln w="57150">
            <a:solidFill>
              <a:srgbClr val="FD5C0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ingestion: Yelp dataset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Queries require joining data (e.g., “business” and “review”)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2781300"/>
            <a:ext cx="11435080" cy="1295400"/>
          </a:xfrm>
          <a:prstGeom prst="rect">
            <a:avLst/>
          </a:prstGeom>
        </p:spPr>
      </p:pic>
      <p:sp>
        <p:nvSpPr>
          <p:cNvPr id="5" name="Flowchart: Magnetic Disk 4"/>
          <p:cNvSpPr/>
          <p:nvPr/>
        </p:nvSpPr>
        <p:spPr>
          <a:xfrm>
            <a:off x="1864360" y="4377690"/>
            <a:ext cx="1278890" cy="10394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Business</a:t>
            </a:r>
            <a:endParaRPr lang="" alt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7907655" y="4107815"/>
            <a:ext cx="2708275" cy="1580515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Review</a:t>
            </a:r>
            <a:endParaRPr lang="" altLang="en-US"/>
          </a:p>
        </p:txBody>
      </p:sp>
      <p:cxnSp>
        <p:nvCxnSpPr>
          <p:cNvPr id="7" name="Straight Arrow Connector 6"/>
          <p:cNvCxnSpPr>
            <a:stCxn id="5" idx="4"/>
            <a:endCxn id="6" idx="2"/>
          </p:cNvCxnSpPr>
          <p:nvPr/>
        </p:nvCxnSpPr>
        <p:spPr>
          <a:xfrm>
            <a:off x="3143250" y="4897755"/>
            <a:ext cx="4764405" cy="635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216025" y="5535930"/>
            <a:ext cx="2576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name: Mon Ami Gabi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307705" y="5774690"/>
            <a:ext cx="19088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user_id: review</a:t>
            </a:r>
            <a:endParaRPr lang="" altLang="en-US"/>
          </a:p>
          <a:p>
            <a:r>
              <a:rPr lang="" altLang="en-US"/>
              <a:t>user_id: review</a:t>
            </a:r>
            <a:endParaRPr lang="" altLang="en-US"/>
          </a:p>
          <a:p>
            <a:r>
              <a:rPr lang="" altLang="en-US"/>
              <a:t>...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143250" y="4377690"/>
            <a:ext cx="192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i="1"/>
              <a:t>pk: </a:t>
            </a:r>
            <a:r>
              <a:rPr lang="" altLang="en-US"/>
              <a:t>business_id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77890" y="4377690"/>
            <a:ext cx="1864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i="1"/>
              <a:t>f</a:t>
            </a:r>
            <a:r>
              <a:rPr lang="en-US" altLang="en-US" i="1"/>
              <a:t>k: </a:t>
            </a:r>
            <a:r>
              <a:rPr lang="en-US" altLang="en-US"/>
              <a:t>business_id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Data ingestion: SQL or NoSQL?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3613785"/>
            <a:ext cx="5086350" cy="33210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" altLang="en-US" b="1"/>
              <a:t>SQL </a:t>
            </a:r>
            <a:endParaRPr lang="" altLang="en-US"/>
          </a:p>
          <a:p>
            <a:r>
              <a:rPr lang="" altLang="en-US"/>
              <a:t>“pay the price” on the write</a:t>
            </a:r>
            <a:endParaRPr lang="" altLang="en-US"/>
          </a:p>
          <a:p>
            <a:r>
              <a:rPr lang="" altLang="en-US">
                <a:solidFill>
                  <a:srgbClr val="C00000"/>
                </a:solidFill>
              </a:rPr>
              <a:t>slower ingestion</a:t>
            </a:r>
            <a:endParaRPr lang="" altLang="en-US"/>
          </a:p>
          <a:p>
            <a:r>
              <a:rPr lang="" altLang="en-US">
                <a:solidFill>
                  <a:srgbClr val="C00000"/>
                </a:solidFill>
              </a:rPr>
              <a:t>need schema</a:t>
            </a:r>
            <a:endParaRPr lang="" altLang="en-US"/>
          </a:p>
          <a:p>
            <a:r>
              <a:rPr lang="" altLang="en-US">
                <a:solidFill>
                  <a:srgbClr val="339620"/>
                </a:solidFill>
              </a:rPr>
              <a:t>fast and efficient queries on joined tables</a:t>
            </a:r>
            <a:endParaRPr lang="" altLang="en-US">
              <a:solidFill>
                <a:srgbClr val="33962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8920" y="1452880"/>
            <a:ext cx="2293620" cy="236664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6266815" y="3613785"/>
            <a:ext cx="5086985" cy="296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b="1">
                <a:sym typeface="+mn-ea"/>
              </a:rPr>
              <a:t>NoSQL </a:t>
            </a:r>
            <a:endParaRPr lang="en-US" altLang="en-US">
              <a:sym typeface="+mn-ea"/>
            </a:endParaRPr>
          </a:p>
          <a:p>
            <a:pPr algn="l"/>
            <a:r>
              <a:rPr lang="en-US" altLang="en-US">
                <a:sym typeface="+mn-ea"/>
              </a:rPr>
              <a:t>“pay the price” on the read</a:t>
            </a:r>
            <a:endParaRPr lang="en-US" altLang="en-US">
              <a:sym typeface="+mn-ea"/>
            </a:endParaRPr>
          </a:p>
          <a:p>
            <a:pPr algn="l"/>
            <a:r>
              <a:rPr lang="en-US" altLang="en-US">
                <a:solidFill>
                  <a:srgbClr val="339620"/>
                </a:solidFill>
                <a:sym typeface="+mn-ea"/>
              </a:rPr>
              <a:t>fast </a:t>
            </a:r>
            <a:r>
              <a:rPr lang="" altLang="en-US">
                <a:solidFill>
                  <a:srgbClr val="339620"/>
                </a:solidFill>
                <a:sym typeface="+mn-ea"/>
              </a:rPr>
              <a:t>and flexible </a:t>
            </a:r>
            <a:r>
              <a:rPr lang="en-US" altLang="en-US">
                <a:solidFill>
                  <a:srgbClr val="339620"/>
                </a:solidFill>
                <a:sym typeface="+mn-ea"/>
              </a:rPr>
              <a:t>ingestion</a:t>
            </a:r>
            <a:endParaRPr lang="en-US" altLang="en-US">
              <a:solidFill>
                <a:srgbClr val="339620"/>
              </a:solidFill>
              <a:sym typeface="+mn-ea"/>
            </a:endParaRPr>
          </a:p>
          <a:p>
            <a:pPr algn="l"/>
            <a:r>
              <a:rPr lang="en-US" altLang="en-US">
                <a:solidFill>
                  <a:srgbClr val="C00000"/>
                </a:solidFill>
                <a:sym typeface="+mn-ea"/>
              </a:rPr>
              <a:t>less flexibility in writing queries on joined tables</a:t>
            </a:r>
            <a:endParaRPr lang="en-US">
              <a:solidFill>
                <a:srgbClr val="C00000"/>
              </a:solidFill>
            </a:endParaRPr>
          </a:p>
          <a:p>
            <a:endParaRPr lang="en-US" altLang="en-US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760" y="1269365"/>
            <a:ext cx="2733040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ingestion: </a:t>
            </a:r>
            <a:r>
              <a:rPr lang="" altLang="en-US"/>
              <a:t>PostgreSQL</a:t>
            </a:r>
            <a:endParaRPr lang="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731885" y="473075"/>
            <a:ext cx="1189355" cy="1109345"/>
          </a:xfrm>
          <a:prstGeom prst="rect">
            <a:avLst/>
          </a:prstGeom>
        </p:spPr>
      </p:pic>
      <p:pic>
        <p:nvPicPr>
          <p:cNvPr id="9" name="Picture 8" descr="yelp_db_setup_postg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1473835"/>
            <a:ext cx="11565255" cy="4903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5407</Words>
  <Application>WPS Presentation</Application>
  <PresentationFormat>Widescreen</PresentationFormat>
  <Paragraphs>287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62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>Arial Unicode MS</vt:lpstr>
      <vt:lpstr>MT Extra</vt:lpstr>
      <vt:lpstr>aakar</vt:lpstr>
      <vt:lpstr>AR PL Mingti2L Big5</vt:lpstr>
      <vt:lpstr>Courier</vt:lpstr>
      <vt:lpstr>Gubbi</vt:lpstr>
      <vt:lpstr>Nimbus Mono L</vt:lpstr>
      <vt:lpstr>Norasi</vt:lpstr>
      <vt:lpstr>Lohit Odia</vt:lpstr>
      <vt:lpstr>LKLUG</vt:lpstr>
      <vt:lpstr>Kinnari</vt:lpstr>
      <vt:lpstr>Mukti Narrow</vt:lpstr>
      <vt:lpstr>Comfortaa</vt:lpstr>
      <vt:lpstr>Abyssinica SIL</vt:lpstr>
      <vt:lpstr>Wingdings</vt:lpstr>
      <vt:lpstr>Office Theme</vt:lpstr>
      <vt:lpstr>1_Office Theme</vt:lpstr>
      <vt:lpstr>Yelp dataset</vt:lpstr>
      <vt:lpstr>Section 1</vt:lpstr>
      <vt:lpstr>Data ingestion: Yelp dataset</vt:lpstr>
      <vt:lpstr>Yelp dataset characteristics</vt:lpstr>
      <vt:lpstr>Data ingestion: Yelp dataset</vt:lpstr>
      <vt:lpstr>Data ingestion: SQL or NoSQL?</vt:lpstr>
      <vt:lpstr>Data ingestion: Yelp dataset</vt:lpstr>
      <vt:lpstr>PowerPoint 演示文稿</vt:lpstr>
      <vt:lpstr>Data ingestion: SQL or NoSQL?</vt:lpstr>
      <vt:lpstr>Data ingestion: PostgreSQL</vt:lpstr>
      <vt:lpstr>Data ingestion: PostgreSQL</vt:lpstr>
      <vt:lpstr>Data ingestion: MongoDB</vt:lpstr>
      <vt:lpstr>Section 1</vt:lpstr>
      <vt:lpstr>PowerPoint 演示文稿</vt:lpstr>
      <vt:lpstr>Query execution speed comparison (Q2)</vt:lpstr>
      <vt:lpstr>PowerPoint 演示文稿</vt:lpstr>
      <vt:lpstr>Question 1: option a</vt:lpstr>
      <vt:lpstr>Question 2, option a</vt:lpstr>
      <vt:lpstr>Question 2, option a</vt:lpstr>
      <vt:lpstr>Question 2, option b</vt:lpstr>
      <vt:lpstr>Question 2, option b</vt:lpstr>
      <vt:lpstr>Question 4</vt:lpstr>
      <vt:lpstr>Question 5</vt:lpstr>
      <vt:lpstr>Question 2, option b</vt:lpstr>
      <vt:lpstr>Question 6</vt:lpstr>
      <vt:lpstr>Question 6</vt:lpstr>
      <vt:lpstr>Section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EDA findings</vt:lpstr>
      <vt:lpstr>Section 4</vt:lpstr>
      <vt:lpstr>Dealing with class imbalance</vt:lpstr>
      <vt:lpstr>Text vectorization</vt:lpstr>
      <vt:lpstr>Modeling results: confusion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dataset</dc:title>
  <dc:creator>Stepan Oskin</dc:creator>
  <cp:lastModifiedBy>stepan</cp:lastModifiedBy>
  <cp:revision>46</cp:revision>
  <dcterms:created xsi:type="dcterms:W3CDTF">2019-11-13T19:21:54Z</dcterms:created>
  <dcterms:modified xsi:type="dcterms:W3CDTF">2019-11-13T19:21:54Z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