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A78"/>
    <a:srgbClr val="BE5C5A"/>
    <a:srgbClr val="07FF30"/>
    <a:srgbClr val="6491BF"/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agrave308.deviantart.com/art/Flow-in-light-29161278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chitecture-buildings-business-26768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64460"/>
            <a:ext cx="6855460" cy="12187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4940" y="3371850"/>
            <a:ext cx="205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Teranet meeting</a:t>
            </a:r>
          </a:p>
          <a:p>
            <a:r>
              <a:rPr lang="" altLang="en-US"/>
              <a:t>16-Aug-2019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69870" y="2153920"/>
            <a:ext cx="569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400"/>
              <a:t>GTHA housing market database</a:t>
            </a:r>
          </a:p>
          <a:p>
            <a:r>
              <a:rPr lang="" altLang="en-US" sz="2400"/>
              <a:t>Teranet Exploratory Data Analysis</a:t>
            </a:r>
          </a:p>
          <a:p>
            <a:r>
              <a:rPr lang="" altLang="en-US" sz="2400"/>
              <a:t>Future steps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69870" y="3648710"/>
            <a:ext cx="569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Presented by: Stepan Oskin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80110" y="6419215"/>
            <a:ext cx="4722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Photo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Maarten van den Heuvel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" altLang="en-US" sz="4400" dirty="0"/>
              <a:t>Section 3: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1307" y="4460487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en-CA" altLang="en-US" sz="4000" dirty="0"/>
              <a:t>PostgreSQL database</a:t>
            </a:r>
            <a:endParaRPr lang="" altLang="en-US" sz="4000" dirty="0"/>
          </a:p>
        </p:txBody>
      </p:sp>
      <p:pic>
        <p:nvPicPr>
          <p:cNvPr id="3" name="Picture 2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265EC28-A746-4A22-A7B9-ACAF8EA1A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885" r="-1" b="13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69AE-285A-400A-AD23-CD1D9F93FD10}"/>
              </a:ext>
            </a:extLst>
          </p:cNvPr>
          <p:cNvSpPr txBox="1"/>
          <p:nvPr/>
        </p:nvSpPr>
        <p:spPr>
          <a:xfrm>
            <a:off x="9775955" y="6657945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162-A70C-421C-A153-CDD94F81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(ER) diagram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5B7E-CED4-4F6E-BA64-5375C1A7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8" y="2259998"/>
            <a:ext cx="4105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5F3A36-7CAA-4406-8C6F-A2B0BF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1" y="4235833"/>
            <a:ext cx="59150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7702E-7207-473B-9A47-33404168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30" y="1417638"/>
            <a:ext cx="371475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F8743-0D66-4005-BE97-72D7063F7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06" y="5387657"/>
            <a:ext cx="58007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BEC0-1D1D-46C1-979C-B35CA3B6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243" y="4700050"/>
            <a:ext cx="1247775" cy="185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2AB76-8E09-49D5-8085-C900447A2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96" y="6359524"/>
            <a:ext cx="1752600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91567-1E51-4379-826D-804562A12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281" y="6352637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D827-D74A-43B4-8FB1-C45B47D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FA18-82A9-486A-8192-6D40F07C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Teranet table can be linked to many datasets via added foreign keys:</a:t>
            </a:r>
            <a:endParaRPr lang="en-CA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E7442-1BF1-4E38-84A6-EC206989D48F}"/>
              </a:ext>
            </a:extLst>
          </p:cNvPr>
          <p:cNvSpPr/>
          <p:nvPr/>
        </p:nvSpPr>
        <p:spPr>
          <a:xfrm>
            <a:off x="1334814" y="3289738"/>
            <a:ext cx="1330009" cy="4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Teranet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30918-436B-4312-A670-097FDAF1B86A}"/>
              </a:ext>
            </a:extLst>
          </p:cNvPr>
          <p:cNvSpPr/>
          <p:nvPr/>
        </p:nvSpPr>
        <p:spPr>
          <a:xfrm>
            <a:off x="3472768" y="2458070"/>
            <a:ext cx="1330009" cy="62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Profiles of income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E3286-9245-4EE8-8B2F-1D4FEB13FA98}"/>
              </a:ext>
            </a:extLst>
          </p:cNvPr>
          <p:cNvSpPr/>
          <p:nvPr/>
        </p:nvSpPr>
        <p:spPr>
          <a:xfrm>
            <a:off x="3472768" y="3415937"/>
            <a:ext cx="1330009" cy="62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jobs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3AA92-625C-4585-A2B7-0CDE6ED9251E}"/>
              </a:ext>
            </a:extLst>
          </p:cNvPr>
          <p:cNvSpPr/>
          <p:nvPr/>
        </p:nvSpPr>
        <p:spPr>
          <a:xfrm>
            <a:off x="3472767" y="4248995"/>
            <a:ext cx="1330009" cy="62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 use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09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Presentation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 altLang="en-US" dirty="0"/>
              <a:t>1. Overview of the current state of the project</a:t>
            </a:r>
          </a:p>
          <a:p>
            <a:pPr marL="0" indent="0">
              <a:buNone/>
            </a:pPr>
            <a:r>
              <a:rPr lang="" altLang="en-US" dirty="0">
                <a:sym typeface="+mn-ea"/>
              </a:rPr>
              <a:t>2</a:t>
            </a:r>
            <a:r>
              <a:rPr lang="en-US" altLang="en-US" dirty="0">
                <a:sym typeface="+mn-ea"/>
              </a:rPr>
              <a:t>. Data flow</a:t>
            </a:r>
            <a:endParaRPr lang="" altLang="en-US" dirty="0">
              <a:sym typeface="+mn-ea"/>
            </a:endParaRPr>
          </a:p>
          <a:p>
            <a:pPr marL="0" indent="0">
              <a:buNone/>
            </a:pPr>
            <a:r>
              <a:rPr lang="" altLang="en-US" dirty="0"/>
              <a:t>3. </a:t>
            </a:r>
            <a:r>
              <a:rPr lang="en-CA" altLang="en-US" dirty="0"/>
              <a:t>PostgreSQL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>
                <a:sym typeface="+mn-ea"/>
              </a:rPr>
              <a:t>4</a:t>
            </a:r>
            <a:r>
              <a:rPr lang="en-US" altLang="en-US" dirty="0">
                <a:sym typeface="+mn-ea"/>
              </a:rPr>
              <a:t>. Future steps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/>
              <a:t>5. EDA results</a:t>
            </a:r>
          </a:p>
          <a:p>
            <a:endParaRPr lang="" altLang="en-US" dirty="0"/>
          </a:p>
          <a:p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64578"/>
            <a:ext cx="9144000" cy="2387600"/>
          </a:xfrm>
        </p:spPr>
        <p:txBody>
          <a:bodyPr/>
          <a:lstStyle/>
          <a:p>
            <a:r>
              <a:rPr lang="" altLang="en-US"/>
              <a:t>Section 1: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44253"/>
            <a:ext cx="9144000" cy="1655762"/>
          </a:xfrm>
        </p:spPr>
        <p:txBody>
          <a:bodyPr/>
          <a:lstStyle/>
          <a:p>
            <a:r>
              <a:rPr lang="" altLang="en-US" sz="3200"/>
              <a:t>Overview of the current stage of the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385" y="304800"/>
            <a:ext cx="2964815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3200"/>
              <a:t>1.1 OSEMN methodology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70600" y="6153150"/>
            <a:ext cx="602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>
                <a:solidFill>
                  <a:schemeClr val="bg1"/>
                </a:solidFill>
              </a:rPr>
              <a:t>Source: </a:t>
            </a:r>
            <a:r>
              <a:rPr lang="en-US">
                <a:solidFill>
                  <a:schemeClr val="bg1"/>
                </a:solidFill>
              </a:rPr>
              <a:t>Dr. Cher Han Lau</a:t>
            </a:r>
            <a:r>
              <a:rPr lang="" altLang="en-US">
                <a:solidFill>
                  <a:schemeClr val="bg1"/>
                </a:solidFill>
              </a:rPr>
              <a:t>, LEAD (https://thelead.io)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46710" y="615315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 dirty="0">
                <a:solidFill>
                  <a:schemeClr val="bg1"/>
                </a:solidFill>
              </a:rPr>
              <a:t>Originally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Hillary Mason and Chris Wiggins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3465" y="1362710"/>
            <a:ext cx="6101080" cy="4705985"/>
          </a:xfrm>
          <a:prstGeom prst="rect">
            <a:avLst/>
          </a:prstGeom>
          <a:noFill/>
          <a:ln w="38100">
            <a:solidFill>
              <a:srgbClr val="07FF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5295" y="3632200"/>
            <a:ext cx="4952365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07FF30"/>
                </a:solidFill>
              </a:rPr>
              <a:t>Focus of this master 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4565" y="1362710"/>
            <a:ext cx="3765550" cy="4705985"/>
          </a:xfrm>
          <a:prstGeom prst="rect">
            <a:avLst/>
          </a:prstGeom>
          <a:noFill/>
          <a:ln w="38100">
            <a:solidFill>
              <a:srgbClr val="B27F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3070" y="3632200"/>
            <a:ext cx="2288540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B27FD9"/>
                </a:solidFill>
              </a:rPr>
              <a:t>Future work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0385" y="203835"/>
            <a:ext cx="2772410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/>
              <a:t>1.</a:t>
            </a:r>
            <a:r>
              <a:rPr lang="" altLang="en-US" sz="3200"/>
              <a:t>2</a:t>
            </a:r>
            <a:r>
              <a:rPr lang="en-US" altLang="en-US" sz="3200"/>
              <a:t> </a:t>
            </a:r>
            <a:r>
              <a:rPr lang="" altLang="en-US" sz="3200"/>
              <a:t>MASc thesis 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1.2 Steps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760" y="1617345"/>
            <a:ext cx="10972800" cy="4893945"/>
          </a:xfrm>
        </p:spPr>
        <p:txBody>
          <a:bodyPr/>
          <a:lstStyle/>
          <a:p>
            <a:pPr marL="0" indent="0">
              <a:buNone/>
            </a:pPr>
            <a:r>
              <a:rPr lang="" altLang="en-US" b="1"/>
              <a:t>1.</a:t>
            </a:r>
            <a:r>
              <a:rPr lang="" altLang="en-US"/>
              <a:t> </a:t>
            </a:r>
            <a:r>
              <a:rPr lang="" altLang="en-US" b="1"/>
              <a:t>Obtain:</a:t>
            </a:r>
            <a:endParaRPr lang="" altLang="en-US"/>
          </a:p>
          <a:p>
            <a:pPr lvl="1"/>
            <a:r>
              <a:rPr lang="" altLang="en-US"/>
              <a:t>Collect data from various sources</a:t>
            </a:r>
          </a:p>
          <a:p>
            <a:pPr lvl="1"/>
            <a:r>
              <a:rPr lang="" altLang="en-US" b="1"/>
              <a:t>Assemble GTHA housing database</a:t>
            </a:r>
          </a:p>
          <a:p>
            <a:pPr marL="0" indent="0">
              <a:buNone/>
            </a:pPr>
            <a:r>
              <a:rPr lang="" altLang="en-US" b="1"/>
              <a:t>2. Scrub:</a:t>
            </a:r>
            <a:endParaRPr lang="" altLang="en-US"/>
          </a:p>
          <a:p>
            <a:pPr lvl="1"/>
            <a:r>
              <a:rPr lang="" altLang="en-US"/>
              <a:t>Clean Teranet dataset</a:t>
            </a:r>
          </a:p>
          <a:p>
            <a:pPr lvl="1"/>
            <a:r>
              <a:rPr lang="" altLang="en-US"/>
              <a:t>Add necessary attributes</a:t>
            </a:r>
          </a:p>
          <a:p>
            <a:pPr marL="0" indent="0">
              <a:buNone/>
            </a:pPr>
            <a:r>
              <a:rPr lang="" altLang="en-US" b="1"/>
              <a:t>3. Explore:</a:t>
            </a:r>
          </a:p>
          <a:p>
            <a:pPr lvl="1"/>
            <a:r>
              <a:rPr lang="" altLang="en-US"/>
              <a:t>Explore Teranet dataset</a:t>
            </a:r>
          </a:p>
          <a:p>
            <a:pPr lvl="1"/>
            <a:r>
              <a:rPr lang="" altLang="en-US"/>
              <a:t>Determine data quality issues</a:t>
            </a:r>
          </a:p>
          <a:p>
            <a:pPr marL="0" indent="0">
              <a:buNone/>
            </a:pPr>
            <a:r>
              <a:rPr lang="" altLang="en-US"/>
              <a:t>	</a:t>
            </a:r>
          </a:p>
        </p:txBody>
      </p:sp>
      <p:sp>
        <p:nvSpPr>
          <p:cNvPr id="6" name="Curved Right Arrow 5"/>
          <p:cNvSpPr/>
          <p:nvPr/>
        </p:nvSpPr>
        <p:spPr>
          <a:xfrm rot="10800000">
            <a:off x="10079355" y="2800985"/>
            <a:ext cx="708660" cy="1638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0455" y="4263390"/>
            <a:ext cx="1358900" cy="175260"/>
          </a:xfrm>
          <a:prstGeom prst="rect">
            <a:avLst/>
          </a:prstGeom>
          <a:solidFill>
            <a:srgbClr val="6491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7759065" y="3917315"/>
            <a:ext cx="869315" cy="8680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7585075" y="3834130"/>
            <a:ext cx="75565" cy="103441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2697480" y="5471795"/>
            <a:ext cx="84455" cy="98298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Left Arrow 13"/>
          <p:cNvSpPr/>
          <p:nvPr/>
        </p:nvSpPr>
        <p:spPr>
          <a:xfrm rot="10800000">
            <a:off x="1646555" y="4137025"/>
            <a:ext cx="866140" cy="1932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47BDE-2644-44E9-84B9-803CC70B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9" r="7565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0345" y="2688404"/>
            <a:ext cx="9144000" cy="2900518"/>
          </a:xfrm>
        </p:spPr>
        <p:txBody>
          <a:bodyPr>
            <a:normAutofit/>
          </a:bodyPr>
          <a:lstStyle/>
          <a:p>
            <a:r>
              <a:rPr lang="" altLang="en-US">
                <a:solidFill>
                  <a:srgbClr val="FFFFFF"/>
                </a:solidFill>
              </a:rPr>
              <a:t>Section 2:</a:t>
            </a:r>
            <a:endParaRPr lang="" alt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186" y="5552792"/>
            <a:ext cx="9144000" cy="1098395"/>
          </a:xfrm>
        </p:spPr>
        <p:txBody>
          <a:bodyPr>
            <a:normAutofit/>
          </a:bodyPr>
          <a:lstStyle/>
          <a:p>
            <a:r>
              <a:rPr lang="en-CA" altLang="en-US" sz="3200">
                <a:solidFill>
                  <a:srgbClr val="FFFFFF"/>
                </a:solidFill>
              </a:rPr>
              <a:t>Data flow</a:t>
            </a:r>
            <a:endParaRPr lang="" altLang="en-US" sz="3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13DF1-BC8F-4673-990A-2FBDD32A3DAB}"/>
              </a:ext>
            </a:extLst>
          </p:cNvPr>
          <p:cNvSpPr txBox="1"/>
          <p:nvPr/>
        </p:nvSpPr>
        <p:spPr>
          <a:xfrm>
            <a:off x="9626875" y="665794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seagrave308.deviantart.com/art/Flow-in-light-2916127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0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Data flow: Teranet dataset stages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139B-F61C-4650-9170-A0A1EDF9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15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During</a:t>
            </a:r>
            <a:r>
              <a:rPr lang="en-US" sz="2800" i="1" dirty="0"/>
              <a:t> Step 2: Scrub</a:t>
            </a:r>
            <a:r>
              <a:rPr lang="en-US" sz="2800" dirty="0"/>
              <a:t> of the OSEMN methodology,</a:t>
            </a:r>
          </a:p>
          <a:p>
            <a:pPr marL="0" indent="0">
              <a:buNone/>
            </a:pPr>
            <a:r>
              <a:rPr lang="en-US" sz="2800" dirty="0"/>
              <a:t>the Teranet dataset is transformed in 5 main stages: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553243" y="3011352"/>
            <a:ext cx="245724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67" y="274638"/>
            <a:ext cx="11842956" cy="1143000"/>
          </a:xfrm>
        </p:spPr>
        <p:txBody>
          <a:bodyPr/>
          <a:lstStyle/>
          <a:p>
            <a:r>
              <a:rPr lang="en-US" dirty="0"/>
              <a:t>2.1 Data flow: Teranet dataset transformations</a:t>
            </a:r>
            <a:endParaRPr lang="en-CA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rgbClr val="CA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553243" y="3011352"/>
            <a:ext cx="245724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2967E0-9609-4046-8335-8F5913F39104}"/>
              </a:ext>
            </a:extLst>
          </p:cNvPr>
          <p:cNvSpPr/>
          <p:nvPr/>
        </p:nvSpPr>
        <p:spPr>
          <a:xfrm>
            <a:off x="466538" y="2183216"/>
            <a:ext cx="5121915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9109F4-3A02-4723-A528-637DE4F584F4}"/>
              </a:ext>
            </a:extLst>
          </p:cNvPr>
          <p:cNvSpPr txBox="1"/>
          <p:nvPr/>
        </p:nvSpPr>
        <p:spPr>
          <a:xfrm>
            <a:off x="520246" y="2189268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2.1.1_teranet_gtha_da_spatial_join.ipynb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09F44-EBEA-48B7-A4F8-5266A8525ECE}"/>
              </a:ext>
            </a:extLst>
          </p:cNvPr>
          <p:cNvSpPr txBox="1"/>
          <p:nvPr/>
        </p:nvSpPr>
        <p:spPr>
          <a:xfrm>
            <a:off x="520246" y="2549260"/>
            <a:ext cx="4628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2.1.2_teranet_taz_spatial_join.ipynb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FEA62-8DCB-44A0-8EE6-C47C77528D82}"/>
              </a:ext>
            </a:extLst>
          </p:cNvPr>
          <p:cNvCxnSpPr>
            <a:cxnSpLocks/>
          </p:cNvCxnSpPr>
          <p:nvPr/>
        </p:nvCxnSpPr>
        <p:spPr>
          <a:xfrm>
            <a:off x="2383971" y="2892199"/>
            <a:ext cx="1" cy="137386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164937-0F05-4774-9FED-44238837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9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Transformation is performed in Python in 4 main steps: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FF3EB5-E8DB-49F7-8AFC-4DD2B784212A}"/>
              </a:ext>
            </a:extLst>
          </p:cNvPr>
          <p:cNvSpPr txBox="1"/>
          <p:nvPr/>
        </p:nvSpPr>
        <p:spPr>
          <a:xfrm>
            <a:off x="2398831" y="4256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E0CE6E-425D-4A81-935D-8677AAE3DE4F}"/>
              </a:ext>
            </a:extLst>
          </p:cNvPr>
          <p:cNvSpPr txBox="1"/>
          <p:nvPr/>
        </p:nvSpPr>
        <p:spPr>
          <a:xfrm>
            <a:off x="4818164" y="42660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B22709-A9B4-4742-A287-82CB20D707A9}"/>
              </a:ext>
            </a:extLst>
          </p:cNvPr>
          <p:cNvSpPr txBox="1"/>
          <p:nvPr/>
        </p:nvSpPr>
        <p:spPr>
          <a:xfrm>
            <a:off x="7232242" y="42547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DBFEE-8282-4BE9-8418-6156DDC2EF5C}"/>
              </a:ext>
            </a:extLst>
          </p:cNvPr>
          <p:cNvSpPr/>
          <p:nvPr/>
        </p:nvSpPr>
        <p:spPr>
          <a:xfrm>
            <a:off x="2694464" y="2998793"/>
            <a:ext cx="3749880" cy="376184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1844E4-7E75-4D42-86B2-08780EF877E0}"/>
              </a:ext>
            </a:extLst>
          </p:cNvPr>
          <p:cNvSpPr txBox="1"/>
          <p:nvPr/>
        </p:nvSpPr>
        <p:spPr>
          <a:xfrm>
            <a:off x="2748171" y="3004845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2.2_teranet_consistency.ipynb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250546-C03E-4140-BF8F-BFF6BB52117C}"/>
              </a:ext>
            </a:extLst>
          </p:cNvPr>
          <p:cNvCxnSpPr>
            <a:cxnSpLocks/>
          </p:cNvCxnSpPr>
          <p:nvPr/>
        </p:nvCxnSpPr>
        <p:spPr>
          <a:xfrm flipH="1">
            <a:off x="4726416" y="3369027"/>
            <a:ext cx="17724" cy="8968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7D4E1F-4FA2-41EC-A755-415D73385DB3}"/>
              </a:ext>
            </a:extLst>
          </p:cNvPr>
          <p:cNvSpPr txBox="1"/>
          <p:nvPr/>
        </p:nvSpPr>
        <p:spPr>
          <a:xfrm>
            <a:off x="49967" y="29912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notebooks/2.scrub/</a:t>
            </a:r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E759A0-D5DF-443B-84A2-C05710C3561C}"/>
              </a:ext>
            </a:extLst>
          </p:cNvPr>
          <p:cNvCxnSpPr>
            <a:cxnSpLocks/>
          </p:cNvCxnSpPr>
          <p:nvPr/>
        </p:nvCxnSpPr>
        <p:spPr>
          <a:xfrm>
            <a:off x="7196743" y="2876222"/>
            <a:ext cx="0" cy="1411977"/>
          </a:xfrm>
          <a:prstGeom prst="line">
            <a:avLst/>
          </a:prstGeom>
          <a:ln w="38100">
            <a:solidFill>
              <a:srgbClr val="CA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E3FAC-6531-494A-933D-BE3675B3B2A4}"/>
              </a:ext>
            </a:extLst>
          </p:cNvPr>
          <p:cNvSpPr/>
          <p:nvPr/>
        </p:nvSpPr>
        <p:spPr>
          <a:xfrm>
            <a:off x="6305914" y="2205350"/>
            <a:ext cx="4134466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4FE4CB-38E8-40B3-913D-A565A590D995}"/>
              </a:ext>
            </a:extLst>
          </p:cNvPr>
          <p:cNvSpPr txBox="1"/>
          <p:nvPr/>
        </p:nvSpPr>
        <p:spPr>
          <a:xfrm>
            <a:off x="6359621" y="2211402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4A0308-370B-4055-9EEC-85272EB642A6}"/>
              </a:ext>
            </a:extLst>
          </p:cNvPr>
          <p:cNvSpPr txBox="1"/>
          <p:nvPr/>
        </p:nvSpPr>
        <p:spPr>
          <a:xfrm>
            <a:off x="6359621" y="2571394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2.3_teranet_nonan_new_cols.ipynb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38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485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Default Design</vt:lpstr>
      <vt:lpstr>PowerPoint Presentation</vt:lpstr>
      <vt:lpstr>Presentation content</vt:lpstr>
      <vt:lpstr>Section 1:</vt:lpstr>
      <vt:lpstr>PowerPoint Presentation</vt:lpstr>
      <vt:lpstr>PowerPoint Presentation</vt:lpstr>
      <vt:lpstr>1.2 Steps completed</vt:lpstr>
      <vt:lpstr>Section 2:</vt:lpstr>
      <vt:lpstr>2.1 Data flow: Teranet dataset stages</vt:lpstr>
      <vt:lpstr>2.1 Data flow: Teranet dataset transformations</vt:lpstr>
      <vt:lpstr>Section 3:</vt:lpstr>
      <vt:lpstr>Entity relationship (ER)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Stepan Oskin</dc:creator>
  <cp:lastModifiedBy>Stepan Oskin</cp:lastModifiedBy>
  <cp:revision>10</cp:revision>
  <dcterms:created xsi:type="dcterms:W3CDTF">2019-08-15T21:14:23Z</dcterms:created>
  <dcterms:modified xsi:type="dcterms:W3CDTF">2019-08-16T15:34:12Z</dcterms:modified>
</cp:coreProperties>
</file>