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8" r:id="rId2"/>
    <p:sldId id="602" r:id="rId3"/>
    <p:sldId id="530" r:id="rId4"/>
    <p:sldId id="605" r:id="rId5"/>
    <p:sldId id="601" r:id="rId6"/>
    <p:sldId id="536" r:id="rId7"/>
    <p:sldId id="603" r:id="rId8"/>
    <p:sldId id="604" r:id="rId9"/>
    <p:sldId id="607" r:id="rId10"/>
    <p:sldId id="606" r:id="rId11"/>
    <p:sldId id="60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4044">
          <p15:clr>
            <a:srgbClr val="A4A3A4"/>
          </p15:clr>
        </p15:guide>
        <p15:guide id="5" pos="5484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ra Rezaee" initials="K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C37"/>
    <a:srgbClr val="064E60"/>
    <a:srgbClr val="0A768F"/>
    <a:srgbClr val="040608"/>
    <a:srgbClr val="D16D09"/>
    <a:srgbClr val="CC3300"/>
    <a:srgbClr val="FF3300"/>
    <a:srgbClr val="B87B22"/>
    <a:srgbClr val="B0772A"/>
    <a:srgbClr val="05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1229" y="226"/>
      </p:cViewPr>
      <p:guideLst>
        <p:guide orient="horz" pos="3870"/>
        <p:guide orient="horz" pos="192"/>
        <p:guide orient="horz" pos="854"/>
        <p:guide orient="horz" pos="4044"/>
        <p:guide pos="5484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2" y="7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0ACC-A12A-4DA4-940E-58D69F363DA2}" type="datetimeFigureOut">
              <a:rPr lang="en-CA" smtClean="0"/>
              <a:pPr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CB02-0D7D-4707-AB4E-D64B6C69F8B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4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09EA6E-6DDA-48CC-9ABE-09439E9F3133}" type="datetimeFigureOut">
              <a:rPr lang="en-CA" smtClean="0"/>
              <a:pPr/>
              <a:t>2019-08-16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A9047E-81FB-42A9-B99D-CD720BE77F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9047E-81FB-42A9-B99D-CD720BE77F8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6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308225"/>
          </a:xfrm>
        </p:spPr>
        <p:txBody>
          <a:bodyPr lIns="640080" tIns="91440" rIns="640080" bIns="91440" anchor="ctr" anchorCtr="0">
            <a:normAutofit/>
          </a:bodyPr>
          <a:lstStyle>
            <a:lvl1pPr algn="l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8375"/>
            <a:ext cx="9144000" cy="1616075"/>
          </a:xfrm>
          <a:solidFill>
            <a:srgbClr val="052043"/>
          </a:solidFill>
          <a:ln>
            <a:noFill/>
          </a:ln>
        </p:spPr>
        <p:txBody>
          <a:bodyPr lIns="640080" tIns="137160" rIns="640080" bIns="137160"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590550" y="4759325"/>
            <a:ext cx="245745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fld id="{62DA4C3D-2350-4791-AEDD-D231F8E7CF54}" type="datetime1">
              <a:rPr lang="en-CA" smtClean="0"/>
              <a:t>2019-08-16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5389429"/>
            <a:ext cx="4286250" cy="734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6" y="5336194"/>
            <a:ext cx="2503166" cy="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268976"/>
            <a:ext cx="8229600" cy="4680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B70EE-28A2-4907-B296-801F25783F68}" type="datetime1">
              <a:rPr lang="en-CA" smtClean="0"/>
              <a:t>2019-08-16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435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53B5B8-7667-4865-8256-A1AA6DCDB1E6}" type="datetime1">
              <a:rPr lang="en-CA" smtClean="0"/>
              <a:t>2019-08-16</a:t>
            </a:fld>
            <a:endParaRPr lang="en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68975"/>
            <a:ext cx="8229600" cy="4680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9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33652"/>
            <a:ext cx="9144000" cy="724347"/>
          </a:xfrm>
          <a:prstGeom prst="rect">
            <a:avLst/>
          </a:prstGeom>
          <a:solidFill>
            <a:srgbClr val="052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808"/>
            <a:ext cx="8229600" cy="468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92038" y="6313262"/>
            <a:ext cx="694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462021" y="6313262"/>
            <a:ext cx="139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0E81-B433-44FB-A1BF-84930E6D82E7}" type="datetime1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08653" y="6313262"/>
            <a:ext cx="362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1026" name="Picture 2" descr="C:\Users\Judy\Documents\Branding\UTTRI logo\university_of_toronto_transportation_research_institute_uttri_smal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6169485"/>
            <a:ext cx="815849" cy="6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chemeClr val="bg2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1" y="609600"/>
            <a:ext cx="9613557" cy="2308225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housing sales in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Greater Toronto-Hamilton Area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3517802"/>
            <a:ext cx="9144000" cy="1616075"/>
          </a:xfrm>
        </p:spPr>
        <p:txBody>
          <a:bodyPr/>
          <a:lstStyle/>
          <a:p>
            <a:r>
              <a:rPr lang="en-CA" sz="2000" dirty="0">
                <a:latin typeface="Calibri" panose="020F0502020204030204" pitchFamily="34" charset="0"/>
              </a:rPr>
              <a:t>Eric Miller </a:t>
            </a:r>
            <a:endParaRPr lang="en-US" sz="2400" dirty="0"/>
          </a:p>
          <a:p>
            <a:r>
              <a:rPr lang="en-CA" sz="2000" dirty="0">
                <a:latin typeface="Calibri" panose="020F0502020204030204" pitchFamily="34" charset="0"/>
              </a:rPr>
              <a:t>Dena Kasraian </a:t>
            </a:r>
          </a:p>
          <a:p>
            <a:r>
              <a:rPr lang="en-CA" sz="2000" dirty="0" err="1">
                <a:latin typeface="Calibri" panose="020F0502020204030204" pitchFamily="34" charset="0"/>
              </a:rPr>
              <a:t>Shivani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Raghav</a:t>
            </a: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000" dirty="0" err="1">
                <a:latin typeface="Calibri" panose="020F0502020204030204" pitchFamily="34" charset="0"/>
              </a:rPr>
              <a:t>Stepan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Oskin</a:t>
            </a:r>
            <a:endParaRPr lang="en-CA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0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3504-1D75-41DE-8088-801DEF849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10</a:t>
            </a:fld>
            <a:endParaRPr lang="en-CA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7BD0CA-BA49-4CB8-ACF8-A522EA7D43F3}"/>
              </a:ext>
            </a:extLst>
          </p:cNvPr>
          <p:cNvSpPr txBox="1">
            <a:spLocks/>
          </p:cNvSpPr>
          <p:nvPr/>
        </p:nvSpPr>
        <p:spPr>
          <a:xfrm>
            <a:off x="202350" y="1307594"/>
            <a:ext cx="10972800" cy="22601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Teranet dataset is transformed in 5 main stages: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A74223D1-605D-464C-A73E-5D4F8F755A1E}"/>
              </a:ext>
            </a:extLst>
          </p:cNvPr>
          <p:cNvSpPr/>
          <p:nvPr/>
        </p:nvSpPr>
        <p:spPr>
          <a:xfrm>
            <a:off x="3870960" y="3006914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D3C3393-94D3-4785-9E12-8811303040A7}"/>
              </a:ext>
            </a:extLst>
          </p:cNvPr>
          <p:cNvSpPr/>
          <p:nvPr/>
        </p:nvSpPr>
        <p:spPr>
          <a:xfrm>
            <a:off x="347820" y="3011352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6640DE8C-8944-4E07-9055-5E46A5EB53A3}"/>
              </a:ext>
            </a:extLst>
          </p:cNvPr>
          <p:cNvSpPr/>
          <p:nvPr/>
        </p:nvSpPr>
        <p:spPr>
          <a:xfrm>
            <a:off x="7507558" y="3009016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E25662E-05AE-4A52-BF98-1BA4A8B3C29F}"/>
              </a:ext>
            </a:extLst>
          </p:cNvPr>
          <p:cNvSpPr/>
          <p:nvPr/>
        </p:nvSpPr>
        <p:spPr>
          <a:xfrm>
            <a:off x="2109390" y="3016502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5285A491-8E44-429E-BC9B-FCEECD4618D9}"/>
              </a:ext>
            </a:extLst>
          </p:cNvPr>
          <p:cNvSpPr/>
          <p:nvPr/>
        </p:nvSpPr>
        <p:spPr>
          <a:xfrm>
            <a:off x="5688750" y="3016501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4685E-CC60-4F2A-B81E-7A95672C3C9F}"/>
              </a:ext>
            </a:extLst>
          </p:cNvPr>
          <p:cNvSpPr/>
          <p:nvPr/>
        </p:nvSpPr>
        <p:spPr>
          <a:xfrm>
            <a:off x="82968" y="526575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36642C-FCF5-4421-94D0-E9BED36EE48A}"/>
              </a:ext>
            </a:extLst>
          </p:cNvPr>
          <p:cNvSpPr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D6E936-55AF-4021-ABDD-CEB4309B7BD2}"/>
              </a:ext>
            </a:extLst>
          </p:cNvPr>
          <p:cNvSpPr txBox="1"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FDD51-4E37-4BED-916F-2579DFDFA59D}"/>
              </a:ext>
            </a:extLst>
          </p:cNvPr>
          <p:cNvSpPr/>
          <p:nvPr/>
        </p:nvSpPr>
        <p:spPr>
          <a:xfrm>
            <a:off x="3312264" y="4706633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2CFD5-006C-41AE-AB50-E63EA799328F}"/>
              </a:ext>
            </a:extLst>
          </p:cNvPr>
          <p:cNvSpPr txBox="1"/>
          <p:nvPr/>
        </p:nvSpPr>
        <p:spPr>
          <a:xfrm>
            <a:off x="136676" y="52718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10B2FA-9402-4A79-9692-2EB848EE49D3}"/>
              </a:ext>
            </a:extLst>
          </p:cNvPr>
          <p:cNvSpPr/>
          <p:nvPr/>
        </p:nvSpPr>
        <p:spPr>
          <a:xfrm>
            <a:off x="4663144" y="525434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F574B-A9BC-429D-AA9F-986C5CE18C4D}"/>
              </a:ext>
            </a:extLst>
          </p:cNvPr>
          <p:cNvSpPr txBox="1"/>
          <p:nvPr/>
        </p:nvSpPr>
        <p:spPr>
          <a:xfrm>
            <a:off x="351782" y="564114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80F275-8B2D-462E-82D2-86994BDEF1A6}"/>
              </a:ext>
            </a:extLst>
          </p:cNvPr>
          <p:cNvSpPr txBox="1"/>
          <p:nvPr/>
        </p:nvSpPr>
        <p:spPr>
          <a:xfrm>
            <a:off x="3312264" y="47521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0D71CB-4693-41A0-B716-7E04CAD4B072}"/>
              </a:ext>
            </a:extLst>
          </p:cNvPr>
          <p:cNvSpPr txBox="1"/>
          <p:nvPr/>
        </p:nvSpPr>
        <p:spPr>
          <a:xfrm>
            <a:off x="4625350" y="525208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EE260-59E8-4F37-8444-0498465DD41A}"/>
              </a:ext>
            </a:extLst>
          </p:cNvPr>
          <p:cNvSpPr txBox="1"/>
          <p:nvPr/>
        </p:nvSpPr>
        <p:spPr>
          <a:xfrm>
            <a:off x="4794100" y="561646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C52E7D-9658-4A2F-BD14-EFC67D8D5104}"/>
              </a:ext>
            </a:extLst>
          </p:cNvPr>
          <p:cNvCxnSpPr>
            <a:stCxn id="77" idx="3"/>
          </p:cNvCxnSpPr>
          <p:nvPr/>
        </p:nvCxnSpPr>
        <p:spPr>
          <a:xfrm>
            <a:off x="1048860" y="449321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54FDC-31E4-4F70-B361-F10DB1DD6AB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797587" y="449836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5C9BBA-7DA2-4F00-89EB-84E95729003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572000" y="448877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E07F721-4FF9-4322-843E-147F0B5857F9}"/>
              </a:ext>
            </a:extLst>
          </p:cNvPr>
          <p:cNvCxnSpPr>
            <a:cxnSpLocks/>
          </p:cNvCxnSpPr>
          <p:nvPr/>
        </p:nvCxnSpPr>
        <p:spPr>
          <a:xfrm>
            <a:off x="6944268" y="444083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06687-EED2-4324-A1F3-87127D994FB6}"/>
              </a:ext>
            </a:extLst>
          </p:cNvPr>
          <p:cNvSpPr/>
          <p:nvPr/>
        </p:nvSpPr>
        <p:spPr>
          <a:xfrm>
            <a:off x="7438127" y="469336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794BC-C9F8-4738-A967-984081C722DE}"/>
              </a:ext>
            </a:extLst>
          </p:cNvPr>
          <p:cNvSpPr txBox="1"/>
          <p:nvPr/>
        </p:nvSpPr>
        <p:spPr>
          <a:xfrm>
            <a:off x="7438127" y="4738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05C45F-B15C-4632-9410-4C4272E54728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 flipH="1">
            <a:off x="8206688" y="449087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AD4CB-969E-4538-93B5-C68280ECB159}"/>
              </a:ext>
            </a:extLst>
          </p:cNvPr>
          <p:cNvSpPr txBox="1"/>
          <p:nvPr/>
        </p:nvSpPr>
        <p:spPr>
          <a:xfrm>
            <a:off x="860347" y="30055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C3215-E783-490B-8988-1BEC63FD7ACE}"/>
              </a:ext>
            </a:extLst>
          </p:cNvPr>
          <p:cNvSpPr txBox="1"/>
          <p:nvPr/>
        </p:nvSpPr>
        <p:spPr>
          <a:xfrm>
            <a:off x="2611224" y="3004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F43210-AFFE-4175-8D21-9C07ED684E05}"/>
              </a:ext>
            </a:extLst>
          </p:cNvPr>
          <p:cNvSpPr txBox="1"/>
          <p:nvPr/>
        </p:nvSpPr>
        <p:spPr>
          <a:xfrm>
            <a:off x="4388621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B70666-4DE1-402A-A8DC-9BBCD6D3A68C}"/>
              </a:ext>
            </a:extLst>
          </p:cNvPr>
          <p:cNvSpPr txBox="1"/>
          <p:nvPr/>
        </p:nvSpPr>
        <p:spPr>
          <a:xfrm>
            <a:off x="7902757" y="30132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1F97D26-C3AD-4F09-8DC0-C80BE4F37475}"/>
              </a:ext>
            </a:extLst>
          </p:cNvPr>
          <p:cNvCxnSpPr>
            <a:cxnSpLocks/>
          </p:cNvCxnSpPr>
          <p:nvPr/>
        </p:nvCxnSpPr>
        <p:spPr>
          <a:xfrm>
            <a:off x="7232229" y="2760924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C60F4AE-EF48-4F10-BA8D-86F6556B8C3F}"/>
              </a:ext>
            </a:extLst>
          </p:cNvPr>
          <p:cNvSpPr/>
          <p:nvPr/>
        </p:nvSpPr>
        <p:spPr>
          <a:xfrm>
            <a:off x="5813620" y="2134715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AFD40992-21FA-4454-98C2-6843D27A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Data Flow for Teranet prep</a:t>
            </a:r>
            <a:endParaRPr lang="en-CA" sz="2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D7509D-994D-4B10-8AB1-5779AB4B3A73}"/>
              </a:ext>
            </a:extLst>
          </p:cNvPr>
          <p:cNvSpPr txBox="1"/>
          <p:nvPr/>
        </p:nvSpPr>
        <p:spPr>
          <a:xfrm>
            <a:off x="6192468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957B471-C7E9-49EE-860C-5E45C4EF5244}"/>
              </a:ext>
            </a:extLst>
          </p:cNvPr>
          <p:cNvSpPr/>
          <p:nvPr/>
        </p:nvSpPr>
        <p:spPr>
          <a:xfrm>
            <a:off x="7179798" y="3347794"/>
            <a:ext cx="238791" cy="782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F0E4DC48-4C4C-4084-9713-3F45BF5C8C2C}"/>
              </a:ext>
            </a:extLst>
          </p:cNvPr>
          <p:cNvSpPr/>
          <p:nvPr/>
        </p:nvSpPr>
        <p:spPr>
          <a:xfrm>
            <a:off x="1814058" y="336375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7E8EBDB-DEE6-45A2-ABC9-A5D990C549CF}"/>
              </a:ext>
            </a:extLst>
          </p:cNvPr>
          <p:cNvSpPr/>
          <p:nvPr/>
        </p:nvSpPr>
        <p:spPr>
          <a:xfrm>
            <a:off x="3563364" y="337056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4C8FFD0E-E608-467A-BF46-79EEBDB6609A}"/>
              </a:ext>
            </a:extLst>
          </p:cNvPr>
          <p:cNvSpPr/>
          <p:nvPr/>
        </p:nvSpPr>
        <p:spPr>
          <a:xfrm>
            <a:off x="5360991" y="337375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6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3504-1D75-41DE-8088-801DEF849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11</a:t>
            </a:fld>
            <a:endParaRPr lang="en-CA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7BD0CA-BA49-4CB8-ACF8-A522EA7D43F3}"/>
              </a:ext>
            </a:extLst>
          </p:cNvPr>
          <p:cNvSpPr txBox="1">
            <a:spLocks/>
          </p:cNvSpPr>
          <p:nvPr/>
        </p:nvSpPr>
        <p:spPr>
          <a:xfrm>
            <a:off x="202350" y="1113559"/>
            <a:ext cx="10972800" cy="22601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Performed in Python in 3 steps: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A74223D1-605D-464C-A73E-5D4F8F755A1E}"/>
              </a:ext>
            </a:extLst>
          </p:cNvPr>
          <p:cNvSpPr/>
          <p:nvPr/>
        </p:nvSpPr>
        <p:spPr>
          <a:xfrm>
            <a:off x="3870960" y="3006914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D3C3393-94D3-4785-9E12-8811303040A7}"/>
              </a:ext>
            </a:extLst>
          </p:cNvPr>
          <p:cNvSpPr/>
          <p:nvPr/>
        </p:nvSpPr>
        <p:spPr>
          <a:xfrm>
            <a:off x="347820" y="3011352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6640DE8C-8944-4E07-9055-5E46A5EB53A3}"/>
              </a:ext>
            </a:extLst>
          </p:cNvPr>
          <p:cNvSpPr/>
          <p:nvPr/>
        </p:nvSpPr>
        <p:spPr>
          <a:xfrm>
            <a:off x="7507558" y="3009016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E25662E-05AE-4A52-BF98-1BA4A8B3C29F}"/>
              </a:ext>
            </a:extLst>
          </p:cNvPr>
          <p:cNvSpPr/>
          <p:nvPr/>
        </p:nvSpPr>
        <p:spPr>
          <a:xfrm>
            <a:off x="2109390" y="3016502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5285A491-8E44-429E-BC9B-FCEECD4618D9}"/>
              </a:ext>
            </a:extLst>
          </p:cNvPr>
          <p:cNvSpPr/>
          <p:nvPr/>
        </p:nvSpPr>
        <p:spPr>
          <a:xfrm>
            <a:off x="5688750" y="3016501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4685E-CC60-4F2A-B81E-7A95672C3C9F}"/>
              </a:ext>
            </a:extLst>
          </p:cNvPr>
          <p:cNvSpPr/>
          <p:nvPr/>
        </p:nvSpPr>
        <p:spPr>
          <a:xfrm>
            <a:off x="82968" y="526575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36642C-FCF5-4421-94D0-E9BED36EE48A}"/>
              </a:ext>
            </a:extLst>
          </p:cNvPr>
          <p:cNvSpPr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D6E936-55AF-4021-ABDD-CEB4309B7BD2}"/>
              </a:ext>
            </a:extLst>
          </p:cNvPr>
          <p:cNvSpPr txBox="1"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FDD51-4E37-4BED-916F-2579DFDFA59D}"/>
              </a:ext>
            </a:extLst>
          </p:cNvPr>
          <p:cNvSpPr/>
          <p:nvPr/>
        </p:nvSpPr>
        <p:spPr>
          <a:xfrm>
            <a:off x="3312264" y="4706633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2CFD5-006C-41AE-AB50-E63EA799328F}"/>
              </a:ext>
            </a:extLst>
          </p:cNvPr>
          <p:cNvSpPr txBox="1"/>
          <p:nvPr/>
        </p:nvSpPr>
        <p:spPr>
          <a:xfrm>
            <a:off x="136676" y="52718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10B2FA-9402-4A79-9692-2EB848EE49D3}"/>
              </a:ext>
            </a:extLst>
          </p:cNvPr>
          <p:cNvSpPr/>
          <p:nvPr/>
        </p:nvSpPr>
        <p:spPr>
          <a:xfrm>
            <a:off x="4663144" y="525434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F574B-A9BC-429D-AA9F-986C5CE18C4D}"/>
              </a:ext>
            </a:extLst>
          </p:cNvPr>
          <p:cNvSpPr txBox="1"/>
          <p:nvPr/>
        </p:nvSpPr>
        <p:spPr>
          <a:xfrm>
            <a:off x="351782" y="564114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80F275-8B2D-462E-82D2-86994BDEF1A6}"/>
              </a:ext>
            </a:extLst>
          </p:cNvPr>
          <p:cNvSpPr txBox="1"/>
          <p:nvPr/>
        </p:nvSpPr>
        <p:spPr>
          <a:xfrm>
            <a:off x="3312264" y="47521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0D71CB-4693-41A0-B716-7E04CAD4B072}"/>
              </a:ext>
            </a:extLst>
          </p:cNvPr>
          <p:cNvSpPr txBox="1"/>
          <p:nvPr/>
        </p:nvSpPr>
        <p:spPr>
          <a:xfrm>
            <a:off x="4625350" y="525208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EE260-59E8-4F37-8444-0498465DD41A}"/>
              </a:ext>
            </a:extLst>
          </p:cNvPr>
          <p:cNvSpPr txBox="1"/>
          <p:nvPr/>
        </p:nvSpPr>
        <p:spPr>
          <a:xfrm>
            <a:off x="4794100" y="561646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C52E7D-9658-4A2F-BD14-EFC67D8D5104}"/>
              </a:ext>
            </a:extLst>
          </p:cNvPr>
          <p:cNvCxnSpPr>
            <a:stCxn id="77" idx="3"/>
          </p:cNvCxnSpPr>
          <p:nvPr/>
        </p:nvCxnSpPr>
        <p:spPr>
          <a:xfrm>
            <a:off x="1048860" y="449321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54FDC-31E4-4F70-B361-F10DB1DD6AB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797587" y="449836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5C9BBA-7DA2-4F00-89EB-84E95729003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572000" y="448877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E07F721-4FF9-4322-843E-147F0B5857F9}"/>
              </a:ext>
            </a:extLst>
          </p:cNvPr>
          <p:cNvCxnSpPr>
            <a:cxnSpLocks/>
          </p:cNvCxnSpPr>
          <p:nvPr/>
        </p:nvCxnSpPr>
        <p:spPr>
          <a:xfrm>
            <a:off x="6944268" y="444083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06687-EED2-4324-A1F3-87127D994FB6}"/>
              </a:ext>
            </a:extLst>
          </p:cNvPr>
          <p:cNvSpPr/>
          <p:nvPr/>
        </p:nvSpPr>
        <p:spPr>
          <a:xfrm>
            <a:off x="7438127" y="469336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794BC-C9F8-4738-A967-984081C722DE}"/>
              </a:ext>
            </a:extLst>
          </p:cNvPr>
          <p:cNvSpPr txBox="1"/>
          <p:nvPr/>
        </p:nvSpPr>
        <p:spPr>
          <a:xfrm>
            <a:off x="7438127" y="4738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05C45F-B15C-4632-9410-4C4272E54728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 flipH="1">
            <a:off x="8206688" y="449087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AD4CB-969E-4538-93B5-C68280ECB159}"/>
              </a:ext>
            </a:extLst>
          </p:cNvPr>
          <p:cNvSpPr txBox="1"/>
          <p:nvPr/>
        </p:nvSpPr>
        <p:spPr>
          <a:xfrm>
            <a:off x="860347" y="30055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C3215-E783-490B-8988-1BEC63FD7ACE}"/>
              </a:ext>
            </a:extLst>
          </p:cNvPr>
          <p:cNvSpPr txBox="1"/>
          <p:nvPr/>
        </p:nvSpPr>
        <p:spPr>
          <a:xfrm>
            <a:off x="2611224" y="3004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F43210-AFFE-4175-8D21-9C07ED684E05}"/>
              </a:ext>
            </a:extLst>
          </p:cNvPr>
          <p:cNvSpPr txBox="1"/>
          <p:nvPr/>
        </p:nvSpPr>
        <p:spPr>
          <a:xfrm>
            <a:off x="4388621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B70666-4DE1-402A-A8DC-9BBCD6D3A68C}"/>
              </a:ext>
            </a:extLst>
          </p:cNvPr>
          <p:cNvSpPr txBox="1"/>
          <p:nvPr/>
        </p:nvSpPr>
        <p:spPr>
          <a:xfrm>
            <a:off x="7902757" y="30132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AFD40992-21FA-4454-98C2-6843D27A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Data Flow for Teranet prep</a:t>
            </a:r>
            <a:endParaRPr lang="en-CA" sz="2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D7509D-994D-4B10-8AB1-5779AB4B3A73}"/>
              </a:ext>
            </a:extLst>
          </p:cNvPr>
          <p:cNvSpPr txBox="1"/>
          <p:nvPr/>
        </p:nvSpPr>
        <p:spPr>
          <a:xfrm>
            <a:off x="6192468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00B5AB7-033A-409F-895C-0B7753553628}"/>
              </a:ext>
            </a:extLst>
          </p:cNvPr>
          <p:cNvSpPr/>
          <p:nvPr/>
        </p:nvSpPr>
        <p:spPr>
          <a:xfrm>
            <a:off x="1814058" y="336375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07FFC9CB-53E1-48B0-B5C7-A7EE7B39B5A2}"/>
              </a:ext>
            </a:extLst>
          </p:cNvPr>
          <p:cNvSpPr/>
          <p:nvPr/>
        </p:nvSpPr>
        <p:spPr>
          <a:xfrm>
            <a:off x="3563364" y="337056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F1998AB2-DB21-4AC8-9EEF-B658031304E3}"/>
              </a:ext>
            </a:extLst>
          </p:cNvPr>
          <p:cNvSpPr/>
          <p:nvPr/>
        </p:nvSpPr>
        <p:spPr>
          <a:xfrm>
            <a:off x="5360991" y="337375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957B471-C7E9-49EE-860C-5E45C4EF5244}"/>
              </a:ext>
            </a:extLst>
          </p:cNvPr>
          <p:cNvSpPr/>
          <p:nvPr/>
        </p:nvSpPr>
        <p:spPr>
          <a:xfrm>
            <a:off x="7179798" y="334779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07F5B1-7DF0-441A-960E-FC4E19AED3B8}"/>
              </a:ext>
            </a:extLst>
          </p:cNvPr>
          <p:cNvSpPr/>
          <p:nvPr/>
        </p:nvSpPr>
        <p:spPr>
          <a:xfrm>
            <a:off x="308243" y="1660812"/>
            <a:ext cx="3719391" cy="69843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86E763-6F0C-40A4-A57A-A974F8312451}"/>
              </a:ext>
            </a:extLst>
          </p:cNvPr>
          <p:cNvSpPr txBox="1"/>
          <p:nvPr/>
        </p:nvSpPr>
        <p:spPr>
          <a:xfrm>
            <a:off x="361951" y="1666864"/>
            <a:ext cx="366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2.1.1_teranet_gtha_da_spatial_join.ipynb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063C3-254D-47A8-8A16-25B6A99C966C}"/>
              </a:ext>
            </a:extLst>
          </p:cNvPr>
          <p:cNvSpPr txBox="1"/>
          <p:nvPr/>
        </p:nvSpPr>
        <p:spPr>
          <a:xfrm>
            <a:off x="361951" y="2026856"/>
            <a:ext cx="3236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cs typeface="Calibri" panose="020F0502020204030204" pitchFamily="34" charset="0"/>
              </a:rPr>
              <a:t>2.1.2_teranet_taz_spatial_join.ipynb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0F1BFE-7950-4316-BA9F-5D3E06C79D95}"/>
              </a:ext>
            </a:extLst>
          </p:cNvPr>
          <p:cNvSpPr/>
          <p:nvPr/>
        </p:nvSpPr>
        <p:spPr>
          <a:xfrm>
            <a:off x="2295965" y="250148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A9CA3B-F06D-4386-9C3D-3EE5DDD8D3CA}"/>
              </a:ext>
            </a:extLst>
          </p:cNvPr>
          <p:cNvSpPr txBox="1"/>
          <p:nvPr/>
        </p:nvSpPr>
        <p:spPr>
          <a:xfrm>
            <a:off x="2295965" y="2525335"/>
            <a:ext cx="272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48D6DB-E64D-4FFB-82E6-A4B7A9ED5A08}"/>
              </a:ext>
            </a:extLst>
          </p:cNvPr>
          <p:cNvSpPr/>
          <p:nvPr/>
        </p:nvSpPr>
        <p:spPr>
          <a:xfrm>
            <a:off x="4603766" y="1667984"/>
            <a:ext cx="3228259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BE4748-DF71-4120-8A39-09DA506D91AC}"/>
              </a:ext>
            </a:extLst>
          </p:cNvPr>
          <p:cNvSpPr txBox="1"/>
          <p:nvPr/>
        </p:nvSpPr>
        <p:spPr>
          <a:xfrm>
            <a:off x="4657473" y="1674036"/>
            <a:ext cx="255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E8A39-86D7-4AE8-A638-343567B7A87A}"/>
              </a:ext>
            </a:extLst>
          </p:cNvPr>
          <p:cNvSpPr txBox="1"/>
          <p:nvPr/>
        </p:nvSpPr>
        <p:spPr>
          <a:xfrm>
            <a:off x="4657473" y="2034028"/>
            <a:ext cx="318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A58047-522E-49D4-8F4E-98DCA66B4F1C}"/>
              </a:ext>
            </a:extLst>
          </p:cNvPr>
          <p:cNvCxnSpPr>
            <a:cxnSpLocks/>
          </p:cNvCxnSpPr>
          <p:nvPr/>
        </p:nvCxnSpPr>
        <p:spPr>
          <a:xfrm>
            <a:off x="1851536" y="236641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E5778-9F47-40CD-B604-A2B1659425F3}"/>
              </a:ext>
            </a:extLst>
          </p:cNvPr>
          <p:cNvCxnSpPr>
            <a:cxnSpLocks/>
          </p:cNvCxnSpPr>
          <p:nvPr/>
        </p:nvCxnSpPr>
        <p:spPr>
          <a:xfrm>
            <a:off x="3609423" y="287766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01DB05-2908-4045-84F7-1322C1C8D719}"/>
              </a:ext>
            </a:extLst>
          </p:cNvPr>
          <p:cNvCxnSpPr>
            <a:cxnSpLocks/>
          </p:cNvCxnSpPr>
          <p:nvPr/>
        </p:nvCxnSpPr>
        <p:spPr>
          <a:xfrm>
            <a:off x="5415363" y="2366418"/>
            <a:ext cx="0" cy="12047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2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b="1" dirty="0">
                <a:latin typeface="Calibri" panose="020F0502020204030204" pitchFamily="34" charset="0"/>
                <a:sym typeface="Wingdings" panose="05000000000000000000" pitchFamily="2" charset="2"/>
              </a:rPr>
              <a:t>Data Sources</a:t>
            </a:r>
            <a:endParaRPr lang="en-CA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3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Spatial unit of analysis: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Teranet parcel (~250k)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Census DA (# 9183)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2001 Traffic Analysis Zone (# 1717)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Ignore changing parcel boundaries and PINs?</a:t>
            </a:r>
            <a:endParaRPr lang="en-CA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2010, 2012, 2014, 2016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Very high transaction values for different PINs in the same location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4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Stratification based on 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Annual - missing Census and TTS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5-yearly - missing DAs due to null transactions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Attaching land use and POI data to parcel PINs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Detailed land use (housing typology, mixed use) for 2011 – Hamilton?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Generic land use for 2014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POI for 2013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289-4EF8-4B99-9BE5-BEDC7AF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318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Building footprints and POI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BC76-6B28-4FE4-A19E-469837A14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5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7F5-6CA0-4D18-B00F-30D1F24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12"/>
            <a:ext cx="9144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6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519080" y="2698955"/>
            <a:ext cx="6018140" cy="5657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500" b="1" dirty="0">
                <a:latin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en-CA" sz="3600" b="1" dirty="0">
                <a:latin typeface="Calibri" panose="020F0502020204030204" pitchFamily="34" charset="0"/>
                <a:sym typeface="Wingdings" panose="05000000000000000000" pitchFamily="2" charset="2"/>
              </a:rPr>
              <a:t> Management System</a:t>
            </a:r>
            <a:endParaRPr lang="en-CA" sz="36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CA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7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87149"/>
            <a:ext cx="7881331" cy="5502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Linking of data sources by primary keys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Teranet - Parcel PIN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Census - DAUID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TTS - TAZ_O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EPOI - POI_ID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Conversion of polygon based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DA level to TAZ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TAZ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Parcel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Server?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0933-6FD8-4262-849F-4E86AD68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Organization Hierarchy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5734-F91B-425E-94C3-F4BE3D356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Data source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Year (1985 - 2016)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</a:rPr>
              <a:t>Attribute (Demographics, housing, employment, income etc.)</a:t>
            </a:r>
            <a:endParaRPr lang="en-CA" sz="26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E18E-A8B2-42F2-8973-7A7F845AF3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1387C-671E-4F3A-A59E-BF11ADB149ED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4C698D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rgbClr val="4C698D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Teranet Data </a:t>
            </a:r>
            <a:r>
              <a:rPr lang="en-CA" sz="3200" b="1" dirty="0">
                <a:solidFill>
                  <a:srgbClr val="002A5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Flow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rgbClr val="002A5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0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Uof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20635</TotalTime>
  <Words>452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Wingdings</vt:lpstr>
      <vt:lpstr>Office Theme</vt:lpstr>
      <vt:lpstr>A Longitudinal Analysis of  housing sales in  the Greater Toronto-Hamilton Area</vt:lpstr>
      <vt:lpstr>PowerPoint Presentation</vt:lpstr>
      <vt:lpstr>PowerPoint Presentation</vt:lpstr>
      <vt:lpstr>PowerPoint Presentation</vt:lpstr>
      <vt:lpstr>Building footprints and POI</vt:lpstr>
      <vt:lpstr>PowerPoint Presentation</vt:lpstr>
      <vt:lpstr>PowerPoint Presentation</vt:lpstr>
      <vt:lpstr>Organization Hierarchy</vt:lpstr>
      <vt:lpstr>PowerPoint Presentation</vt:lpstr>
      <vt:lpstr>Data Flow for Teranet prep</vt:lpstr>
      <vt:lpstr>Data Flow for Teranet prep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 User</dc:creator>
  <cp:lastModifiedBy>Stepan Oskin</cp:lastModifiedBy>
  <cp:revision>605</cp:revision>
  <cp:lastPrinted>2012-12-14T21:20:54Z</cp:lastPrinted>
  <dcterms:created xsi:type="dcterms:W3CDTF">2012-10-26T15:55:16Z</dcterms:created>
  <dcterms:modified xsi:type="dcterms:W3CDTF">2019-08-16T16:34:00Z</dcterms:modified>
</cp:coreProperties>
</file>