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2" r:id="rId3"/>
    <p:sldId id="271" r:id="rId4"/>
    <p:sldId id="275" r:id="rId5"/>
    <p:sldId id="274" r:id="rId6"/>
    <p:sldId id="276" r:id="rId7"/>
    <p:sldId id="277" r:id="rId8"/>
    <p:sldId id="280" r:id="rId9"/>
    <p:sldId id="269" r:id="rId10"/>
    <p:sldId id="270" r:id="rId11"/>
    <p:sldId id="279" r:id="rId12"/>
    <p:sldId id="281" r:id="rId13"/>
    <p:sldId id="282" r:id="rId14"/>
    <p:sldId id="283" r:id="rId15"/>
    <p:sldId id="284" r:id="rId16"/>
    <p:sldId id="285" r:id="rId17"/>
    <p:sldId id="287" r:id="rId18"/>
    <p:sldId id="286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82A"/>
    <a:srgbClr val="000000"/>
    <a:srgbClr val="FF61B4"/>
    <a:srgbClr val="FFA7D5"/>
    <a:srgbClr val="00B0F0"/>
    <a:srgbClr val="F2B705"/>
    <a:srgbClr val="FF4BF2"/>
    <a:srgbClr val="F74BEB"/>
    <a:srgbClr val="FFC000"/>
    <a:srgbClr val="03A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 snapToGrid="0">
      <p:cViewPr>
        <p:scale>
          <a:sx n="75" d="100"/>
          <a:sy n="75" d="100"/>
        </p:scale>
        <p:origin x="119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photo/low-angle-photography-of-concrete-buildings-1824392/?utm_content=attributionCopyText&amp;utm_medium=referral&amp;utm_source=pexels" TargetMode="External"/><Relationship Id="rId5" Type="http://schemas.openxmlformats.org/officeDocument/2006/relationships/hyperlink" Target="https://www.pexels.com/@pacowen19?utm_content=attributionCopyText&amp;utm_medium=referral&amp;utm_source=pexel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w Angle Photography Of Concrete Buildings">
            <a:extLst>
              <a:ext uri="{FF2B5EF4-FFF2-40B4-BE49-F238E27FC236}">
                <a16:creationId xmlns:a16="http://schemas.microsoft.com/office/drawing/2014/main" id="{BE701635-8AEB-4BBE-94FC-D2FB3EC2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99" y="1466849"/>
            <a:ext cx="6092825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749" y="280644"/>
            <a:ext cx="8747125" cy="44291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GTHA housing </a:t>
            </a:r>
            <a:br>
              <a:rPr lang="en-US" sz="60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60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6750" y="4712322"/>
            <a:ext cx="8747125" cy="15668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rtl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Database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5009B-245C-4F9C-A696-5254FC60B677}"/>
              </a:ext>
            </a:extLst>
          </p:cNvPr>
          <p:cNvSpPr/>
          <p:nvPr/>
        </p:nvSpPr>
        <p:spPr>
          <a:xfrm>
            <a:off x="669924" y="1810999"/>
            <a:ext cx="9006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Longitudinal Analysis of housing sales </a:t>
            </a:r>
          </a:p>
          <a:p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the Greater Toronto-Hamilton Area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8" y="221526"/>
            <a:ext cx="5435250" cy="10288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C79F8CE-FB8E-45E3-826C-3E2A1B6ABFD2}"/>
              </a:ext>
            </a:extLst>
          </p:cNvPr>
          <p:cNvSpPr txBox="1">
            <a:spLocks/>
          </p:cNvSpPr>
          <p:nvPr/>
        </p:nvSpPr>
        <p:spPr>
          <a:xfrm>
            <a:off x="666750" y="6136710"/>
            <a:ext cx="2978953" cy="7346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879"/>
              </a:spcAft>
              <a:tabLst/>
              <a:defRPr lang="en-CA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Noto Sans Bold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hangingPunct="1"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Prepared by: Stepan Oskin Date:	       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24-Aug-2019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7A5AF-DD63-45B7-B285-C87AD838A51A}"/>
              </a:ext>
            </a:extLst>
          </p:cNvPr>
          <p:cNvSpPr/>
          <p:nvPr/>
        </p:nvSpPr>
        <p:spPr>
          <a:xfrm rot="4570978">
            <a:off x="6683120" y="4916169"/>
            <a:ext cx="41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1A1A1A"/>
                </a:solidFill>
                <a:latin typeface="-apple-system"/>
              </a:rPr>
              <a:t>Photo by </a:t>
            </a:r>
            <a:r>
              <a:rPr lang="en-CA" b="1" dirty="0">
                <a:solidFill>
                  <a:srgbClr val="1A1A1A"/>
                </a:solidFill>
                <a:latin typeface="-apple-system"/>
                <a:hlinkClick r:id="rId5"/>
              </a:rPr>
              <a:t>Paco Valerio Trujillo </a:t>
            </a:r>
            <a:r>
              <a:rPr lang="en-CA" dirty="0">
                <a:solidFill>
                  <a:srgbClr val="1A1A1A"/>
                </a:solidFill>
                <a:latin typeface="-apple-system"/>
              </a:rPr>
              <a:t>from </a:t>
            </a:r>
            <a:r>
              <a:rPr lang="en-CA" b="1" dirty="0">
                <a:solidFill>
                  <a:srgbClr val="1A1A1A"/>
                </a:solidFill>
                <a:latin typeface="-apple-system"/>
                <a:hlinkClick r:id="rId6"/>
              </a:rPr>
              <a:t>Pexels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Relationship between datasets</a:t>
            </a:r>
            <a:endParaRPr lang="en-CA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89983" y="5795168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931557" y="5809631"/>
            <a:ext cx="811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369127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57047" y="1229352"/>
            <a:ext cx="30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8873" y="905549"/>
            <a:ext cx="11044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pca_id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82791" y="3132726"/>
            <a:ext cx="58707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78141" y="1476604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24921" y="90554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1F07-C130-49C3-8722-D5EDBE8D6493}"/>
              </a:ext>
            </a:extLst>
          </p:cNvPr>
          <p:cNvSpPr txBox="1"/>
          <p:nvPr/>
        </p:nvSpPr>
        <p:spPr>
          <a:xfrm>
            <a:off x="6434399" y="2115438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CCE005-0D35-4884-92BA-F7E6894046BF}"/>
              </a:ext>
            </a:extLst>
          </p:cNvPr>
          <p:cNvSpPr txBox="1"/>
          <p:nvPr/>
        </p:nvSpPr>
        <p:spPr>
          <a:xfrm>
            <a:off x="7136332" y="1782979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51F3E-F022-4843-B6B8-A3410AA457EE}"/>
              </a:ext>
            </a:extLst>
          </p:cNvPr>
          <p:cNvCxnSpPr>
            <a:cxnSpLocks/>
          </p:cNvCxnSpPr>
          <p:nvPr/>
        </p:nvCxnSpPr>
        <p:spPr>
          <a:xfrm flipH="1">
            <a:off x="5836707" y="2376144"/>
            <a:ext cx="5976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571C6-4140-413B-BC4F-C9E3F843EF7C}"/>
              </a:ext>
            </a:extLst>
          </p:cNvPr>
          <p:cNvCxnSpPr>
            <a:cxnSpLocks/>
          </p:cNvCxnSpPr>
          <p:nvPr/>
        </p:nvCxnSpPr>
        <p:spPr>
          <a:xfrm flipH="1" flipV="1">
            <a:off x="9455493" y="2362690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D6BAB1-264F-4A59-97EF-5613E3EDBD3E}"/>
              </a:ext>
            </a:extLst>
          </p:cNvPr>
          <p:cNvCxnSpPr>
            <a:cxnSpLocks/>
          </p:cNvCxnSpPr>
          <p:nvPr/>
        </p:nvCxnSpPr>
        <p:spPr>
          <a:xfrm flipV="1">
            <a:off x="5836707" y="1522351"/>
            <a:ext cx="643776" cy="531606"/>
          </a:xfrm>
          <a:prstGeom prst="bentConnector3">
            <a:avLst>
              <a:gd name="adj1" fmla="val 8403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1C3A57-FE73-49FB-A540-50FCB25C22BA}"/>
              </a:ext>
            </a:extLst>
          </p:cNvPr>
          <p:cNvSpPr txBox="1"/>
          <p:nvPr/>
        </p:nvSpPr>
        <p:spPr>
          <a:xfrm>
            <a:off x="6881865" y="537112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5E138-5AF1-437E-9811-42B94446B7BC}"/>
              </a:ext>
            </a:extLst>
          </p:cNvPr>
          <p:cNvSpPr txBox="1"/>
          <p:nvPr/>
        </p:nvSpPr>
        <p:spPr>
          <a:xfrm>
            <a:off x="6437263" y="178250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FAD6D1E-C0E0-41CD-BABC-700A1F1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10"/>
            <a:ext cx="10080625" cy="407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4BF54-ECC0-4B95-96D7-653241F79184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3.2 Entity relationship (ER) diagram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AC833-FD88-49FA-B386-8D07A7B2817C}"/>
              </a:ext>
            </a:extLst>
          </p:cNvPr>
          <p:cNvSpPr/>
          <p:nvPr/>
        </p:nvSpPr>
        <p:spPr>
          <a:xfrm>
            <a:off x="37221" y="2158127"/>
            <a:ext cx="1486780" cy="1722068"/>
          </a:xfrm>
          <a:prstGeom prst="rect">
            <a:avLst/>
          </a:prstGeom>
          <a:noFill/>
          <a:ln w="38100">
            <a:solidFill>
              <a:srgbClr val="9EF8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3BBE-C43F-4A15-8184-AA1EE09D9B01}"/>
              </a:ext>
            </a:extLst>
          </p:cNvPr>
          <p:cNvSpPr txBox="1"/>
          <p:nvPr/>
        </p:nvSpPr>
        <p:spPr>
          <a:xfrm>
            <a:off x="60098" y="119764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A752-0962-493A-A3C3-5229860F5C73}"/>
              </a:ext>
            </a:extLst>
          </p:cNvPr>
          <p:cNvSpPr/>
          <p:nvPr/>
        </p:nvSpPr>
        <p:spPr>
          <a:xfrm>
            <a:off x="1647234" y="2152486"/>
            <a:ext cx="1696041" cy="1752305"/>
          </a:xfrm>
          <a:prstGeom prst="rect">
            <a:avLst/>
          </a:prstGeom>
          <a:noFill/>
          <a:ln w="38100">
            <a:solidFill>
              <a:srgbClr val="FF4B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A223-C970-44E4-B4DD-82C2496072AE}"/>
              </a:ext>
            </a:extLst>
          </p:cNvPr>
          <p:cNvSpPr txBox="1"/>
          <p:nvPr/>
        </p:nvSpPr>
        <p:spPr>
          <a:xfrm>
            <a:off x="1859856" y="1461098"/>
            <a:ext cx="12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FC2AA-7D8F-4CF8-A194-4140088E30FD}"/>
              </a:ext>
            </a:extLst>
          </p:cNvPr>
          <p:cNvSpPr/>
          <p:nvPr/>
        </p:nvSpPr>
        <p:spPr>
          <a:xfrm>
            <a:off x="5304832" y="2168257"/>
            <a:ext cx="1108658" cy="1736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7B7BD-B207-404C-8C9B-71D91935B8BD}"/>
              </a:ext>
            </a:extLst>
          </p:cNvPr>
          <p:cNvSpPr txBox="1"/>
          <p:nvPr/>
        </p:nvSpPr>
        <p:spPr>
          <a:xfrm>
            <a:off x="5255441" y="1481353"/>
            <a:ext cx="12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E8F1B-2A1F-41D7-B445-5D4EA805DC17}"/>
              </a:ext>
            </a:extLst>
          </p:cNvPr>
          <p:cNvSpPr/>
          <p:nvPr/>
        </p:nvSpPr>
        <p:spPr>
          <a:xfrm>
            <a:off x="3683392" y="2154803"/>
            <a:ext cx="1498207" cy="174998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93821-569F-4B21-9D32-EF59D77DD333}"/>
              </a:ext>
            </a:extLst>
          </p:cNvPr>
          <p:cNvSpPr txBox="1"/>
          <p:nvPr/>
        </p:nvSpPr>
        <p:spPr>
          <a:xfrm>
            <a:off x="3790908" y="1461099"/>
            <a:ext cx="146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97D34-FB90-4C98-A0CF-DE2C8BCC1412}"/>
              </a:ext>
            </a:extLst>
          </p:cNvPr>
          <p:cNvSpPr/>
          <p:nvPr/>
        </p:nvSpPr>
        <p:spPr>
          <a:xfrm>
            <a:off x="6619420" y="2158127"/>
            <a:ext cx="2088893" cy="171474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9B39-4F3B-48B6-AD6A-14B6792040C3}"/>
              </a:ext>
            </a:extLst>
          </p:cNvPr>
          <p:cNvSpPr txBox="1"/>
          <p:nvPr/>
        </p:nvSpPr>
        <p:spPr>
          <a:xfrm>
            <a:off x="6025677" y="1183979"/>
            <a:ext cx="298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C47CE-43EC-4223-B888-2A30E3AEA9C6}"/>
              </a:ext>
            </a:extLst>
          </p:cNvPr>
          <p:cNvSpPr/>
          <p:nvPr/>
        </p:nvSpPr>
        <p:spPr>
          <a:xfrm>
            <a:off x="8839201" y="2152486"/>
            <a:ext cx="1183702" cy="1727709"/>
          </a:xfrm>
          <a:prstGeom prst="rect">
            <a:avLst/>
          </a:prstGeom>
          <a:noFill/>
          <a:ln w="38100">
            <a:solidFill>
              <a:srgbClr val="FFA7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E809C-DCA1-40EF-82E3-5BCC6C750A57}"/>
              </a:ext>
            </a:extLst>
          </p:cNvPr>
          <p:cNvSpPr txBox="1"/>
          <p:nvPr/>
        </p:nvSpPr>
        <p:spPr>
          <a:xfrm>
            <a:off x="8232024" y="1204970"/>
            <a:ext cx="20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ABEF-CCB0-4480-8E0B-5403DD0E9830}"/>
              </a:ext>
            </a:extLst>
          </p:cNvPr>
          <p:cNvSpPr txBox="1"/>
          <p:nvPr/>
        </p:nvSpPr>
        <p:spPr>
          <a:xfrm>
            <a:off x="1436376" y="6424857"/>
            <a:ext cx="7207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Teranet dataset is related to multiple groups of datasets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based on different spatial and temporal relationships.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4F63AA-824A-467C-B7D3-66078F0C7B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80625" cy="7559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>
                <a:latin typeface="Liberation Sans" pitchFamily="18"/>
              </a:rPr>
              <a:t>Section 4: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>
                <a:latin typeface="Liberation Sans" pitchFamily="18"/>
              </a:rPr>
              <a:t>SQL examples</a:t>
            </a:r>
          </a:p>
        </p:txBody>
      </p:sp>
    </p:spTree>
    <p:extLst>
      <p:ext uri="{BB962C8B-B14F-4D97-AF65-F5344CB8AC3E}">
        <p14:creationId xmlns:p14="http://schemas.microsoft.com/office/powerpoint/2010/main" val="396226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045F08-EBB9-409E-AD1E-B93DAB1EB062}"/>
              </a:ext>
            </a:extLst>
          </p:cNvPr>
          <p:cNvSpPr/>
          <p:nvPr/>
        </p:nvSpPr>
        <p:spPr>
          <a:xfrm>
            <a:off x="0" y="6286500"/>
            <a:ext cx="10080625" cy="126252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4E71A-34EB-453C-AFE5-55FD4B5EAF38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4.1 SQL example 1: join different datasets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ED82F-9EC0-4959-9142-C778838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984374"/>
            <a:ext cx="4448175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0FA99A-5780-4408-A861-934FBADF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62" y="2055812"/>
            <a:ext cx="2800350" cy="344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06DCB-9E6C-4F4E-887F-095D9B2BAB48}"/>
              </a:ext>
            </a:extLst>
          </p:cNvPr>
          <p:cNvSpPr txBox="1"/>
          <p:nvPr/>
        </p:nvSpPr>
        <p:spPr>
          <a:xfrm>
            <a:off x="482599" y="6436405"/>
            <a:ext cx="160813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6BFD6-AFBA-47C8-BD8E-AF31BA832B34}"/>
              </a:ext>
            </a:extLst>
          </p:cNvPr>
          <p:cNvSpPr txBox="1"/>
          <p:nvPr/>
        </p:nvSpPr>
        <p:spPr>
          <a:xfrm>
            <a:off x="2090732" y="6574902"/>
            <a:ext cx="127079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BA112-9367-40FC-AFB6-3BDF579A9310}"/>
              </a:ext>
            </a:extLst>
          </p:cNvPr>
          <p:cNvSpPr txBox="1"/>
          <p:nvPr/>
        </p:nvSpPr>
        <p:spPr>
          <a:xfrm>
            <a:off x="4824480" y="6574901"/>
            <a:ext cx="120744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A05E0-004D-4316-9C77-958476FB7B33}"/>
              </a:ext>
            </a:extLst>
          </p:cNvPr>
          <p:cNvSpPr txBox="1"/>
          <p:nvPr/>
        </p:nvSpPr>
        <p:spPr>
          <a:xfrm>
            <a:off x="3361528" y="6574902"/>
            <a:ext cx="146136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5D561-5F2C-4D59-9851-2316A262926D}"/>
              </a:ext>
            </a:extLst>
          </p:cNvPr>
          <p:cNvSpPr txBox="1"/>
          <p:nvPr/>
        </p:nvSpPr>
        <p:spPr>
          <a:xfrm>
            <a:off x="6031920" y="6414717"/>
            <a:ext cx="182848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4072E-1F85-46FA-9F3A-5753C0C4127E}"/>
              </a:ext>
            </a:extLst>
          </p:cNvPr>
          <p:cNvSpPr txBox="1"/>
          <p:nvPr/>
        </p:nvSpPr>
        <p:spPr>
          <a:xfrm>
            <a:off x="7860401" y="6414717"/>
            <a:ext cx="182848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8C152E-55CB-4C60-985B-ECF02995E84A}"/>
              </a:ext>
            </a:extLst>
          </p:cNvPr>
          <p:cNvCxnSpPr>
            <a:cxnSpLocks/>
          </p:cNvCxnSpPr>
          <p:nvPr/>
        </p:nvCxnSpPr>
        <p:spPr>
          <a:xfrm flipV="1">
            <a:off x="740320" y="2360295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E34366-6FE4-4446-8F00-B6A75C451E1C}"/>
              </a:ext>
            </a:extLst>
          </p:cNvPr>
          <p:cNvCxnSpPr>
            <a:cxnSpLocks/>
          </p:cNvCxnSpPr>
          <p:nvPr/>
        </p:nvCxnSpPr>
        <p:spPr>
          <a:xfrm flipV="1">
            <a:off x="740320" y="2552700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857615-B057-4675-9C94-00C563C3AF27}"/>
              </a:ext>
            </a:extLst>
          </p:cNvPr>
          <p:cNvCxnSpPr>
            <a:cxnSpLocks/>
          </p:cNvCxnSpPr>
          <p:nvPr/>
        </p:nvCxnSpPr>
        <p:spPr>
          <a:xfrm flipV="1">
            <a:off x="743405" y="3311206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7D61EA-DC41-4B66-ACA4-E3460EBBCE1A}"/>
              </a:ext>
            </a:extLst>
          </p:cNvPr>
          <p:cNvCxnSpPr>
            <a:cxnSpLocks/>
          </p:cNvCxnSpPr>
          <p:nvPr/>
        </p:nvCxnSpPr>
        <p:spPr>
          <a:xfrm flipV="1">
            <a:off x="740320" y="3503611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D93E3-4244-4FCB-93FA-0E8CC421EBF9}"/>
              </a:ext>
            </a:extLst>
          </p:cNvPr>
          <p:cNvCxnSpPr>
            <a:cxnSpLocks/>
          </p:cNvCxnSpPr>
          <p:nvPr/>
        </p:nvCxnSpPr>
        <p:spPr>
          <a:xfrm flipV="1">
            <a:off x="5800000" y="2296477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5DED6B-B370-46CA-9F33-0BB41BA5C4A1}"/>
              </a:ext>
            </a:extLst>
          </p:cNvPr>
          <p:cNvCxnSpPr>
            <a:cxnSpLocks/>
          </p:cNvCxnSpPr>
          <p:nvPr/>
        </p:nvCxnSpPr>
        <p:spPr>
          <a:xfrm flipV="1">
            <a:off x="6185265" y="2471737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BD31F1-552A-41CD-8D90-681C7184C5BD}"/>
              </a:ext>
            </a:extLst>
          </p:cNvPr>
          <p:cNvCxnSpPr>
            <a:cxnSpLocks/>
          </p:cNvCxnSpPr>
          <p:nvPr/>
        </p:nvCxnSpPr>
        <p:spPr>
          <a:xfrm flipV="1">
            <a:off x="5819505" y="4185276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94B0D9-E534-4526-93F7-EA57C8643262}"/>
              </a:ext>
            </a:extLst>
          </p:cNvPr>
          <p:cNvCxnSpPr>
            <a:cxnSpLocks/>
          </p:cNvCxnSpPr>
          <p:nvPr/>
        </p:nvCxnSpPr>
        <p:spPr>
          <a:xfrm flipV="1">
            <a:off x="6185265" y="4400541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86F217-F3FB-4997-BD56-D22E5E7E0E2F}"/>
              </a:ext>
            </a:extLst>
          </p:cNvPr>
          <p:cNvCxnSpPr>
            <a:cxnSpLocks/>
          </p:cNvCxnSpPr>
          <p:nvPr/>
        </p:nvCxnSpPr>
        <p:spPr>
          <a:xfrm flipV="1">
            <a:off x="5819505" y="3842376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61915-80DA-42BD-A43C-D2B12B8EEED5}"/>
              </a:ext>
            </a:extLst>
          </p:cNvPr>
          <p:cNvCxnSpPr>
            <a:cxnSpLocks/>
          </p:cNvCxnSpPr>
          <p:nvPr/>
        </p:nvCxnSpPr>
        <p:spPr>
          <a:xfrm flipV="1">
            <a:off x="6185265" y="4023351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421F06-E772-48DC-96B8-45EDF2C70B2B}"/>
              </a:ext>
            </a:extLst>
          </p:cNvPr>
          <p:cNvCxnSpPr>
            <a:cxnSpLocks/>
          </p:cNvCxnSpPr>
          <p:nvPr/>
        </p:nvCxnSpPr>
        <p:spPr>
          <a:xfrm flipV="1">
            <a:off x="5819505" y="3436937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4A650D-BD57-4DD6-80D4-83E95378AA43}"/>
              </a:ext>
            </a:extLst>
          </p:cNvPr>
          <p:cNvCxnSpPr>
            <a:cxnSpLocks/>
          </p:cNvCxnSpPr>
          <p:nvPr/>
        </p:nvCxnSpPr>
        <p:spPr>
          <a:xfrm flipV="1">
            <a:off x="6185265" y="3617912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998EAA-5438-4B7F-938D-1AB89A9ACB3C}"/>
              </a:ext>
            </a:extLst>
          </p:cNvPr>
          <p:cNvCxnSpPr>
            <a:cxnSpLocks/>
          </p:cNvCxnSpPr>
          <p:nvPr/>
        </p:nvCxnSpPr>
        <p:spPr>
          <a:xfrm flipV="1">
            <a:off x="5819505" y="3049268"/>
            <a:ext cx="0" cy="1619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AA6650-3200-480B-93C0-3CDF686BB2A1}"/>
              </a:ext>
            </a:extLst>
          </p:cNvPr>
          <p:cNvCxnSpPr>
            <a:cxnSpLocks/>
          </p:cNvCxnSpPr>
          <p:nvPr/>
        </p:nvCxnSpPr>
        <p:spPr>
          <a:xfrm flipV="1">
            <a:off x="6185265" y="3230243"/>
            <a:ext cx="0" cy="1619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1BBB8-3228-47CA-A47D-5F115F6768AC}"/>
              </a:ext>
            </a:extLst>
          </p:cNvPr>
          <p:cNvCxnSpPr>
            <a:cxnSpLocks/>
          </p:cNvCxnSpPr>
          <p:nvPr/>
        </p:nvCxnSpPr>
        <p:spPr>
          <a:xfrm flipV="1">
            <a:off x="5819505" y="2653028"/>
            <a:ext cx="0" cy="161925"/>
          </a:xfrm>
          <a:prstGeom prst="line">
            <a:avLst/>
          </a:prstGeom>
          <a:ln w="76200">
            <a:solidFill>
              <a:srgbClr val="F74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E34ACC-36B7-4C67-B929-CF049F363B70}"/>
              </a:ext>
            </a:extLst>
          </p:cNvPr>
          <p:cNvCxnSpPr>
            <a:cxnSpLocks/>
          </p:cNvCxnSpPr>
          <p:nvPr/>
        </p:nvCxnSpPr>
        <p:spPr>
          <a:xfrm flipV="1">
            <a:off x="6185265" y="2834003"/>
            <a:ext cx="0" cy="161925"/>
          </a:xfrm>
          <a:prstGeom prst="line">
            <a:avLst/>
          </a:prstGeom>
          <a:ln w="76200">
            <a:solidFill>
              <a:srgbClr val="F74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D517EF-9F1B-4C12-B601-1A75378DC95E}"/>
              </a:ext>
            </a:extLst>
          </p:cNvPr>
          <p:cNvCxnSpPr>
            <a:cxnSpLocks/>
          </p:cNvCxnSpPr>
          <p:nvPr/>
        </p:nvCxnSpPr>
        <p:spPr>
          <a:xfrm flipV="1">
            <a:off x="5840190" y="4551036"/>
            <a:ext cx="0" cy="161925"/>
          </a:xfrm>
          <a:prstGeom prst="line">
            <a:avLst/>
          </a:prstGeom>
          <a:ln w="76200">
            <a:solidFill>
              <a:srgbClr val="FF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F3D065-39B0-4913-8FE7-53543064431C}"/>
              </a:ext>
            </a:extLst>
          </p:cNvPr>
          <p:cNvCxnSpPr>
            <a:cxnSpLocks/>
          </p:cNvCxnSpPr>
          <p:nvPr/>
        </p:nvCxnSpPr>
        <p:spPr>
          <a:xfrm flipV="1">
            <a:off x="6205950" y="4766301"/>
            <a:ext cx="0" cy="161925"/>
          </a:xfrm>
          <a:prstGeom prst="line">
            <a:avLst/>
          </a:prstGeom>
          <a:ln w="76200">
            <a:solidFill>
              <a:srgbClr val="FF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EE42FB-B511-492D-93C9-FD203242970D}"/>
              </a:ext>
            </a:extLst>
          </p:cNvPr>
          <p:cNvCxnSpPr>
            <a:cxnSpLocks/>
          </p:cNvCxnSpPr>
          <p:nvPr/>
        </p:nvCxnSpPr>
        <p:spPr>
          <a:xfrm flipV="1">
            <a:off x="740320" y="4088102"/>
            <a:ext cx="0" cy="161925"/>
          </a:xfrm>
          <a:prstGeom prst="line">
            <a:avLst/>
          </a:prstGeom>
          <a:ln w="76200">
            <a:solidFill>
              <a:srgbClr val="FF4B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5C4DE5-7FAC-47D5-B81E-85F1E1B77AAC}"/>
              </a:ext>
            </a:extLst>
          </p:cNvPr>
          <p:cNvCxnSpPr>
            <a:cxnSpLocks/>
          </p:cNvCxnSpPr>
          <p:nvPr/>
        </p:nvCxnSpPr>
        <p:spPr>
          <a:xfrm flipV="1">
            <a:off x="740320" y="4279573"/>
            <a:ext cx="0" cy="161925"/>
          </a:xfrm>
          <a:prstGeom prst="line">
            <a:avLst/>
          </a:prstGeom>
          <a:ln w="76200">
            <a:solidFill>
              <a:srgbClr val="F2B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44F00-3E97-4AD3-BB74-0B6B88EFD4C4}"/>
              </a:ext>
            </a:extLst>
          </p:cNvPr>
          <p:cNvCxnSpPr>
            <a:cxnSpLocks/>
          </p:cNvCxnSpPr>
          <p:nvPr/>
        </p:nvCxnSpPr>
        <p:spPr>
          <a:xfrm flipV="1">
            <a:off x="740320" y="4470073"/>
            <a:ext cx="0" cy="1619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A6A768-0C60-47DF-8D95-28A8A6C1E05F}"/>
              </a:ext>
            </a:extLst>
          </p:cNvPr>
          <p:cNvCxnSpPr>
            <a:cxnSpLocks/>
          </p:cNvCxnSpPr>
          <p:nvPr/>
        </p:nvCxnSpPr>
        <p:spPr>
          <a:xfrm flipV="1">
            <a:off x="740320" y="4654849"/>
            <a:ext cx="0" cy="1619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F1D540-21EE-4551-A6BF-80340DC0AE7E}"/>
              </a:ext>
            </a:extLst>
          </p:cNvPr>
          <p:cNvCxnSpPr>
            <a:cxnSpLocks/>
          </p:cNvCxnSpPr>
          <p:nvPr/>
        </p:nvCxnSpPr>
        <p:spPr>
          <a:xfrm flipV="1">
            <a:off x="740320" y="4847263"/>
            <a:ext cx="0" cy="161925"/>
          </a:xfrm>
          <a:prstGeom prst="line">
            <a:avLst/>
          </a:prstGeom>
          <a:ln w="76200">
            <a:solidFill>
              <a:srgbClr val="FF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851464-FD18-466C-ADA0-6B91C35C7DAF}"/>
              </a:ext>
            </a:extLst>
          </p:cNvPr>
          <p:cNvSpPr txBox="1"/>
          <p:nvPr/>
        </p:nvSpPr>
        <p:spPr>
          <a:xfrm>
            <a:off x="310011" y="1269435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joins attributes from various data sources at Teranet transaction level:</a:t>
            </a:r>
            <a:endParaRPr lang="en-CA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B3C399-4C42-465D-9399-B46E37750661}"/>
              </a:ext>
            </a:extLst>
          </p:cNvPr>
          <p:cNvSpPr txBox="1"/>
          <p:nvPr/>
        </p:nvSpPr>
        <p:spPr>
          <a:xfrm>
            <a:off x="379872" y="5297589"/>
            <a:ext cx="469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variables and specify column names</a:t>
            </a:r>
            <a:endParaRPr lang="en-CA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C45CE2-2FED-43EE-96E1-ED6CC8EC9363}"/>
              </a:ext>
            </a:extLst>
          </p:cNvPr>
          <p:cNvSpPr txBox="1"/>
          <p:nvPr/>
        </p:nvSpPr>
        <p:spPr>
          <a:xfrm>
            <a:off x="6205950" y="5632079"/>
            <a:ext cx="210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data sources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002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7DC537-0FEB-4D9E-A39E-4D8238735A5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4.2 SQL Example 2: Create table of DA-level aggregates</a:t>
            </a:r>
            <a:endParaRPr lang="en-CA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B3671-8B5F-42C0-8253-DB9E1921C7AD}"/>
              </a:ext>
            </a:extLst>
          </p:cNvPr>
          <p:cNvSpPr txBox="1"/>
          <p:nvPr/>
        </p:nvSpPr>
        <p:spPr>
          <a:xfrm>
            <a:off x="484665" y="1105666"/>
            <a:ext cx="926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creates a new table in the database with DA-level Teranet aggregates</a:t>
            </a:r>
          </a:p>
          <a:p>
            <a:r>
              <a:rPr lang="en-US" sz="2000" dirty="0"/>
              <a:t>(</a:t>
            </a:r>
            <a:r>
              <a:rPr lang="en-US" sz="2000" i="1" dirty="0"/>
              <a:t>mean</a:t>
            </a:r>
            <a:r>
              <a:rPr lang="en-US" sz="2000" dirty="0"/>
              <a:t>, </a:t>
            </a:r>
            <a:r>
              <a:rPr lang="en-US" sz="2000" i="1" dirty="0"/>
              <a:t>mean with price filtered </a:t>
            </a:r>
            <a:r>
              <a:rPr lang="en-US" sz="2000" dirty="0"/>
              <a:t>&lt; 5’000’000 CAD, </a:t>
            </a:r>
            <a:r>
              <a:rPr lang="en-US" sz="2000" i="1" dirty="0"/>
              <a:t>median</a:t>
            </a:r>
            <a:r>
              <a:rPr lang="en-US" sz="2000" dirty="0"/>
              <a:t>) and variables from Census:</a:t>
            </a:r>
            <a:endParaRPr lang="en-CA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279A53-15F2-4B64-A010-335B53EA4272}"/>
              </a:ext>
            </a:extLst>
          </p:cNvPr>
          <p:cNvSpPr/>
          <p:nvPr/>
        </p:nvSpPr>
        <p:spPr>
          <a:xfrm>
            <a:off x="484665" y="1813552"/>
            <a:ext cx="85640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gen_da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</a:p>
          <a:p>
            <a:endParaRPr lang="en-CA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cs.dauid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(t.price_2016),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avg_price_corr,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t.price_2016 &gt;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5000000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t.price_2016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avg_price16_limit_corr,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percentile_cont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within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t.price_2016)::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median_price_corr,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(t.price_2016)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teranet_count,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cs.avg_rent16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avg_rent16,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cs.avg_hhinc16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avg_hhinc16,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cs.municipality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municipality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da_census_select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cs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teranet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left join will keep DAs that have no Teranet records in 2016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on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cs.dauid=t.dauid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t.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cs.dauid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54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A28E-EED5-4D9B-B8B3-142FC682E276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4.3 SQL Example 3: modify a table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C5F42-3A68-4419-9FEB-79286D822588}"/>
              </a:ext>
            </a:extLst>
          </p:cNvPr>
          <p:cNvSpPr txBox="1"/>
          <p:nvPr/>
        </p:nvSpPr>
        <p:spPr>
          <a:xfrm>
            <a:off x="484664" y="1424701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adds a new foreign key constraint:</a:t>
            </a:r>
            <a:endParaRPr lang="en-CA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7BD4-FDAF-4343-9364-AABCB3422584}"/>
              </a:ext>
            </a:extLst>
          </p:cNvPr>
          <p:cNvSpPr/>
          <p:nvPr/>
        </p:nvSpPr>
        <p:spPr>
          <a:xfrm>
            <a:off x="484665" y="1875387"/>
            <a:ext cx="8668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gen_da_da_census_select_dauid_fk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(dauid)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da_census_select(dauid)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9CFFB-9010-4A13-8AA4-7EBBC21B5448}"/>
              </a:ext>
            </a:extLst>
          </p:cNvPr>
          <p:cNvSpPr txBox="1"/>
          <p:nvPr/>
        </p:nvSpPr>
        <p:spPr>
          <a:xfrm>
            <a:off x="484664" y="3129724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adds a new column of numeric data type: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089B3-A8EF-46A6-B220-1B0E1B1046A4}"/>
              </a:ext>
            </a:extLst>
          </p:cNvPr>
          <p:cNvSpPr/>
          <p:nvPr/>
        </p:nvSpPr>
        <p:spPr>
          <a:xfrm>
            <a:off x="484664" y="4913106"/>
            <a:ext cx="527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median_tot_inc16 = ci.median_tot_inc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da_census_profiles_income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gen_da.dauid=ci.dauid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CE645-D677-4737-AF91-CD8F24BDC9F6}"/>
              </a:ext>
            </a:extLst>
          </p:cNvPr>
          <p:cNvSpPr/>
          <p:nvPr/>
        </p:nvSpPr>
        <p:spPr>
          <a:xfrm>
            <a:off x="484664" y="3456671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median_tot_inc16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2D46C-FBC7-4144-802E-556341FD25BA}"/>
              </a:ext>
            </a:extLst>
          </p:cNvPr>
          <p:cNvSpPr txBox="1"/>
          <p:nvPr/>
        </p:nvSpPr>
        <p:spPr>
          <a:xfrm>
            <a:off x="484664" y="4528089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this query populates the new column with values matched on ‘dauid’: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6093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4.4 SQL Example 4: add aggregate to a table</a:t>
            </a: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EA1DC-2F92-4813-971B-5861238C4F70}"/>
              </a:ext>
            </a:extLst>
          </p:cNvPr>
          <p:cNvSpPr/>
          <p:nvPr/>
        </p:nvSpPr>
        <p:spPr>
          <a:xfrm>
            <a:off x="484664" y="2361837"/>
            <a:ext cx="86688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avg_da_days_since_last_sale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avg_da_days_since_last_sale = tagg.avg_da_days_since_last_sale</a:t>
            </a:r>
          </a:p>
          <a:p>
            <a:endParaRPr lang="en-CA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		dauid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		avg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(da_days_since_last_sale)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avg_da_days_since_last_sale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teranet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where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group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tagg</a:t>
            </a:r>
          </a:p>
          <a:p>
            <a:endParaRPr lang="en-CA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gen_da.dauid=tagg.dauid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B285A-BB3E-4CB5-9140-A5D27DD0FA13}"/>
              </a:ext>
            </a:extLst>
          </p:cNvPr>
          <p:cNvSpPr txBox="1"/>
          <p:nvPr/>
        </p:nvSpPr>
        <p:spPr>
          <a:xfrm>
            <a:off x="484664" y="1424701"/>
            <a:ext cx="926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adds a new column and the following query populates it with aggregated Teranet values joined on ‘dauid’:</a:t>
            </a:r>
            <a:endParaRPr lang="en-CA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7F972C-B510-4F94-9A56-62491E1E60F3}"/>
              </a:ext>
            </a:extLst>
          </p:cNvPr>
          <p:cNvCxnSpPr/>
          <p:nvPr/>
        </p:nvCxnSpPr>
        <p:spPr>
          <a:xfrm>
            <a:off x="484664" y="3149600"/>
            <a:ext cx="8771096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24B92D-ED6D-42EA-9AB0-3AB1867B70E9}"/>
              </a:ext>
            </a:extLst>
          </p:cNvPr>
          <p:cNvSpPr txBox="1"/>
          <p:nvPr/>
        </p:nvSpPr>
        <p:spPr>
          <a:xfrm>
            <a:off x="7805414" y="2571053"/>
            <a:ext cx="932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BB59C-B95B-459B-8779-07EB3844522E}"/>
              </a:ext>
            </a:extLst>
          </p:cNvPr>
          <p:cNvSpPr txBox="1"/>
          <p:nvPr/>
        </p:nvSpPr>
        <p:spPr>
          <a:xfrm>
            <a:off x="7805413" y="4101702"/>
            <a:ext cx="932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Query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99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4.4 SQL Example 4: display all foreign keys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B285A-BB3E-4CB5-9140-A5D27DD0FA13}"/>
              </a:ext>
            </a:extLst>
          </p:cNvPr>
          <p:cNvSpPr txBox="1"/>
          <p:nvPr/>
        </p:nvSpPr>
        <p:spPr>
          <a:xfrm>
            <a:off x="484664" y="1424701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displays all existing foreign key constraints in the database:</a:t>
            </a:r>
            <a:endParaRPr lang="en-CA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F0C7D-921F-4266-9EBF-E7858BEF931F}"/>
              </a:ext>
            </a:extLst>
          </p:cNvPr>
          <p:cNvSpPr/>
          <p:nvPr/>
        </p:nvSpPr>
        <p:spPr>
          <a:xfrm>
            <a:off x="484664" y="1929395"/>
            <a:ext cx="6993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constraint_name, table_name, constraint_type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information_schema.table_constraints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constraint_type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'FOREIGN KEY'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36BEE-13B9-4771-9121-519DC017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20" y="2999464"/>
            <a:ext cx="7905840" cy="41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956461F-0AF6-42E3-B608-09ABCE50B1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80625" cy="7559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>
                <a:latin typeface="Liberation Sans" pitchFamily="18"/>
              </a:rPr>
              <a:t>Suggestions / comments</a:t>
            </a:r>
          </a:p>
        </p:txBody>
      </p:sp>
    </p:spTree>
    <p:extLst>
      <p:ext uri="{BB962C8B-B14F-4D97-AF65-F5344CB8AC3E}">
        <p14:creationId xmlns:p14="http://schemas.microsoft.com/office/powerpoint/2010/main" val="419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8965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DA-level data</a:t>
            </a:r>
            <a:r>
              <a:rPr lang="en-US" sz="2000" dirty="0"/>
              <a:t>: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Select census variables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CA" sz="2000" dirty="0"/>
              <a:t>1971, 1976, 1981, 1986, 1991, 1996, 2001, 2006, 2011 , 2016)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Census tables: </a:t>
            </a:r>
            <a:r>
              <a:rPr lang="en-US" sz="2000" i="1" dirty="0"/>
              <a:t>2016 Profiles of Income</a:t>
            </a:r>
            <a:r>
              <a:rPr lang="en-US" sz="2000" dirty="0"/>
              <a:t>, </a:t>
            </a:r>
            <a:r>
              <a:rPr lang="en-US" sz="2000" i="1" dirty="0"/>
              <a:t>etc.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Teranet </a:t>
            </a:r>
            <a:r>
              <a:rPr lang="en-US" sz="2000" dirty="0"/>
              <a:t>aggregates grouped by DA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(mean/median/std, spatial lag, </a:t>
            </a:r>
            <a:r>
              <a:rPr lang="en-US" sz="2000" i="1" dirty="0"/>
              <a:t>etc.</a:t>
            </a:r>
            <a:r>
              <a:rPr lang="en-US" sz="2000" dirty="0"/>
              <a:t>)</a:t>
            </a:r>
          </a:p>
          <a:p>
            <a:pPr lvl="0"/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1500" b="1" dirty="0"/>
              <a:t>   </a:t>
            </a:r>
            <a:r>
              <a:rPr lang="en-CA" sz="2000" b="1" dirty="0"/>
              <a:t>TAZ-level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Select TTS variables 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</a:t>
            </a:r>
            <a:r>
              <a:rPr lang="en-CA" sz="2000" i="1" dirty="0"/>
              <a:t>Number of jobs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(1991, 1996, 2001, 2006, 2011, 2016), </a:t>
            </a:r>
            <a:r>
              <a:rPr lang="en-CA" sz="2000" i="1" dirty="0"/>
              <a:t>etc.</a:t>
            </a:r>
            <a:r>
              <a:rPr lang="en-CA" sz="2000" dirty="0"/>
              <a:t>  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TAZ info</a:t>
            </a:r>
            <a:endParaRPr lang="en-US" sz="2000" dirty="0"/>
          </a:p>
          <a:p>
            <a:pPr marL="0" lvl="1" indent="0"/>
            <a:r>
              <a:rPr lang="en-CA" sz="2000" dirty="0"/>
              <a:t>(length, area, geometry) </a:t>
            </a:r>
            <a:endParaRPr lang="en-US" sz="2000" dirty="0"/>
          </a:p>
          <a:p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72661" cy="560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Parcel-level data</a:t>
            </a:r>
            <a:r>
              <a:rPr lang="en-US" sz="2000" dirty="0"/>
              <a:t>: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Land use information 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Enhanced Points of Interest (EPOI), from DMTI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etc.</a:t>
            </a: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  Time-indexed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Fuel price in Toronto from StatsCan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Inflation correction coefficients, </a:t>
            </a:r>
            <a:r>
              <a:rPr lang="en-CA" sz="2000" i="1" dirty="0"/>
              <a:t>etc.</a:t>
            </a:r>
            <a:endParaRPr 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Postal-code-level data</a:t>
            </a:r>
            <a:r>
              <a:rPr lang="en-CA" sz="2000" dirty="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Municipality-level data</a:t>
            </a:r>
            <a:r>
              <a:rPr lang="en-CA" sz="2000" dirty="0"/>
              <a:t>:</a:t>
            </a: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flows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#1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+DA keys</a:t>
            </a:r>
            <a:endParaRPr lang="en-CA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GTHA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5127977" y="323589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14608" y="5218964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  <a:endCxn id="144" idx="1"/>
          </p:cNvCxnSpPr>
          <p:nvPr/>
        </p:nvCxnSpPr>
        <p:spPr>
          <a:xfrm flipV="1">
            <a:off x="3462644" y="4464605"/>
            <a:ext cx="4358606" cy="9667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535175" y="3557252"/>
            <a:ext cx="8162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#3.1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364921" y="4954177"/>
            <a:ext cx="1686137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 (**)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3267774" y="4304215"/>
            <a:ext cx="187650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2.1.3_teranet_pg_fsa_spatial_join.ipynb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5144277" y="4292605"/>
            <a:ext cx="1385047" cy="11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FSA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5822467" y="40238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2011720" y="4972584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https://mdl.library.utoronto.ca/collections/geospatial-data/platinum-postal-code-suite-4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793116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GTHA</a:t>
            </a:r>
          </a:p>
          <a:p>
            <a:pPr algn="ctr"/>
            <a:r>
              <a:rPr lang="en-US" sz="9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#4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 FSA, PCA_ID, pin_lu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27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6709627" y="6220388"/>
            <a:ext cx="691646" cy="21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19803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data/teranet/1.3_Teranet_DA_TAZ_PG_FSA.csv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2.1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1153-E44F-439E-B206-583111DF45E2}"/>
              </a:ext>
            </a:extLst>
          </p:cNvPr>
          <p:cNvSpPr/>
          <p:nvPr/>
        </p:nvSpPr>
        <p:spPr>
          <a:xfrm>
            <a:off x="3651207" y="5546474"/>
            <a:ext cx="758149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5A741D-8310-4892-8429-8E1959DB5B4F}"/>
              </a:ext>
            </a:extLst>
          </p:cNvPr>
          <p:cNvSpPr/>
          <p:nvPr/>
        </p:nvSpPr>
        <p:spPr>
          <a:xfrm>
            <a:off x="4432308" y="5534732"/>
            <a:ext cx="881933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555,668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12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0C30F-42FB-400F-9553-E25160D947D5}"/>
              </a:ext>
            </a:extLst>
          </p:cNvPr>
          <p:cNvCxnSpPr>
            <a:cxnSpLocks/>
          </p:cNvCxnSpPr>
          <p:nvPr/>
        </p:nvCxnSpPr>
        <p:spPr>
          <a:xfrm flipV="1">
            <a:off x="1160454" y="6125427"/>
            <a:ext cx="2470327" cy="13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52BC58B-C415-4C7D-992E-3417131D7DCB}"/>
              </a:ext>
            </a:extLst>
          </p:cNvPr>
          <p:cNvCxnSpPr>
            <a:cxnSpLocks/>
          </p:cNvCxnSpPr>
          <p:nvPr/>
        </p:nvCxnSpPr>
        <p:spPr>
          <a:xfrm flipV="1">
            <a:off x="4407305" y="4690510"/>
            <a:ext cx="3413945" cy="1436520"/>
          </a:xfrm>
          <a:prstGeom prst="bentConnector3">
            <a:avLst>
              <a:gd name="adj1" fmla="val 83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6DEE8F-92AF-4971-A813-1ED3160244B8}"/>
              </a:ext>
            </a:extLst>
          </p:cNvPr>
          <p:cNvSpPr txBox="1"/>
          <p:nvPr/>
        </p:nvSpPr>
        <p:spPr>
          <a:xfrm>
            <a:off x="6349413" y="4597808"/>
            <a:ext cx="81625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7BE018-BC60-4C28-B491-1F658D939D5B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>
            <a:off x="5144277" y="4411937"/>
            <a:ext cx="1205136" cy="585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41FC956-ECB3-42FA-B039-D0A94E145D48}"/>
              </a:ext>
            </a:extLst>
          </p:cNvPr>
          <p:cNvSpPr txBox="1"/>
          <p:nvPr/>
        </p:nvSpPr>
        <p:spPr>
          <a:xfrm>
            <a:off x="5285867" y="537873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‘PCA_ID', ‘postal_code_dmti’,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‘MAF_ID’, ‘DEL_M_ID'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EEAE96-FFB8-4B6F-BBD0-67DF5FD9ED75}"/>
              </a:ext>
            </a:extLst>
          </p:cNvPr>
          <p:cNvCxnSpPr>
            <a:cxnSpLocks/>
          </p:cNvCxnSpPr>
          <p:nvPr/>
        </p:nvCxnSpPr>
        <p:spPr>
          <a:xfrm flipV="1">
            <a:off x="1547114" y="5179406"/>
            <a:ext cx="0" cy="94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718EDD0-0474-4C50-9787-100FC414C0ED}"/>
              </a:ext>
            </a:extLst>
          </p:cNvPr>
          <p:cNvSpPr txBox="1"/>
          <p:nvPr/>
        </p:nvSpPr>
        <p:spPr>
          <a:xfrm>
            <a:off x="455162" y="5959441"/>
            <a:ext cx="68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Postal Code</a:t>
            </a:r>
          </a:p>
          <a:p>
            <a:pPr algn="r"/>
            <a:r>
              <a:rPr lang="en-US" sz="800" b="1" dirty="0"/>
              <a:t>Geography</a:t>
            </a:r>
            <a:endParaRPr lang="en-CA" sz="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8B4C7-1647-4CA6-A48A-63C9AC5075F7}"/>
              </a:ext>
            </a:extLst>
          </p:cNvPr>
          <p:cNvSpPr txBox="1"/>
          <p:nvPr/>
        </p:nvSpPr>
        <p:spPr>
          <a:xfrm rot="16200000">
            <a:off x="-310247" y="3996901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24161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2.1.3_teranet_pg_fsa_spatial_join.ipynb</a:t>
            </a:r>
            <a:endParaRPr lang="en-CA" sz="1600" dirty="0"/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2.2 Teranet preparation data flow</a:t>
            </a:r>
            <a:endParaRPr lang="en-CA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15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1641</Words>
  <Application>Microsoft Office PowerPoint</Application>
  <PresentationFormat>Custom</PresentationFormat>
  <Paragraphs>410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Courier New</vt:lpstr>
      <vt:lpstr>Liberation Sans</vt:lpstr>
      <vt:lpstr>Noto Sans Regular</vt:lpstr>
      <vt:lpstr>Wingdings</vt:lpstr>
      <vt:lpstr>Office Theme</vt:lpstr>
      <vt:lpstr>GTHA housing 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166</cp:revision>
  <dcterms:created xsi:type="dcterms:W3CDTF">2019-08-12T18:41:19Z</dcterms:created>
  <dcterms:modified xsi:type="dcterms:W3CDTF">2019-08-24T12:49:12Z</dcterms:modified>
</cp:coreProperties>
</file>