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42"/>
  </p:notesMasterIdLst>
  <p:handoutMasterIdLst>
    <p:handoutMasterId r:id="rId43"/>
  </p:handoutMasterIdLst>
  <p:sldIdLst>
    <p:sldId id="256" r:id="rId2"/>
    <p:sldId id="272" r:id="rId3"/>
    <p:sldId id="289" r:id="rId4"/>
    <p:sldId id="315" r:id="rId5"/>
    <p:sldId id="316" r:id="rId6"/>
    <p:sldId id="288" r:id="rId7"/>
    <p:sldId id="308" r:id="rId8"/>
    <p:sldId id="270" r:id="rId9"/>
    <p:sldId id="310" r:id="rId10"/>
    <p:sldId id="314" r:id="rId11"/>
    <p:sldId id="311" r:id="rId12"/>
    <p:sldId id="313" r:id="rId13"/>
    <p:sldId id="312" r:id="rId14"/>
    <p:sldId id="317" r:id="rId15"/>
    <p:sldId id="320" r:id="rId16"/>
    <p:sldId id="318" r:id="rId17"/>
    <p:sldId id="274" r:id="rId18"/>
    <p:sldId id="280" r:id="rId19"/>
    <p:sldId id="277" r:id="rId20"/>
    <p:sldId id="324" r:id="rId21"/>
    <p:sldId id="321" r:id="rId22"/>
    <p:sldId id="323" r:id="rId23"/>
    <p:sldId id="298" r:id="rId24"/>
    <p:sldId id="326" r:id="rId25"/>
    <p:sldId id="297" r:id="rId26"/>
    <p:sldId id="301" r:id="rId27"/>
    <p:sldId id="302" r:id="rId28"/>
    <p:sldId id="299" r:id="rId29"/>
    <p:sldId id="300" r:id="rId30"/>
    <p:sldId id="303" r:id="rId31"/>
    <p:sldId id="304" r:id="rId32"/>
    <p:sldId id="327" r:id="rId33"/>
    <p:sldId id="291" r:id="rId34"/>
    <p:sldId id="290" r:id="rId35"/>
    <p:sldId id="279" r:id="rId36"/>
    <p:sldId id="292" r:id="rId37"/>
    <p:sldId id="293" r:id="rId38"/>
    <p:sldId id="295" r:id="rId39"/>
    <p:sldId id="294" r:id="rId40"/>
    <p:sldId id="305" r:id="rId4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BF2"/>
    <a:srgbClr val="203864"/>
    <a:srgbClr val="9BC2E6"/>
    <a:srgbClr val="7030A0"/>
    <a:srgbClr val="CC99FF"/>
    <a:srgbClr val="9966FF"/>
    <a:srgbClr val="548235"/>
    <a:srgbClr val="FF9933"/>
    <a:srgbClr val="009900"/>
    <a:srgbClr val="AC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41" autoAdjust="0"/>
    <p:restoredTop sz="95503" autoAdjust="0"/>
  </p:normalViewPr>
  <p:slideViewPr>
    <p:cSldViewPr snapToGrid="0">
      <p:cViewPr>
        <p:scale>
          <a:sx n="75" d="100"/>
          <a:sy n="75" d="100"/>
        </p:scale>
        <p:origin x="1402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A449B4-8858-4040-92D2-69411C9E5DA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1BE6A-48FD-4E8A-8D14-3D6A12225B1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06181-FBCF-46DA-8A62-E7A2A0DC8F7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4B10B-C5CD-4354-8073-BCCB54AD4BD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5D450B4-2E51-4A80-9CA2-50D2CF6B100B}" type="slidenum">
              <a:t>‹#›</a:t>
            </a:fld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54605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A37101-01F6-4B61-BF1B-135258D3AD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2893C5-3469-45B1-B904-58CD0E92524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573FDEC-D977-4CBA-BBDD-0AF585188BF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FC649-AF5D-4BEB-9E93-C9193974CAC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F1A93-19E1-4D63-A04D-34F27F15C04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361D4-1A1A-4B17-9A05-24B7809812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A78868C7-AC6C-4869-BF1D-10EE3907CE11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992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hangingPunct="0">
      <a:tabLst/>
      <a:defRPr lang="en-CA" sz="281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52E77-3ED7-49E2-A62B-FA29483F049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E5F7419-9F38-4C2D-9F8F-15F0E29761C5}" type="slidenum">
              <a:t>1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6CB886-0B1D-49D1-BDE2-07E7A59E19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1F6239-72EE-4EED-8192-03EAC2031C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/>
              <a:t>Growth centers</a:t>
            </a:r>
          </a:p>
          <a:p>
            <a:r>
              <a:rPr lang="en-US" dirty="0"/>
              <a:t>West Don Lands</a:t>
            </a:r>
          </a:p>
          <a:p>
            <a:r>
              <a:rPr lang="en-US" dirty="0"/>
              <a:t>Liberty village</a:t>
            </a:r>
          </a:p>
          <a:p>
            <a:r>
              <a:rPr lang="en-US" dirty="0"/>
              <a:t>Riverdale</a:t>
            </a:r>
          </a:p>
          <a:p>
            <a:endParaRPr lang="en-CA" dirty="0"/>
          </a:p>
          <a:p>
            <a:r>
              <a:rPr lang="en-CA" dirty="0"/>
              <a:t>Outline</a:t>
            </a:r>
          </a:p>
          <a:p>
            <a:r>
              <a:rPr lang="en-CA" dirty="0"/>
              <a:t>Deadline to submit thesis</a:t>
            </a:r>
          </a:p>
          <a:p>
            <a:r>
              <a:rPr lang="en-CA"/>
              <a:t>Month-by-month tuition</a:t>
            </a:r>
          </a:p>
          <a:p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440907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139813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394726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348254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018091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78868C7-AC6C-4869-BF1D-10EE3907CE11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0855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412871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4241843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721709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3736173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44188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DD4A-B0E4-42AF-B74A-AA222A4EB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3766C-D268-4111-9EBF-8D4885DE7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9F1FA-684D-4DCD-9F22-5672872C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CD94F-6C48-422E-88C6-A3DA03D2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35E0F-2940-4018-8FB8-F839C4EF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DDB617-835C-49EF-A5EA-39BA25268434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5398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0A99-0307-4070-B8CF-600FECB5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6E2F6-D650-413E-8D27-D59178A6D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AFE3-D671-4676-80E5-A82C06B9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D863B-5517-40B5-93A4-74D90707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B0A66-48F8-42F0-B381-74D773BC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BCDAEF-8FE4-41B5-9743-2C07DCF7071C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21635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BAAD96-3741-426C-9A03-7EF995510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CE7EB-18D1-41A0-B508-B21DF43FC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6E820-C3D3-48BA-AB14-563B1916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CA586-696D-45EA-990C-DFA6CAF5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87439-52D8-4F55-868E-8717A445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0DCF8B-0E3C-403A-B00F-D380D098EBEE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75617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DAB3-9354-4C0D-8172-6A13CE4A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98D0-9752-498E-84C2-53A4826FF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12FF5-0449-4354-A2CF-20EB8332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72915-4FEC-41F3-8AA9-C194E357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69DEE-28E6-4724-B772-A9AEFDE4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A440D2-D785-4355-86F5-D17C04033D87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25106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346B-BC10-411C-90E8-ECB872DF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E0ED3-3258-4CE3-A7F9-17DD4F5DE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49188-77E3-4E18-9F3D-E4FE87DF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7F0A9-37F7-42BB-ABD6-65E837B8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0107B-4834-42AF-A7CC-1C6A5BD9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9209BC-B41A-479B-87B2-08AE4F6F2BF2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84509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5487-623C-4C1D-B58C-A7277DB2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1044-7540-4F80-87FC-B48800589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05C0F-0860-41EB-A75E-6C00027D5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5F92E-CAC9-4FF0-8FDD-6A67A31B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278E7-2D48-46DA-9A07-737A3E6E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DB1D1-E4B3-418A-A5BF-46F4A77E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EB75C9-29B6-4FCA-9D83-FC5E9E8156B5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04667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6102-E346-482A-BE12-3A43FF0EF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34093-638D-4D3C-B7C9-AFD93F34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5644C-0C13-4749-93CB-0FD109A21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E65B9-AD8A-4B8A-AD07-50CAE98BD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3EA38-4E65-4B26-9351-0E22A0559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2F7CC-3719-4843-808A-6F822C5F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5D0D1-8CE8-4449-9637-4354333D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05072D-2FFB-43AB-A9FE-2FB0C4EE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DB8B38-DB5F-4861-87DD-90317E2B717A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02226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0F1B-14C1-45E0-BA43-F3797EE5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02730-3C07-4F48-BB20-9D229186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253E3-C564-49C4-9094-6A2CF37B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6D976-B707-4EC4-8E11-92E33C87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C40501-CB43-4B48-9F48-80DC6677C03C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7933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27D89-2ABB-4D0A-9519-08F2C538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FB39F-4F31-48D2-B0E6-65AABAD5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E993A-D1AD-4B93-8852-32E9A5DB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7873A0-D2F3-4B68-9C06-B8AEFED852F4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4338188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9DDE6-04E7-415E-B4E7-6E856D57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4AAF4-CEA4-43C9-B120-69FA9DFF7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78787-DE63-4885-B9CB-3E47CB275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F1487-3B17-44C1-ADC9-A80AD823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5CEBF-44CF-40C8-BAD1-3A84B190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E2D4D-EDD4-4D77-89F3-D7150A16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E58BAF-51B7-48AF-8A3B-4E155E189069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11229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9633-4AEA-4A2A-B34E-BA60BEC13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B6DFF-F230-49FC-94E1-41D6AF528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29A24-614A-44CF-A1B3-B0102674A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21DDC-1074-4543-800F-7F62E4A6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47D8F-92BE-409B-813A-A7615AB2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4F007-35C8-46FA-A90B-0A894F9E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8D3190-CB84-44D2-A566-6CC3BBADCD15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61504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1A4BBC-4900-4F94-98F9-E1533F2B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A82DF-F213-4587-854A-6B72D15AC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E2139-9219-4A80-AAF4-78916CFE7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D45C6-B6E3-4B52-897D-8EE54B246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0EE1B-B7E9-4F70-AF19-0C02AB848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7699EDEE-2250-48CA-BFB3-5AD639586103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20083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22BF-53CC-4B54-853D-9CEDA724B4C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66747" y="2116059"/>
            <a:ext cx="8747125" cy="215706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vl="0" algn="ctr" rtl="0" hangingPunct="1"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A Prototype of a Machine Learning Workflow to Classify Land Use from the Housing Market Dynamics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508F5-9C16-4766-A169-903033AE1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685" y="461432"/>
            <a:ext cx="5435250" cy="10288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55431A-D332-4A8A-A3E1-2DBD33C65DAE}"/>
              </a:ext>
            </a:extLst>
          </p:cNvPr>
          <p:cNvSpPr txBox="1"/>
          <p:nvPr/>
        </p:nvSpPr>
        <p:spPr>
          <a:xfrm>
            <a:off x="3204582" y="4731837"/>
            <a:ext cx="36714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MASc final presentation</a:t>
            </a:r>
          </a:p>
          <a:p>
            <a:pPr algn="ctr"/>
            <a:endParaRPr lang="en-US" sz="2800" dirty="0"/>
          </a:p>
          <a:p>
            <a:pPr algn="ctr"/>
            <a:r>
              <a:rPr lang="en-CA" sz="2400" dirty="0"/>
              <a:t>Presented by: Stepan Oskin</a:t>
            </a:r>
          </a:p>
          <a:p>
            <a:pPr algn="ctr"/>
            <a:r>
              <a:rPr lang="en-CA" sz="2400" dirty="0"/>
              <a:t>Supervisor: Erik J Miller</a:t>
            </a:r>
          </a:p>
          <a:p>
            <a:pPr algn="ctr"/>
            <a:r>
              <a:rPr lang="en-CA" sz="2400" dirty="0"/>
              <a:t>Date: 20-Sep-2019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>
            <a:off x="740320" y="825412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2.3. Matching spatial units</a:t>
            </a:r>
            <a:endParaRPr lang="en-CA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32475E-4630-4E45-8D18-7E8F2138954D}"/>
              </a:ext>
            </a:extLst>
          </p:cNvPr>
          <p:cNvSpPr txBox="1"/>
          <p:nvPr/>
        </p:nvSpPr>
        <p:spPr>
          <a:xfrm>
            <a:off x="932413" y="1551036"/>
            <a:ext cx="821579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Challenges: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Spatially joining polygon-based data is challenging</a:t>
            </a:r>
          </a:p>
          <a:p>
            <a:r>
              <a:rPr lang="en-US" sz="2000" dirty="0"/>
              <a:t>Combining sources needs spatial joins to connect primary keys or area weighted spatial interpolation of data to a common unit of analysis</a:t>
            </a:r>
          </a:p>
          <a:p>
            <a:endParaRPr lang="en-US" sz="105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Boundaries may change over time</a:t>
            </a:r>
          </a:p>
          <a:p>
            <a:pPr>
              <a:lnSpc>
                <a:spcPct val="150000"/>
              </a:lnSpc>
            </a:pPr>
            <a:endParaRPr lang="en-US" sz="2800" b="1" dirty="0"/>
          </a:p>
          <a:p>
            <a:pPr>
              <a:lnSpc>
                <a:spcPct val="150000"/>
              </a:lnSpc>
            </a:pPr>
            <a:r>
              <a:rPr lang="en-US" sz="2800" b="1" dirty="0"/>
              <a:t>Proposed solution: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Relate all polygon-based data to time-indexed points</a:t>
            </a:r>
          </a:p>
          <a:p>
            <a:r>
              <a:rPr lang="en-US" sz="2000" dirty="0"/>
              <a:t>Polygon-based Census and TTS data can be joined to Teranet points with respect to temporal relationships (discussed next)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80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>
            <a:off x="740320" y="825412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2.4. Temporal spans of different sources</a:t>
            </a:r>
            <a:endParaRPr lang="en-CA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32475E-4630-4E45-8D18-7E8F2138954D}"/>
              </a:ext>
            </a:extLst>
          </p:cNvPr>
          <p:cNvSpPr txBox="1"/>
          <p:nvPr/>
        </p:nvSpPr>
        <p:spPr>
          <a:xfrm>
            <a:off x="886258" y="2087932"/>
            <a:ext cx="8921417" cy="325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Teranet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:                                                          timestamp (date)</a:t>
            </a:r>
            <a:endParaRPr lang="en-US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Select Census variables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:                                  once in 5 years</a:t>
            </a:r>
            <a:endParaRPr lang="en-US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Select TTS variables:                                        </a:t>
            </a:r>
            <a:r>
              <a:rPr lang="en-US" sz="2800" dirty="0">
                <a:solidFill>
                  <a:srgbClr val="009900"/>
                </a:solidFill>
              </a:rPr>
              <a:t>once in 5 years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DMTI land use:                                         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2001-2014, by year</a:t>
            </a:r>
            <a:endParaRPr lang="en-US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Detailed land use (Department of Geography): </a:t>
            </a:r>
            <a:r>
              <a:rPr lang="en-US" sz="2800" dirty="0">
                <a:solidFill>
                  <a:srgbClr val="7030A0"/>
                </a:solidFill>
              </a:rPr>
              <a:t>2011-2012</a:t>
            </a:r>
          </a:p>
        </p:txBody>
      </p:sp>
    </p:spTree>
    <p:extLst>
      <p:ext uri="{BB962C8B-B14F-4D97-AF65-F5344CB8AC3E}">
        <p14:creationId xmlns:p14="http://schemas.microsoft.com/office/powerpoint/2010/main" val="2715807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>
            <a:off x="740320" y="825412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2.4. Temporal spans of different sources</a:t>
            </a:r>
            <a:endParaRPr lang="en-CA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32475E-4630-4E45-8D18-7E8F2138954D}"/>
              </a:ext>
            </a:extLst>
          </p:cNvPr>
          <p:cNvSpPr txBox="1"/>
          <p:nvPr/>
        </p:nvSpPr>
        <p:spPr>
          <a:xfrm>
            <a:off x="886258" y="2087932"/>
            <a:ext cx="9019264" cy="325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Teranet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:                                                               (...)1985-2017</a:t>
            </a:r>
            <a:endParaRPr lang="en-US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Select Census variables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:               ...2001, 2006, 2011, 2016</a:t>
            </a:r>
            <a:endParaRPr lang="en-US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Select TTS variables:       </a:t>
            </a:r>
            <a:r>
              <a:rPr lang="en-US" sz="2800" dirty="0">
                <a:solidFill>
                  <a:srgbClr val="009900"/>
                </a:solidFill>
              </a:rPr>
              <a:t>1986, ... , 2001, 2006, 2011, 2016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DMTI land use:                                         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2001-2014, by year</a:t>
            </a:r>
            <a:endParaRPr lang="en-US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Detailed land use (Department of Geography): </a:t>
            </a:r>
            <a:r>
              <a:rPr lang="en-US" sz="2800" dirty="0">
                <a:solidFill>
                  <a:srgbClr val="7030A0"/>
                </a:solidFill>
              </a:rPr>
              <a:t>2011-2012</a:t>
            </a:r>
          </a:p>
        </p:txBody>
      </p:sp>
    </p:spTree>
    <p:extLst>
      <p:ext uri="{BB962C8B-B14F-4D97-AF65-F5344CB8AC3E}">
        <p14:creationId xmlns:p14="http://schemas.microsoft.com/office/powerpoint/2010/main" val="2993174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>
            <a:off x="740320" y="825412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2.4. Temporal spans of different sources</a:t>
            </a:r>
            <a:endParaRPr lang="en-CA" sz="36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85A643-FB7C-45E2-B190-DA37112EE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312257"/>
              </p:ext>
            </p:extLst>
          </p:nvPr>
        </p:nvGraphicFramePr>
        <p:xfrm>
          <a:off x="881707" y="1920807"/>
          <a:ext cx="8317209" cy="4270510"/>
        </p:xfrm>
        <a:graphic>
          <a:graphicData uri="http://schemas.openxmlformats.org/drawingml/2006/table">
            <a:tbl>
              <a:tblPr/>
              <a:tblGrid>
                <a:gridCol w="2657983">
                  <a:extLst>
                    <a:ext uri="{9D8B030D-6E8A-4147-A177-3AD203B41FA5}">
                      <a16:colId xmlns:a16="http://schemas.microsoft.com/office/drawing/2014/main" val="2046815199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4244759263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106601161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468039330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3769285928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4025679001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135394189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175020588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030873570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1992036798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3406869413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847884930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935274701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1723168208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7855383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772735831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1696037183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3373450932"/>
                    </a:ext>
                  </a:extLst>
                </a:gridCol>
                <a:gridCol w="338543">
                  <a:extLst>
                    <a:ext uri="{9D8B030D-6E8A-4147-A177-3AD203B41FA5}">
                      <a16:colId xmlns:a16="http://schemas.microsoft.com/office/drawing/2014/main" val="3970433409"/>
                    </a:ext>
                  </a:extLst>
                </a:gridCol>
                <a:gridCol w="398163">
                  <a:extLst>
                    <a:ext uri="{9D8B030D-6E8A-4147-A177-3AD203B41FA5}">
                      <a16:colId xmlns:a16="http://schemas.microsoft.com/office/drawing/2014/main" val="2563632431"/>
                    </a:ext>
                  </a:extLst>
                </a:gridCol>
              </a:tblGrid>
              <a:tr h="556595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SOURCES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</a:p>
                  </a:txBody>
                  <a:tcPr marL="7620" marR="7620" marT="7620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2001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2004</a:t>
                      </a:r>
                    </a:p>
                  </a:txBody>
                  <a:tcPr marL="7620" marR="7620" marT="7620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2006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7620" marR="7620" marT="7620" marB="0" vert="vert27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7620" marR="7620" marT="7620" marB="0" vert="vert27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687586"/>
                  </a:ext>
                </a:extLst>
              </a:tr>
              <a:tr h="373085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Census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294584"/>
                  </a:ext>
                </a:extLst>
              </a:tr>
              <a:tr h="34667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580498"/>
                  </a:ext>
                </a:extLst>
              </a:tr>
              <a:tr h="373085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DMTI land use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601464"/>
                  </a:ext>
                </a:extLst>
              </a:tr>
              <a:tr h="373085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DMTI postal codes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093388"/>
                  </a:ext>
                </a:extLst>
              </a:tr>
              <a:tr h="373085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DMTI EPOI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204520"/>
                  </a:ext>
                </a:extLst>
              </a:tr>
              <a:tr h="556595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EMME network calculations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586499"/>
                  </a:ext>
                </a:extLst>
              </a:tr>
              <a:tr h="373085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Teranet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43479"/>
                  </a:ext>
                </a:extLst>
              </a:tr>
              <a:tr h="55659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 of Geography land use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832759"/>
                  </a:ext>
                </a:extLst>
              </a:tr>
              <a:tr h="38863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Fuel price in Toronto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336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691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>
            <a:off x="740320" y="825412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2.5. Matching temporal spans</a:t>
            </a:r>
            <a:endParaRPr lang="en-CA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C4415-54E3-483C-8640-902A33B2211F}"/>
              </a:ext>
            </a:extLst>
          </p:cNvPr>
          <p:cNvSpPr txBox="1"/>
          <p:nvPr/>
        </p:nvSpPr>
        <p:spPr>
          <a:xfrm>
            <a:off x="932413" y="2087932"/>
            <a:ext cx="8215797" cy="556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Challenges: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Discrete vs “continuous” measurements</a:t>
            </a:r>
          </a:p>
          <a:p>
            <a:r>
              <a:rPr lang="en-US" sz="2000" dirty="0"/>
              <a:t>Census and TTS variables are sampled once every 5 years, while Teranet data is recorded daily</a:t>
            </a:r>
          </a:p>
          <a:p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Urban form is continuously evolving</a:t>
            </a:r>
          </a:p>
          <a:p>
            <a:r>
              <a:rPr lang="en-US" dirty="0"/>
              <a:t>Land use information can become inaccurate with time</a:t>
            </a:r>
          </a:p>
          <a:p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Aggregation or interpolation required</a:t>
            </a:r>
          </a:p>
          <a:p>
            <a:r>
              <a:rPr lang="en-US" sz="2000" dirty="0"/>
              <a:t>Aggregation or interpolation is required to match the different data sources used for longitudinal studies</a:t>
            </a:r>
          </a:p>
          <a:p>
            <a:endParaRPr lang="en-US" sz="2400" dirty="0"/>
          </a:p>
          <a:p>
            <a:pPr>
              <a:lnSpc>
                <a:spcPct val="150000"/>
              </a:lnSpc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26072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>
            <a:off x="740320" y="825412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2.5. Matching temporal spans</a:t>
            </a:r>
            <a:endParaRPr lang="en-CA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C4415-54E3-483C-8640-902A33B2211F}"/>
              </a:ext>
            </a:extLst>
          </p:cNvPr>
          <p:cNvSpPr txBox="1"/>
          <p:nvPr/>
        </p:nvSpPr>
        <p:spPr>
          <a:xfrm>
            <a:off x="932413" y="1456672"/>
            <a:ext cx="8215797" cy="6088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Proposed solution (options):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Direct match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Use only subsets of Teranet records for appropriate Census/TTS year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Benefits: precision of measurement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Disadvantages: limited use of Teranet</a:t>
            </a:r>
          </a:p>
          <a:p>
            <a:endParaRPr lang="en-US" sz="11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Interpolate discrete measurements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Census / TTS variables can be turned into continuous via interpolation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Benefits: closest match by time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Disadvantages: more assumptions</a:t>
            </a:r>
          </a:p>
          <a:p>
            <a:endParaRPr lang="en-US" sz="11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Assign Census/TTS temporal spans to Teranet records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Each Census / TTS survey can be assigned a temporal span of 5 years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Benefits: avoid interpolation – less assumptions and preprocessing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Disadvantages: step-change in Census/TTS variables, varying accuracy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90868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>
            <a:off x="740320" y="825412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2.5. Matching temporal spans</a:t>
            </a:r>
            <a:endParaRPr lang="en-CA" sz="36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85A643-FB7C-45E2-B190-DA37112EE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3487"/>
              </p:ext>
            </p:extLst>
          </p:nvPr>
        </p:nvGraphicFramePr>
        <p:xfrm>
          <a:off x="811016" y="1920807"/>
          <a:ext cx="8458591" cy="4125650"/>
        </p:xfrm>
        <a:graphic>
          <a:graphicData uri="http://schemas.openxmlformats.org/drawingml/2006/table">
            <a:tbl>
              <a:tblPr/>
              <a:tblGrid>
                <a:gridCol w="2703167">
                  <a:extLst>
                    <a:ext uri="{9D8B030D-6E8A-4147-A177-3AD203B41FA5}">
                      <a16:colId xmlns:a16="http://schemas.microsoft.com/office/drawing/2014/main" val="2046815199"/>
                    </a:ext>
                  </a:extLst>
                </a:gridCol>
                <a:gridCol w="294482">
                  <a:extLst>
                    <a:ext uri="{9D8B030D-6E8A-4147-A177-3AD203B41FA5}">
                      <a16:colId xmlns:a16="http://schemas.microsoft.com/office/drawing/2014/main" val="4244759263"/>
                    </a:ext>
                  </a:extLst>
                </a:gridCol>
                <a:gridCol w="294482">
                  <a:extLst>
                    <a:ext uri="{9D8B030D-6E8A-4147-A177-3AD203B41FA5}">
                      <a16:colId xmlns:a16="http://schemas.microsoft.com/office/drawing/2014/main" val="2106601161"/>
                    </a:ext>
                  </a:extLst>
                </a:gridCol>
                <a:gridCol w="294482">
                  <a:extLst>
                    <a:ext uri="{9D8B030D-6E8A-4147-A177-3AD203B41FA5}">
                      <a16:colId xmlns:a16="http://schemas.microsoft.com/office/drawing/2014/main" val="468039330"/>
                    </a:ext>
                  </a:extLst>
                </a:gridCol>
                <a:gridCol w="294482">
                  <a:extLst>
                    <a:ext uri="{9D8B030D-6E8A-4147-A177-3AD203B41FA5}">
                      <a16:colId xmlns:a16="http://schemas.microsoft.com/office/drawing/2014/main" val="3769285928"/>
                    </a:ext>
                  </a:extLst>
                </a:gridCol>
                <a:gridCol w="294482">
                  <a:extLst>
                    <a:ext uri="{9D8B030D-6E8A-4147-A177-3AD203B41FA5}">
                      <a16:colId xmlns:a16="http://schemas.microsoft.com/office/drawing/2014/main" val="4025679001"/>
                    </a:ext>
                  </a:extLst>
                </a:gridCol>
                <a:gridCol w="294482">
                  <a:extLst>
                    <a:ext uri="{9D8B030D-6E8A-4147-A177-3AD203B41FA5}">
                      <a16:colId xmlns:a16="http://schemas.microsoft.com/office/drawing/2014/main" val="2135394189"/>
                    </a:ext>
                  </a:extLst>
                </a:gridCol>
                <a:gridCol w="294482">
                  <a:extLst>
                    <a:ext uri="{9D8B030D-6E8A-4147-A177-3AD203B41FA5}">
                      <a16:colId xmlns:a16="http://schemas.microsoft.com/office/drawing/2014/main" val="2175020588"/>
                    </a:ext>
                  </a:extLst>
                </a:gridCol>
                <a:gridCol w="294482">
                  <a:extLst>
                    <a:ext uri="{9D8B030D-6E8A-4147-A177-3AD203B41FA5}">
                      <a16:colId xmlns:a16="http://schemas.microsoft.com/office/drawing/2014/main" val="2030873570"/>
                    </a:ext>
                  </a:extLst>
                </a:gridCol>
                <a:gridCol w="294482">
                  <a:extLst>
                    <a:ext uri="{9D8B030D-6E8A-4147-A177-3AD203B41FA5}">
                      <a16:colId xmlns:a16="http://schemas.microsoft.com/office/drawing/2014/main" val="1992036798"/>
                    </a:ext>
                  </a:extLst>
                </a:gridCol>
                <a:gridCol w="294482">
                  <a:extLst>
                    <a:ext uri="{9D8B030D-6E8A-4147-A177-3AD203B41FA5}">
                      <a16:colId xmlns:a16="http://schemas.microsoft.com/office/drawing/2014/main" val="3406869413"/>
                    </a:ext>
                  </a:extLst>
                </a:gridCol>
                <a:gridCol w="294482">
                  <a:extLst>
                    <a:ext uri="{9D8B030D-6E8A-4147-A177-3AD203B41FA5}">
                      <a16:colId xmlns:a16="http://schemas.microsoft.com/office/drawing/2014/main" val="847884930"/>
                    </a:ext>
                  </a:extLst>
                </a:gridCol>
                <a:gridCol w="294482">
                  <a:extLst>
                    <a:ext uri="{9D8B030D-6E8A-4147-A177-3AD203B41FA5}">
                      <a16:colId xmlns:a16="http://schemas.microsoft.com/office/drawing/2014/main" val="2935274701"/>
                    </a:ext>
                  </a:extLst>
                </a:gridCol>
                <a:gridCol w="294482">
                  <a:extLst>
                    <a:ext uri="{9D8B030D-6E8A-4147-A177-3AD203B41FA5}">
                      <a16:colId xmlns:a16="http://schemas.microsoft.com/office/drawing/2014/main" val="1723168208"/>
                    </a:ext>
                  </a:extLst>
                </a:gridCol>
                <a:gridCol w="294482">
                  <a:extLst>
                    <a:ext uri="{9D8B030D-6E8A-4147-A177-3AD203B41FA5}">
                      <a16:colId xmlns:a16="http://schemas.microsoft.com/office/drawing/2014/main" val="27855383"/>
                    </a:ext>
                  </a:extLst>
                </a:gridCol>
                <a:gridCol w="294482">
                  <a:extLst>
                    <a:ext uri="{9D8B030D-6E8A-4147-A177-3AD203B41FA5}">
                      <a16:colId xmlns:a16="http://schemas.microsoft.com/office/drawing/2014/main" val="2772735831"/>
                    </a:ext>
                  </a:extLst>
                </a:gridCol>
                <a:gridCol w="294482">
                  <a:extLst>
                    <a:ext uri="{9D8B030D-6E8A-4147-A177-3AD203B41FA5}">
                      <a16:colId xmlns:a16="http://schemas.microsoft.com/office/drawing/2014/main" val="1696037183"/>
                    </a:ext>
                  </a:extLst>
                </a:gridCol>
                <a:gridCol w="294482">
                  <a:extLst>
                    <a:ext uri="{9D8B030D-6E8A-4147-A177-3AD203B41FA5}">
                      <a16:colId xmlns:a16="http://schemas.microsoft.com/office/drawing/2014/main" val="3373450932"/>
                    </a:ext>
                  </a:extLst>
                </a:gridCol>
                <a:gridCol w="344298">
                  <a:extLst>
                    <a:ext uri="{9D8B030D-6E8A-4147-A177-3AD203B41FA5}">
                      <a16:colId xmlns:a16="http://schemas.microsoft.com/office/drawing/2014/main" val="3970433409"/>
                    </a:ext>
                  </a:extLst>
                </a:gridCol>
                <a:gridCol w="404932">
                  <a:extLst>
                    <a:ext uri="{9D8B030D-6E8A-4147-A177-3AD203B41FA5}">
                      <a16:colId xmlns:a16="http://schemas.microsoft.com/office/drawing/2014/main" val="2563632431"/>
                    </a:ext>
                  </a:extLst>
                </a:gridCol>
              </a:tblGrid>
              <a:tr h="73850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SOURCES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</a:p>
                  </a:txBody>
                  <a:tcPr marL="7620" marR="7620" marT="7620" marB="0" vert="vert27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2001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2004</a:t>
                      </a:r>
                    </a:p>
                  </a:txBody>
                  <a:tcPr marL="7620" marR="7620" marT="7620" marB="0" vert="vert27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2006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7620" marR="7620" marT="7620" marB="0" vert="vert27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7620" marR="7620" marT="7620" marB="0" vert="vert27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687586"/>
                  </a:ext>
                </a:extLst>
              </a:tr>
              <a:tr h="373085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Census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294584"/>
                  </a:ext>
                </a:extLst>
              </a:tr>
              <a:tr h="34667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TTS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580498"/>
                  </a:ext>
                </a:extLst>
              </a:tr>
              <a:tr h="373085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DMTI land use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601464"/>
                  </a:ext>
                </a:extLst>
              </a:tr>
              <a:tr h="373085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DMTI postal codes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093388"/>
                  </a:ext>
                </a:extLst>
              </a:tr>
              <a:tr h="373085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DMTI EPOI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204520"/>
                  </a:ext>
                </a:extLst>
              </a:tr>
              <a:tr h="40924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EMME network calculations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586499"/>
                  </a:ext>
                </a:extLst>
              </a:tr>
              <a:tr h="373085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Teranet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43479"/>
                  </a:ext>
                </a:extLst>
              </a:tr>
              <a:tr h="3771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Dept of Geography land use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832759"/>
                  </a:ext>
                </a:extLst>
              </a:tr>
              <a:tr h="38863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Fuel price in Toronto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3361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8EC7BA-6E50-489A-968A-32DA7C476F50}"/>
              </a:ext>
            </a:extLst>
          </p:cNvPr>
          <p:cNvSpPr txBox="1"/>
          <p:nvPr/>
        </p:nvSpPr>
        <p:spPr>
          <a:xfrm>
            <a:off x="1819589" y="6213929"/>
            <a:ext cx="65793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Each Census / TTS year gets assigned a 5-year span </a:t>
            </a:r>
          </a:p>
          <a:p>
            <a:pPr algn="ctr"/>
            <a:r>
              <a:rPr lang="en-US" sz="2400" dirty="0"/>
              <a:t>to match to Teranet records.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087365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9C06C99-DDFD-4DCA-9BAD-4E137421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1" y="7006699"/>
            <a:ext cx="2268141" cy="402483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6FA593-4977-4434-90DC-DBD2AA090280}" type="slidenum">
              <a:rPr kumimoji="0" lang="en-CA" sz="992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r>
              <a:rPr kumimoji="0" lang="en-CA" sz="992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3: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3770017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FEBE89B3-C444-446A-AE3A-458FE6583FDD}"/>
              </a:ext>
            </a:extLst>
          </p:cNvPr>
          <p:cNvSpPr/>
          <p:nvPr/>
        </p:nvSpPr>
        <p:spPr>
          <a:xfrm>
            <a:off x="5932843" y="5209200"/>
            <a:ext cx="1283436" cy="777289"/>
          </a:xfrm>
          <a:prstGeom prst="rect">
            <a:avLst/>
          </a:prstGeom>
          <a:solidFill>
            <a:srgbClr val="9BC2E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Land use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0295002-9F8F-4190-97CE-549010403423}"/>
              </a:ext>
            </a:extLst>
          </p:cNvPr>
          <p:cNvSpPr/>
          <p:nvPr/>
        </p:nvSpPr>
        <p:spPr>
          <a:xfrm>
            <a:off x="5776097" y="5413789"/>
            <a:ext cx="1283436" cy="777289"/>
          </a:xfrm>
          <a:prstGeom prst="rect">
            <a:avLst/>
          </a:prstGeom>
          <a:solidFill>
            <a:srgbClr val="9BC2E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Land use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78A2C-3A46-4C06-A355-92455033770F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3.1 Data preparation: all data sources</a:t>
            </a:r>
            <a:endParaRPr lang="en-CA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56FDE5-761A-4BC9-BE4F-718D0471AA35}"/>
              </a:ext>
            </a:extLst>
          </p:cNvPr>
          <p:cNvSpPr/>
          <p:nvPr/>
        </p:nvSpPr>
        <p:spPr>
          <a:xfrm>
            <a:off x="916935" y="5431845"/>
            <a:ext cx="1082708" cy="9673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Teranet dataset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70C8CC-7B80-4B75-94A9-CC2E0DAE4812}"/>
              </a:ext>
            </a:extLst>
          </p:cNvPr>
          <p:cNvSpPr/>
          <p:nvPr/>
        </p:nvSpPr>
        <p:spPr>
          <a:xfrm>
            <a:off x="1003883" y="4242342"/>
            <a:ext cx="897980" cy="878524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Spatial joins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070B60-20AC-4558-AC6B-E06812FA9C91}"/>
              </a:ext>
            </a:extLst>
          </p:cNvPr>
          <p:cNvSpPr/>
          <p:nvPr/>
        </p:nvSpPr>
        <p:spPr>
          <a:xfrm>
            <a:off x="824886" y="3154074"/>
            <a:ext cx="1272038" cy="7772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Correct for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consistency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099E32-130A-4FF6-AD84-FA49724B570F}"/>
              </a:ext>
            </a:extLst>
          </p:cNvPr>
          <p:cNvSpPr/>
          <p:nvPr/>
        </p:nvSpPr>
        <p:spPr>
          <a:xfrm>
            <a:off x="756511" y="1672418"/>
            <a:ext cx="1397317" cy="12113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price &gt; 10’000 CAD,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new attributes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B59AA7-2F85-4ACA-8795-87192A3CBC2C}"/>
              </a:ext>
            </a:extLst>
          </p:cNvPr>
          <p:cNvSpPr/>
          <p:nvPr/>
        </p:nvSpPr>
        <p:spPr>
          <a:xfrm>
            <a:off x="2214879" y="5451733"/>
            <a:ext cx="1262443" cy="9673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 Census variables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38CBB4-2074-4886-9DB9-9DC3D8FB6CFB}"/>
              </a:ext>
            </a:extLst>
          </p:cNvPr>
          <p:cNvSpPr txBox="1"/>
          <p:nvPr/>
        </p:nvSpPr>
        <p:spPr>
          <a:xfrm>
            <a:off x="933963" y="6405661"/>
            <a:ext cx="985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Teranet</a:t>
            </a:r>
            <a:endParaRPr lang="en-CA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634A95-A9D5-425C-8B91-C0633B259A42}"/>
              </a:ext>
            </a:extLst>
          </p:cNvPr>
          <p:cNvSpPr txBox="1"/>
          <p:nvPr/>
        </p:nvSpPr>
        <p:spPr>
          <a:xfrm>
            <a:off x="2356203" y="6405661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Census</a:t>
            </a:r>
            <a:endParaRPr lang="en-CA" sz="2000" b="1" dirty="0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6DAAB497-0F58-4BB9-9175-67C1D4E7610B}"/>
              </a:ext>
            </a:extLst>
          </p:cNvPr>
          <p:cNvSpPr/>
          <p:nvPr/>
        </p:nvSpPr>
        <p:spPr>
          <a:xfrm>
            <a:off x="1364528" y="5120866"/>
            <a:ext cx="184973" cy="285968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8325A2-DBAB-4EC9-A3F5-CCFB1583D754}"/>
              </a:ext>
            </a:extLst>
          </p:cNvPr>
          <p:cNvSpPr/>
          <p:nvPr/>
        </p:nvSpPr>
        <p:spPr>
          <a:xfrm>
            <a:off x="3757872" y="5451734"/>
            <a:ext cx="1280682" cy="9596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 TTS variables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E129A7-2C03-4B89-AFAE-4E5089C3BAFF}"/>
              </a:ext>
            </a:extLst>
          </p:cNvPr>
          <p:cNvSpPr txBox="1"/>
          <p:nvPr/>
        </p:nvSpPr>
        <p:spPr>
          <a:xfrm>
            <a:off x="4114132" y="6405661"/>
            <a:ext cx="561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TTS</a:t>
            </a:r>
            <a:endParaRPr lang="en-CA" sz="20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FFBDBC-829E-4ED2-B8D6-1C1AFAB25829}"/>
              </a:ext>
            </a:extLst>
          </p:cNvPr>
          <p:cNvSpPr/>
          <p:nvPr/>
        </p:nvSpPr>
        <p:spPr>
          <a:xfrm>
            <a:off x="5675364" y="5644590"/>
            <a:ext cx="1283436" cy="7772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Land use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99356B-ED54-46D7-AB45-78AC5E9FA71F}"/>
              </a:ext>
            </a:extLst>
          </p:cNvPr>
          <p:cNvSpPr txBox="1"/>
          <p:nvPr/>
        </p:nvSpPr>
        <p:spPr>
          <a:xfrm>
            <a:off x="5962106" y="6395667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DMTI</a:t>
            </a:r>
            <a:endParaRPr lang="en-CA" sz="2000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3D77F77-AAC1-45F4-8280-246A1230E5F5}"/>
              </a:ext>
            </a:extLst>
          </p:cNvPr>
          <p:cNvSpPr/>
          <p:nvPr/>
        </p:nvSpPr>
        <p:spPr>
          <a:xfrm>
            <a:off x="7481821" y="5713915"/>
            <a:ext cx="979222" cy="709974"/>
          </a:xfrm>
          <a:prstGeom prst="rect">
            <a:avLst/>
          </a:prstGeom>
          <a:solidFill>
            <a:srgbClr val="CC99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GTA land use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BEECD2-9774-4599-A503-C59DC98F1135}"/>
              </a:ext>
            </a:extLst>
          </p:cNvPr>
          <p:cNvSpPr txBox="1"/>
          <p:nvPr/>
        </p:nvSpPr>
        <p:spPr>
          <a:xfrm>
            <a:off x="7617170" y="6419110"/>
            <a:ext cx="1947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Geo department</a:t>
            </a:r>
            <a:endParaRPr lang="en-CA" sz="2000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B854772-CD7E-4E9A-8D9D-420A0E379AE2}"/>
              </a:ext>
            </a:extLst>
          </p:cNvPr>
          <p:cNvSpPr/>
          <p:nvPr/>
        </p:nvSpPr>
        <p:spPr>
          <a:xfrm>
            <a:off x="8576860" y="5708895"/>
            <a:ext cx="1051482" cy="710215"/>
          </a:xfrm>
          <a:prstGeom prst="rect">
            <a:avLst/>
          </a:prstGeom>
          <a:solidFill>
            <a:srgbClr val="9966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Hamilton</a:t>
            </a:r>
          </a:p>
          <a:p>
            <a:pPr algn="ctr"/>
            <a:r>
              <a:rPr lang="en-US" dirty="0"/>
              <a:t>land use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93D382-57EB-4D7F-9337-0EE91B97C153}"/>
              </a:ext>
            </a:extLst>
          </p:cNvPr>
          <p:cNvSpPr/>
          <p:nvPr/>
        </p:nvSpPr>
        <p:spPr>
          <a:xfrm>
            <a:off x="7710990" y="4488099"/>
            <a:ext cx="1759560" cy="657778"/>
          </a:xfrm>
          <a:prstGeom prst="rect">
            <a:avLst/>
          </a:prstGeom>
          <a:solidFill>
            <a:srgbClr val="FF4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GTA + Hamilton</a:t>
            </a:r>
          </a:p>
          <a:p>
            <a:pPr algn="ctr"/>
            <a:r>
              <a:rPr lang="en-US" dirty="0"/>
              <a:t>Land use </a:t>
            </a:r>
          </a:p>
        </p:txBody>
      </p:sp>
      <p:sp>
        <p:nvSpPr>
          <p:cNvPr id="59" name="Arrow: Up 58">
            <a:extLst>
              <a:ext uri="{FF2B5EF4-FFF2-40B4-BE49-F238E27FC236}">
                <a16:creationId xmlns:a16="http://schemas.microsoft.com/office/drawing/2014/main" id="{68D8CD4B-21C7-4D92-A80D-1AC960E8A1D4}"/>
              </a:ext>
            </a:extLst>
          </p:cNvPr>
          <p:cNvSpPr/>
          <p:nvPr/>
        </p:nvSpPr>
        <p:spPr>
          <a:xfrm>
            <a:off x="8997552" y="5320251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EDD7837C-4011-436B-B30A-56866F2D46D0}"/>
              </a:ext>
            </a:extLst>
          </p:cNvPr>
          <p:cNvSpPr/>
          <p:nvPr/>
        </p:nvSpPr>
        <p:spPr>
          <a:xfrm>
            <a:off x="8473539" y="3719868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2ACC759-39C6-479B-8788-17B1CAA6658C}"/>
              </a:ext>
            </a:extLst>
          </p:cNvPr>
          <p:cNvSpPr/>
          <p:nvPr/>
        </p:nvSpPr>
        <p:spPr>
          <a:xfrm>
            <a:off x="8062337" y="2867030"/>
            <a:ext cx="1014315" cy="777289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GTHA land use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225619EC-9499-4567-8E64-C59BDF1B2EFA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H="1">
            <a:off x="2677098" y="450490"/>
            <a:ext cx="948278" cy="3392135"/>
          </a:xfrm>
          <a:prstGeom prst="bentConnector4">
            <a:avLst>
              <a:gd name="adj1" fmla="val -24107"/>
              <a:gd name="adj2" fmla="val 60298"/>
            </a:avLst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BA063CED-30F5-4DBC-85DB-A13C79AC4C02}"/>
              </a:ext>
            </a:extLst>
          </p:cNvPr>
          <p:cNvCxnSpPr>
            <a:cxnSpLocks/>
            <a:stCxn id="67" idx="0"/>
          </p:cNvCxnSpPr>
          <p:nvPr/>
        </p:nvCxnSpPr>
        <p:spPr>
          <a:xfrm rot="5400000" flipH="1" flipV="1">
            <a:off x="2825699" y="2642672"/>
            <a:ext cx="2043579" cy="1999634"/>
          </a:xfrm>
          <a:prstGeom prst="bentConnector3">
            <a:avLst>
              <a:gd name="adj1" fmla="val 100082"/>
            </a:avLst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4ADED496-A502-45BE-813B-3A016BCA2F81}"/>
              </a:ext>
            </a:extLst>
          </p:cNvPr>
          <p:cNvCxnSpPr>
            <a:cxnSpLocks/>
            <a:stCxn id="62" idx="0"/>
          </p:cNvCxnSpPr>
          <p:nvPr/>
        </p:nvCxnSpPr>
        <p:spPr>
          <a:xfrm rot="16200000" flipV="1">
            <a:off x="6808085" y="1105620"/>
            <a:ext cx="255709" cy="3267112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2ED5492-C8D3-484C-8CF8-7FE1FDB2B927}"/>
              </a:ext>
            </a:extLst>
          </p:cNvPr>
          <p:cNvSpPr txBox="1"/>
          <p:nvPr/>
        </p:nvSpPr>
        <p:spPr>
          <a:xfrm>
            <a:off x="8174247" y="5271295"/>
            <a:ext cx="83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Concat</a:t>
            </a:r>
            <a:endParaRPr lang="en-CA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8BA06B3-5A59-413E-B587-C439E072EDFF}"/>
              </a:ext>
            </a:extLst>
          </p:cNvPr>
          <p:cNvSpPr txBox="1"/>
          <p:nvPr/>
        </p:nvSpPr>
        <p:spPr>
          <a:xfrm>
            <a:off x="4578330" y="2867030"/>
            <a:ext cx="13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Spatial joins</a:t>
            </a:r>
            <a:endParaRPr lang="en-CA" dirty="0"/>
          </a:p>
        </p:txBody>
      </p:sp>
      <p:sp>
        <p:nvSpPr>
          <p:cNvPr id="63" name="Arrow: Up 62">
            <a:extLst>
              <a:ext uri="{FF2B5EF4-FFF2-40B4-BE49-F238E27FC236}">
                <a16:creationId xmlns:a16="http://schemas.microsoft.com/office/drawing/2014/main" id="{AFA2170E-86D9-4F12-9264-33A7BF21A7A4}"/>
              </a:ext>
            </a:extLst>
          </p:cNvPr>
          <p:cNvSpPr/>
          <p:nvPr/>
        </p:nvSpPr>
        <p:spPr>
          <a:xfrm>
            <a:off x="1360386" y="3939900"/>
            <a:ext cx="184973" cy="285968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Arrow: Up 63">
            <a:extLst>
              <a:ext uri="{FF2B5EF4-FFF2-40B4-BE49-F238E27FC236}">
                <a16:creationId xmlns:a16="http://schemas.microsoft.com/office/drawing/2014/main" id="{7884FDCB-CA13-4FD4-BE40-5D5366731E0A}"/>
              </a:ext>
            </a:extLst>
          </p:cNvPr>
          <p:cNvSpPr/>
          <p:nvPr/>
        </p:nvSpPr>
        <p:spPr>
          <a:xfrm>
            <a:off x="1360386" y="2873306"/>
            <a:ext cx="184973" cy="285968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6906D96-3559-46B8-97B4-771E4E0EE0B3}"/>
              </a:ext>
            </a:extLst>
          </p:cNvPr>
          <p:cNvSpPr/>
          <p:nvPr/>
        </p:nvSpPr>
        <p:spPr>
          <a:xfrm>
            <a:off x="2216449" y="4664278"/>
            <a:ext cx="1262443" cy="456577"/>
          </a:xfrm>
          <a:prstGeom prst="rect">
            <a:avLst/>
          </a:prstGeom>
          <a:solidFill>
            <a:srgbClr val="FF99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Tidy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311E4EB-D97A-4EE4-8E8C-180F81A38534}"/>
              </a:ext>
            </a:extLst>
          </p:cNvPr>
          <p:cNvSpPr/>
          <p:nvPr/>
        </p:nvSpPr>
        <p:spPr>
          <a:xfrm>
            <a:off x="3750296" y="4684168"/>
            <a:ext cx="1280682" cy="429004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Tidy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0" name="Arrow: Up 69">
            <a:extLst>
              <a:ext uri="{FF2B5EF4-FFF2-40B4-BE49-F238E27FC236}">
                <a16:creationId xmlns:a16="http://schemas.microsoft.com/office/drawing/2014/main" id="{1492E4B6-BEDB-49CC-84F5-16A5237CF98A}"/>
              </a:ext>
            </a:extLst>
          </p:cNvPr>
          <p:cNvSpPr/>
          <p:nvPr/>
        </p:nvSpPr>
        <p:spPr>
          <a:xfrm>
            <a:off x="2781232" y="5145877"/>
            <a:ext cx="184973" cy="285968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B6BCCA70-8800-42A4-BA09-945FF701EA13}"/>
              </a:ext>
            </a:extLst>
          </p:cNvPr>
          <p:cNvSpPr/>
          <p:nvPr/>
        </p:nvSpPr>
        <p:spPr>
          <a:xfrm>
            <a:off x="4308087" y="5145877"/>
            <a:ext cx="184973" cy="285968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EE447E-FA71-412A-9BCF-8FD2784B1DE7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4390637" y="2614258"/>
            <a:ext cx="0" cy="20699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FFD78D3-66E2-4C18-A373-19774770572F}"/>
              </a:ext>
            </a:extLst>
          </p:cNvPr>
          <p:cNvCxnSpPr>
            <a:cxnSpLocks/>
            <a:stCxn id="75" idx="0"/>
          </p:cNvCxnSpPr>
          <p:nvPr/>
        </p:nvCxnSpPr>
        <p:spPr>
          <a:xfrm flipH="1" flipV="1">
            <a:off x="6558371" y="2614258"/>
            <a:ext cx="16190" cy="25949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rrow: Up 83">
            <a:extLst>
              <a:ext uri="{FF2B5EF4-FFF2-40B4-BE49-F238E27FC236}">
                <a16:creationId xmlns:a16="http://schemas.microsoft.com/office/drawing/2014/main" id="{A1C77C4B-69CA-49A6-8D78-D8E9326526B5}"/>
              </a:ext>
            </a:extLst>
          </p:cNvPr>
          <p:cNvSpPr/>
          <p:nvPr/>
        </p:nvSpPr>
        <p:spPr>
          <a:xfrm>
            <a:off x="6473043" y="4917999"/>
            <a:ext cx="184973" cy="285968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Arrow: Up 84">
            <a:extLst>
              <a:ext uri="{FF2B5EF4-FFF2-40B4-BE49-F238E27FC236}">
                <a16:creationId xmlns:a16="http://schemas.microsoft.com/office/drawing/2014/main" id="{0AC75934-0134-403B-B00E-E21281BDCD8E}"/>
              </a:ext>
            </a:extLst>
          </p:cNvPr>
          <p:cNvSpPr/>
          <p:nvPr/>
        </p:nvSpPr>
        <p:spPr>
          <a:xfrm>
            <a:off x="4311292" y="3858732"/>
            <a:ext cx="184973" cy="285968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Arrow: Up 86">
            <a:extLst>
              <a:ext uri="{FF2B5EF4-FFF2-40B4-BE49-F238E27FC236}">
                <a16:creationId xmlns:a16="http://schemas.microsoft.com/office/drawing/2014/main" id="{F0C7D1E4-4BD1-48DB-978D-887882B7FD5D}"/>
              </a:ext>
            </a:extLst>
          </p:cNvPr>
          <p:cNvSpPr/>
          <p:nvPr/>
        </p:nvSpPr>
        <p:spPr>
          <a:xfrm>
            <a:off x="2763352" y="3858732"/>
            <a:ext cx="184973" cy="285968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Arrow: Up 87">
            <a:extLst>
              <a:ext uri="{FF2B5EF4-FFF2-40B4-BE49-F238E27FC236}">
                <a16:creationId xmlns:a16="http://schemas.microsoft.com/office/drawing/2014/main" id="{9A163835-451A-4F98-BF24-298D558D6B6D}"/>
              </a:ext>
            </a:extLst>
          </p:cNvPr>
          <p:cNvSpPr/>
          <p:nvPr/>
        </p:nvSpPr>
        <p:spPr>
          <a:xfrm>
            <a:off x="8050453" y="5288861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Arrow: Up 90">
            <a:extLst>
              <a:ext uri="{FF2B5EF4-FFF2-40B4-BE49-F238E27FC236}">
                <a16:creationId xmlns:a16="http://schemas.microsoft.com/office/drawing/2014/main" id="{5174DE65-567F-4066-8804-B879CB6A0DCF}"/>
              </a:ext>
            </a:extLst>
          </p:cNvPr>
          <p:cNvSpPr/>
          <p:nvPr/>
        </p:nvSpPr>
        <p:spPr>
          <a:xfrm>
            <a:off x="4754617" y="2078543"/>
            <a:ext cx="630855" cy="537593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9CAF4E1-A9DF-4793-B77E-702D31754107}"/>
              </a:ext>
            </a:extLst>
          </p:cNvPr>
          <p:cNvCxnSpPr>
            <a:cxnSpLocks/>
          </p:cNvCxnSpPr>
          <p:nvPr/>
        </p:nvCxnSpPr>
        <p:spPr>
          <a:xfrm>
            <a:off x="4291896" y="2614257"/>
            <a:ext cx="12330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FF5564A1-B3B7-4B60-8AEC-CEC5B53360BE}"/>
              </a:ext>
            </a:extLst>
          </p:cNvPr>
          <p:cNvSpPr txBox="1"/>
          <p:nvPr/>
        </p:nvSpPr>
        <p:spPr>
          <a:xfrm>
            <a:off x="6705284" y="4087377"/>
            <a:ext cx="311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Convert Hamilton to GTA codes</a:t>
            </a:r>
            <a:endParaRPr lang="en-CA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9864EF9-FF74-4ABE-A035-472FD97F7DD0}"/>
              </a:ext>
            </a:extLst>
          </p:cNvPr>
          <p:cNvSpPr txBox="1"/>
          <p:nvPr/>
        </p:nvSpPr>
        <p:spPr>
          <a:xfrm>
            <a:off x="1022291" y="6711134"/>
            <a:ext cx="849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0070C0"/>
                </a:solidFill>
              </a:rPr>
              <a:t>points</a:t>
            </a:r>
            <a:endParaRPr lang="en-CA" sz="2000" dirty="0">
              <a:solidFill>
                <a:srgbClr val="0070C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2DD4BC9-19EE-4BB9-9A84-3A6E83FEB402}"/>
              </a:ext>
            </a:extLst>
          </p:cNvPr>
          <p:cNvSpPr txBox="1"/>
          <p:nvPr/>
        </p:nvSpPr>
        <p:spPr>
          <a:xfrm>
            <a:off x="2329668" y="6711134"/>
            <a:ext cx="1052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DA-level</a:t>
            </a:r>
            <a:endParaRPr lang="en-CA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419746B-2891-42CC-9B12-9D2518160F21}"/>
              </a:ext>
            </a:extLst>
          </p:cNvPr>
          <p:cNvSpPr txBox="1"/>
          <p:nvPr/>
        </p:nvSpPr>
        <p:spPr>
          <a:xfrm>
            <a:off x="3840241" y="6708514"/>
            <a:ext cx="1124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TAZ-level</a:t>
            </a:r>
            <a:endParaRPr lang="en-CA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8566DEE-CFE7-402A-A16A-0EA5E6A544BE}"/>
              </a:ext>
            </a:extLst>
          </p:cNvPr>
          <p:cNvSpPr txBox="1"/>
          <p:nvPr/>
        </p:nvSpPr>
        <p:spPr>
          <a:xfrm>
            <a:off x="5650097" y="6708514"/>
            <a:ext cx="1390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parcel-level</a:t>
            </a:r>
            <a:endParaRPr lang="en-CA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5A28D39-BD86-4F33-9CA2-1C79E6C1632C}"/>
              </a:ext>
            </a:extLst>
          </p:cNvPr>
          <p:cNvSpPr txBox="1"/>
          <p:nvPr/>
        </p:nvSpPr>
        <p:spPr>
          <a:xfrm>
            <a:off x="7895483" y="6708514"/>
            <a:ext cx="1390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parcel-level</a:t>
            </a:r>
            <a:endParaRPr lang="en-CA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 descr="ÐÐ°ÑÑÐ¸Ð½ÐºÐ¸ Ð¿Ð¾ Ð·Ð°Ð¿ÑÐ¾ÑÑ classification">
            <a:extLst>
              <a:ext uri="{FF2B5EF4-FFF2-40B4-BE49-F238E27FC236}">
                <a16:creationId xmlns:a16="http://schemas.microsoft.com/office/drawing/2014/main" id="{A6B94F31-432D-4894-A9DB-EC83A1E24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839" y="913238"/>
            <a:ext cx="2419603" cy="11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EC0CAE12-41C3-4D28-A9C9-142D149228EC}"/>
              </a:ext>
            </a:extLst>
          </p:cNvPr>
          <p:cNvSpPr txBox="1"/>
          <p:nvPr/>
        </p:nvSpPr>
        <p:spPr>
          <a:xfrm>
            <a:off x="6417815" y="1264497"/>
            <a:ext cx="1458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</a:t>
            </a:r>
          </a:p>
          <a:p>
            <a:r>
              <a:rPr lang="en-US" dirty="0"/>
              <a:t>algorithm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4150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ylinder 50">
            <a:extLst>
              <a:ext uri="{FF2B5EF4-FFF2-40B4-BE49-F238E27FC236}">
                <a16:creationId xmlns:a16="http://schemas.microsoft.com/office/drawing/2014/main" id="{8ED402F7-941D-4327-8A8C-E6BCDA363926}"/>
              </a:ext>
            </a:extLst>
          </p:cNvPr>
          <p:cNvSpPr/>
          <p:nvPr/>
        </p:nvSpPr>
        <p:spPr>
          <a:xfrm>
            <a:off x="2871516" y="3234410"/>
            <a:ext cx="905862" cy="1688841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Correct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for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consist-</a:t>
            </a:r>
            <a:r>
              <a:rPr lang="en-US" dirty="0" err="1">
                <a:solidFill>
                  <a:schemeClr val="bg1"/>
                </a:solidFill>
              </a:rPr>
              <a:t>ency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2EB75F5C-6606-4F64-970A-AC9BB90B9C9A}"/>
              </a:ext>
            </a:extLst>
          </p:cNvPr>
          <p:cNvSpPr/>
          <p:nvPr/>
        </p:nvSpPr>
        <p:spPr>
          <a:xfrm>
            <a:off x="484665" y="3532291"/>
            <a:ext cx="919542" cy="1100913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Teranet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CF6CD762-7693-4E3F-9A5F-72936403491E}"/>
              </a:ext>
            </a:extLst>
          </p:cNvPr>
          <p:cNvSpPr/>
          <p:nvPr/>
        </p:nvSpPr>
        <p:spPr>
          <a:xfrm>
            <a:off x="1686849" y="3234410"/>
            <a:ext cx="905862" cy="1688841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foreign</a:t>
            </a:r>
          </a:p>
          <a:p>
            <a:pPr algn="ctr"/>
            <a:r>
              <a:rPr lang="en-US" dirty="0"/>
              <a:t>keys via spatial joins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C65D2397-E20D-4785-87A7-9D9036C1BBE7}"/>
              </a:ext>
            </a:extLst>
          </p:cNvPr>
          <p:cNvSpPr/>
          <p:nvPr/>
        </p:nvSpPr>
        <p:spPr>
          <a:xfrm>
            <a:off x="4013274" y="3234410"/>
            <a:ext cx="1484562" cy="1688841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 new attributes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856EB9-F3E6-4855-8CD3-5D58C3AFBC03}"/>
              </a:ext>
            </a:extLst>
          </p:cNvPr>
          <p:cNvSpPr txBox="1"/>
          <p:nvPr/>
        </p:nvSpPr>
        <p:spPr>
          <a:xfrm>
            <a:off x="792891" y="341721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6CF270-B920-4DA1-804C-4C841B8DE2C1}"/>
              </a:ext>
            </a:extLst>
          </p:cNvPr>
          <p:cNvSpPr txBox="1"/>
          <p:nvPr/>
        </p:nvSpPr>
        <p:spPr>
          <a:xfrm>
            <a:off x="2006711" y="3144412"/>
            <a:ext cx="38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D65959-F20B-4818-B96C-56E419693B30}"/>
              </a:ext>
            </a:extLst>
          </p:cNvPr>
          <p:cNvSpPr txBox="1"/>
          <p:nvPr/>
        </p:nvSpPr>
        <p:spPr>
          <a:xfrm>
            <a:off x="8187383" y="356889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final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832B4F-4828-4244-B43A-1075860F9424}"/>
              </a:ext>
            </a:extLst>
          </p:cNvPr>
          <p:cNvSpPr txBox="1"/>
          <p:nvPr/>
        </p:nvSpPr>
        <p:spPr>
          <a:xfrm>
            <a:off x="4599998" y="321403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0BA612-A3BD-47B2-B12A-AB09CAFDE50F}"/>
              </a:ext>
            </a:extLst>
          </p:cNvPr>
          <p:cNvSpPr txBox="1"/>
          <p:nvPr/>
        </p:nvSpPr>
        <p:spPr>
          <a:xfrm>
            <a:off x="3168852" y="315134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8255A63C-C33A-40EB-8CC1-625CDB7DBA30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3.2. Teranet data preparation</a:t>
            </a:r>
            <a:endParaRPr lang="en-CA" b="1" dirty="0"/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2970D4D2-6067-4EE3-A1AE-A1E40D80D95E}"/>
              </a:ext>
            </a:extLst>
          </p:cNvPr>
          <p:cNvSpPr/>
          <p:nvPr/>
        </p:nvSpPr>
        <p:spPr>
          <a:xfrm>
            <a:off x="5782012" y="2411448"/>
            <a:ext cx="1484562" cy="3305262"/>
          </a:xfrm>
          <a:prstGeom prst="can">
            <a:avLst/>
          </a:pr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Encode target classes,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join with Census / TTS variables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DA115A-FF5F-4705-9EB8-1E257CBB86C3}"/>
              </a:ext>
            </a:extLst>
          </p:cNvPr>
          <p:cNvSpPr txBox="1"/>
          <p:nvPr/>
        </p:nvSpPr>
        <p:spPr>
          <a:xfrm>
            <a:off x="6344596" y="241144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56" name="Picture 2" descr="ÐÐ°ÑÑÐ¸Ð½ÐºÐ¸ Ð¿Ð¾ Ð·Ð°Ð¿ÑÐ¾ÑÑ classification">
            <a:extLst>
              <a:ext uri="{FF2B5EF4-FFF2-40B4-BE49-F238E27FC236}">
                <a16:creationId xmlns:a16="http://schemas.microsoft.com/office/drawing/2014/main" id="{19101403-9450-49FB-8345-E2D98A5E2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336" y="3832844"/>
            <a:ext cx="2419603" cy="11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D6FD632-B8CD-42FA-93A7-1D1D076DF541}"/>
              </a:ext>
            </a:extLst>
          </p:cNvPr>
          <p:cNvSpPr txBox="1"/>
          <p:nvPr/>
        </p:nvSpPr>
        <p:spPr>
          <a:xfrm>
            <a:off x="7605686" y="2780780"/>
            <a:ext cx="21629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Classification </a:t>
            </a:r>
          </a:p>
          <a:p>
            <a:pPr algn="ctr"/>
            <a:r>
              <a:rPr lang="en-US" sz="2800" dirty="0"/>
              <a:t>algorithm</a:t>
            </a:r>
            <a:endParaRPr lang="en-CA" sz="2800" dirty="0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ADB880F9-7CEE-43DE-8AF4-9450FC35B5A7}"/>
              </a:ext>
            </a:extLst>
          </p:cNvPr>
          <p:cNvSpPr/>
          <p:nvPr/>
        </p:nvSpPr>
        <p:spPr>
          <a:xfrm>
            <a:off x="792891" y="1523832"/>
            <a:ext cx="7817288" cy="69086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A360378-AEDA-43E2-9812-62518231F86B}"/>
              </a:ext>
            </a:extLst>
          </p:cNvPr>
          <p:cNvCxnSpPr/>
          <p:nvPr/>
        </p:nvCxnSpPr>
        <p:spPr>
          <a:xfrm rot="5400000">
            <a:off x="7227341" y="4256913"/>
            <a:ext cx="756750" cy="2162845"/>
          </a:xfrm>
          <a:prstGeom prst="bentConnector3">
            <a:avLst>
              <a:gd name="adj1" fmla="val 169007"/>
            </a:avLst>
          </a:prstGeom>
          <a:ln w="76200">
            <a:solidFill>
              <a:srgbClr val="FF4B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AA231BF-5DBA-4363-8BEF-6864BED2873B}"/>
              </a:ext>
            </a:extLst>
          </p:cNvPr>
          <p:cNvSpPr txBox="1"/>
          <p:nvPr/>
        </p:nvSpPr>
        <p:spPr>
          <a:xfrm>
            <a:off x="6777061" y="6361129"/>
            <a:ext cx="16572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Predicted </a:t>
            </a:r>
          </a:p>
          <a:p>
            <a:pPr algn="ctr"/>
            <a:r>
              <a:rPr lang="en-US" sz="2800" dirty="0"/>
              <a:t>land use</a:t>
            </a:r>
            <a:endParaRPr lang="en-CA" sz="2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F4A586-D90F-47FB-918A-CAFE5939346E}"/>
              </a:ext>
            </a:extLst>
          </p:cNvPr>
          <p:cNvSpPr txBox="1"/>
          <p:nvPr/>
        </p:nvSpPr>
        <p:spPr>
          <a:xfrm>
            <a:off x="522826" y="5301629"/>
            <a:ext cx="19119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Raw Teranet data:</a:t>
            </a:r>
          </a:p>
          <a:p>
            <a:endParaRPr lang="en-US" dirty="0"/>
          </a:p>
          <a:p>
            <a:r>
              <a:rPr lang="en-US" dirty="0"/>
              <a:t>9,039,241 rows </a:t>
            </a:r>
          </a:p>
          <a:p>
            <a:r>
              <a:rPr lang="en-US" dirty="0"/>
              <a:t>15 columns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95C8796-7C3E-4BEA-8124-38533496DDBE}"/>
              </a:ext>
            </a:extLst>
          </p:cNvPr>
          <p:cNvSpPr txBox="1"/>
          <p:nvPr/>
        </p:nvSpPr>
        <p:spPr>
          <a:xfrm>
            <a:off x="3039612" y="5301629"/>
            <a:ext cx="2611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Augmented Teranet data:</a:t>
            </a:r>
          </a:p>
          <a:p>
            <a:pPr algn="r"/>
            <a:endParaRPr lang="en-US" b="1" dirty="0"/>
          </a:p>
          <a:p>
            <a:pPr algn="r"/>
            <a:r>
              <a:rPr lang="en-US" dirty="0"/>
              <a:t>9,039,241 rows </a:t>
            </a:r>
          </a:p>
          <a:p>
            <a:pPr algn="r"/>
            <a:r>
              <a:rPr lang="en-US" dirty="0"/>
              <a:t>15 columns </a:t>
            </a:r>
          </a:p>
        </p:txBody>
      </p:sp>
    </p:spTree>
    <p:extLst>
      <p:ext uri="{BB962C8B-B14F-4D97-AF65-F5344CB8AC3E}">
        <p14:creationId xmlns:p14="http://schemas.microsoft.com/office/powerpoint/2010/main" val="84996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9C06C99-DDFD-4DCA-9BAD-4E137421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1" y="7006699"/>
            <a:ext cx="2268141" cy="402483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6FA593-4977-4434-90DC-DBD2AA090280}" type="slidenum">
              <a:rPr kumimoji="0" lang="en-CA" sz="992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CA" sz="992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1: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4072796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>
            <a:off x="740320" y="573742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3.3. Outliers</a:t>
            </a:r>
            <a:endParaRPr lang="en-CA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BDA10-D154-4E4F-98E6-FC5694A40D34}"/>
              </a:ext>
            </a:extLst>
          </p:cNvPr>
          <p:cNvSpPr txBox="1"/>
          <p:nvPr/>
        </p:nvSpPr>
        <p:spPr>
          <a:xfrm>
            <a:off x="877160" y="6603802"/>
            <a:ext cx="8781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Bottom outliers: records with price &lt; 10’000 CAD removed.</a:t>
            </a:r>
            <a:endParaRPr lang="en-CA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E1044-9592-4E2E-821E-B8E68ACBF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98" y="1128335"/>
            <a:ext cx="9179684" cy="27410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B1C173-6E58-4A29-B733-EEA54F99A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39" y="3886258"/>
            <a:ext cx="9318229" cy="269568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B30D9F-EAB2-472D-8963-B866F3D1FE00}"/>
              </a:ext>
            </a:extLst>
          </p:cNvPr>
          <p:cNvCxnSpPr>
            <a:cxnSpLocks/>
          </p:cNvCxnSpPr>
          <p:nvPr/>
        </p:nvCxnSpPr>
        <p:spPr>
          <a:xfrm>
            <a:off x="2197916" y="1560352"/>
            <a:ext cx="0" cy="221948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AA7301-2B0C-43E3-A15B-5EE98FB577E9}"/>
              </a:ext>
            </a:extLst>
          </p:cNvPr>
          <p:cNvCxnSpPr>
            <a:cxnSpLocks/>
          </p:cNvCxnSpPr>
          <p:nvPr/>
        </p:nvCxnSpPr>
        <p:spPr>
          <a:xfrm flipH="1">
            <a:off x="4068661" y="4360075"/>
            <a:ext cx="1273656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08B6B5-1A7F-4A16-B85E-8AC6BB6F0A44}"/>
              </a:ext>
            </a:extLst>
          </p:cNvPr>
          <p:cNvCxnSpPr>
            <a:cxnSpLocks/>
          </p:cNvCxnSpPr>
          <p:nvPr/>
        </p:nvCxnSpPr>
        <p:spPr>
          <a:xfrm flipH="1">
            <a:off x="3356923" y="7109442"/>
            <a:ext cx="6156193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266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>
            <a:off x="740320" y="825412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3.3. Outliers</a:t>
            </a:r>
            <a:endParaRPr lang="en-CA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681323-8CEC-4C96-830E-3368F0AAD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59" y="1569839"/>
            <a:ext cx="8029303" cy="5164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ABDA10-D154-4E4F-98E6-FC5694A40D34}"/>
              </a:ext>
            </a:extLst>
          </p:cNvPr>
          <p:cNvSpPr txBox="1"/>
          <p:nvPr/>
        </p:nvSpPr>
        <p:spPr>
          <a:xfrm>
            <a:off x="900941" y="6736800"/>
            <a:ext cx="8278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Top outliers “peeled” in layers; 7 different criteria used</a:t>
            </a:r>
            <a:endParaRPr lang="en-CA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33FF1C-96DA-41FC-B8C1-07520DC2FFCB}"/>
              </a:ext>
            </a:extLst>
          </p:cNvPr>
          <p:cNvSpPr txBox="1"/>
          <p:nvPr/>
        </p:nvSpPr>
        <p:spPr>
          <a:xfrm>
            <a:off x="5736504" y="856785"/>
            <a:ext cx="2313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`outlier_xy_2`: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830351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6622802-BCA6-4735-B11E-C19D7D10F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37" y="1526803"/>
            <a:ext cx="7996738" cy="5207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>
            <a:off x="740320" y="825412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3.3. Outliers</a:t>
            </a:r>
            <a:endParaRPr lang="en-CA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BDA10-D154-4E4F-98E6-FC5694A40D34}"/>
              </a:ext>
            </a:extLst>
          </p:cNvPr>
          <p:cNvSpPr txBox="1"/>
          <p:nvPr/>
        </p:nvSpPr>
        <p:spPr>
          <a:xfrm>
            <a:off x="900941" y="6736800"/>
            <a:ext cx="8278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Top outliers “peeled” in layers; 7 different criteria used</a:t>
            </a:r>
            <a:endParaRPr lang="en-CA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C464C1-A8C9-4079-88AD-6E3B7A60C4FA}"/>
              </a:ext>
            </a:extLst>
          </p:cNvPr>
          <p:cNvSpPr txBox="1"/>
          <p:nvPr/>
        </p:nvSpPr>
        <p:spPr>
          <a:xfrm>
            <a:off x="5736504" y="856785"/>
            <a:ext cx="2496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`outlier_xy_10`: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914741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4: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Land use classes</a:t>
            </a:r>
          </a:p>
        </p:txBody>
      </p:sp>
    </p:spTree>
    <p:extLst>
      <p:ext uri="{BB962C8B-B14F-4D97-AF65-F5344CB8AC3E}">
        <p14:creationId xmlns:p14="http://schemas.microsoft.com/office/powerpoint/2010/main" val="15253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>
            <a:off x="740320" y="825412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4. Land uses classes (target variable)</a:t>
            </a:r>
            <a:endParaRPr lang="en-CA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C4415-54E3-483C-8640-902A33B2211F}"/>
              </a:ext>
            </a:extLst>
          </p:cNvPr>
          <p:cNvSpPr txBox="1"/>
          <p:nvPr/>
        </p:nvSpPr>
        <p:spPr>
          <a:xfrm>
            <a:off x="872455" y="2087932"/>
            <a:ext cx="8403583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top 10 land use categories (by frequency) from detailed land use are regrouped into 4 target classes:</a:t>
            </a:r>
          </a:p>
          <a:p>
            <a:endParaRPr lang="en-US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“detached”: </a:t>
            </a:r>
            <a:r>
              <a:rPr lang="en-US" sz="2400" dirty="0"/>
              <a:t>Single Detached House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“duplex_townhouse”: </a:t>
            </a:r>
            <a:r>
              <a:rPr lang="en-US" sz="2400" dirty="0"/>
              <a:t>Duplex/Semi-Detached or Townhouse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“condo”: </a:t>
            </a:r>
            <a:r>
              <a:rPr lang="en-US" sz="2400" dirty="0"/>
              <a:t>Apartments/Condos/Residence or Strata Townhouses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“other”: </a:t>
            </a:r>
            <a:r>
              <a:rPr lang="en-US" sz="2400" dirty="0"/>
              <a:t>mixed, commercial, industrial, and everything else</a:t>
            </a:r>
          </a:p>
          <a:p>
            <a:endParaRPr lang="en-US" sz="2400" dirty="0"/>
          </a:p>
          <a:p>
            <a:pPr>
              <a:lnSpc>
                <a:spcPct val="150000"/>
              </a:lnSpc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85280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E28A1CD-138F-4025-958D-3DC19CA25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88" y="3900880"/>
            <a:ext cx="9009775" cy="34828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CD2300-94A8-4B83-A34F-30CFEC99F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88" y="352341"/>
            <a:ext cx="9009776" cy="348281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BE80E9-812C-4377-8196-B822DBCA5223}"/>
              </a:ext>
            </a:extLst>
          </p:cNvPr>
          <p:cNvCxnSpPr/>
          <p:nvPr/>
        </p:nvCxnSpPr>
        <p:spPr>
          <a:xfrm>
            <a:off x="2035175" y="-85725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49988-DCE8-43F8-BB3A-38D2D770DCF1}"/>
              </a:ext>
            </a:extLst>
          </p:cNvPr>
          <p:cNvCxnSpPr/>
          <p:nvPr/>
        </p:nvCxnSpPr>
        <p:spPr>
          <a:xfrm>
            <a:off x="9296400" y="-247650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618CD3-F28D-47C7-AE6C-179B06688C17}"/>
              </a:ext>
            </a:extLst>
          </p:cNvPr>
          <p:cNvCxnSpPr>
            <a:cxnSpLocks/>
          </p:cNvCxnSpPr>
          <p:nvPr/>
        </p:nvCxnSpPr>
        <p:spPr>
          <a:xfrm>
            <a:off x="-618929" y="8096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DE8C4E-5190-4998-B12C-58CF783648C3}"/>
              </a:ext>
            </a:extLst>
          </p:cNvPr>
          <p:cNvCxnSpPr>
            <a:cxnSpLocks/>
          </p:cNvCxnSpPr>
          <p:nvPr/>
        </p:nvCxnSpPr>
        <p:spPr>
          <a:xfrm>
            <a:off x="-685604" y="3333750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F68A1A-416C-4A37-918E-D6EC4C1830E1}"/>
              </a:ext>
            </a:extLst>
          </p:cNvPr>
          <p:cNvCxnSpPr>
            <a:cxnSpLocks/>
          </p:cNvCxnSpPr>
          <p:nvPr/>
        </p:nvCxnSpPr>
        <p:spPr>
          <a:xfrm>
            <a:off x="-476054" y="433387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EF9148-DDC1-4ECF-933B-868900D10B3E}"/>
              </a:ext>
            </a:extLst>
          </p:cNvPr>
          <p:cNvCxnSpPr>
            <a:cxnSpLocks/>
          </p:cNvCxnSpPr>
          <p:nvPr/>
        </p:nvCxnSpPr>
        <p:spPr>
          <a:xfrm>
            <a:off x="-476690" y="68675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90248DC8-2055-4D5A-AF5F-8C14444E9F15}"/>
              </a:ext>
            </a:extLst>
          </p:cNvPr>
          <p:cNvSpPr txBox="1">
            <a:spLocks/>
          </p:cNvSpPr>
          <p:nvPr/>
        </p:nvSpPr>
        <p:spPr>
          <a:xfrm rot="16200000">
            <a:off x="-3472340" y="2208495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4. Land use </a:t>
            </a:r>
            <a:r>
              <a:rPr lang="en-US" sz="3600" b="1" dirty="0">
                <a:highlight>
                  <a:srgbClr val="FFFF00"/>
                </a:highlight>
              </a:rPr>
              <a:t>class 1</a:t>
            </a:r>
            <a:r>
              <a:rPr lang="en-US" sz="3600" b="1" dirty="0"/>
              <a:t>: detached</a:t>
            </a:r>
            <a:endParaRPr lang="en-CA" sz="3600" b="1" dirty="0"/>
          </a:p>
        </p:txBody>
      </p:sp>
    </p:spTree>
    <p:extLst>
      <p:ext uri="{BB962C8B-B14F-4D97-AF65-F5344CB8AC3E}">
        <p14:creationId xmlns:p14="http://schemas.microsoft.com/office/powerpoint/2010/main" val="2941504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B6E2E54-9079-42EA-B340-08FA360B3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85" y="3838549"/>
            <a:ext cx="8456093" cy="35269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78F62A-1D66-4828-80AB-EA409E87D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67" y="377505"/>
            <a:ext cx="8665828" cy="346104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BE80E9-812C-4377-8196-B822DBCA5223}"/>
              </a:ext>
            </a:extLst>
          </p:cNvPr>
          <p:cNvCxnSpPr/>
          <p:nvPr/>
        </p:nvCxnSpPr>
        <p:spPr>
          <a:xfrm>
            <a:off x="2035175" y="-85725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49988-DCE8-43F8-BB3A-38D2D770DCF1}"/>
              </a:ext>
            </a:extLst>
          </p:cNvPr>
          <p:cNvCxnSpPr/>
          <p:nvPr/>
        </p:nvCxnSpPr>
        <p:spPr>
          <a:xfrm>
            <a:off x="9296400" y="-247650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618CD3-F28D-47C7-AE6C-179B06688C17}"/>
              </a:ext>
            </a:extLst>
          </p:cNvPr>
          <p:cNvCxnSpPr>
            <a:cxnSpLocks/>
          </p:cNvCxnSpPr>
          <p:nvPr/>
        </p:nvCxnSpPr>
        <p:spPr>
          <a:xfrm>
            <a:off x="-618929" y="8096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DE8C4E-5190-4998-B12C-58CF783648C3}"/>
              </a:ext>
            </a:extLst>
          </p:cNvPr>
          <p:cNvCxnSpPr>
            <a:cxnSpLocks/>
          </p:cNvCxnSpPr>
          <p:nvPr/>
        </p:nvCxnSpPr>
        <p:spPr>
          <a:xfrm>
            <a:off x="-685604" y="3333750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F68A1A-416C-4A37-918E-D6EC4C1830E1}"/>
              </a:ext>
            </a:extLst>
          </p:cNvPr>
          <p:cNvCxnSpPr>
            <a:cxnSpLocks/>
          </p:cNvCxnSpPr>
          <p:nvPr/>
        </p:nvCxnSpPr>
        <p:spPr>
          <a:xfrm>
            <a:off x="-476054" y="433387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EF9148-DDC1-4ECF-933B-868900D10B3E}"/>
              </a:ext>
            </a:extLst>
          </p:cNvPr>
          <p:cNvCxnSpPr>
            <a:cxnSpLocks/>
          </p:cNvCxnSpPr>
          <p:nvPr/>
        </p:nvCxnSpPr>
        <p:spPr>
          <a:xfrm>
            <a:off x="-476690" y="68675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90248DC8-2055-4D5A-AF5F-8C14444E9F15}"/>
              </a:ext>
            </a:extLst>
          </p:cNvPr>
          <p:cNvSpPr txBox="1">
            <a:spLocks/>
          </p:cNvSpPr>
          <p:nvPr/>
        </p:nvSpPr>
        <p:spPr>
          <a:xfrm rot="16200000">
            <a:off x="-3472340" y="2208495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4. Land use </a:t>
            </a:r>
            <a:r>
              <a:rPr lang="en-US" sz="3600" b="1" dirty="0">
                <a:highlight>
                  <a:srgbClr val="03ACEA"/>
                </a:highlight>
              </a:rPr>
              <a:t>class 2</a:t>
            </a:r>
            <a:r>
              <a:rPr lang="en-US" sz="3600" b="1" dirty="0"/>
              <a:t>: duplex/townhouse</a:t>
            </a:r>
            <a:endParaRPr lang="en-CA" sz="3600" b="1" dirty="0"/>
          </a:p>
        </p:txBody>
      </p:sp>
    </p:spTree>
    <p:extLst>
      <p:ext uri="{BB962C8B-B14F-4D97-AF65-F5344CB8AC3E}">
        <p14:creationId xmlns:p14="http://schemas.microsoft.com/office/powerpoint/2010/main" val="2728439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752A4E-F3A3-44F7-B095-0F82D45C3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63" y="3853759"/>
            <a:ext cx="8700616" cy="35757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A7E6F3-B95B-4B35-8EF4-6C944C05D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34" y="367604"/>
            <a:ext cx="8791672" cy="348614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BE80E9-812C-4377-8196-B822DBCA5223}"/>
              </a:ext>
            </a:extLst>
          </p:cNvPr>
          <p:cNvCxnSpPr/>
          <p:nvPr/>
        </p:nvCxnSpPr>
        <p:spPr>
          <a:xfrm>
            <a:off x="2035175" y="-85725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49988-DCE8-43F8-BB3A-38D2D770DCF1}"/>
              </a:ext>
            </a:extLst>
          </p:cNvPr>
          <p:cNvCxnSpPr/>
          <p:nvPr/>
        </p:nvCxnSpPr>
        <p:spPr>
          <a:xfrm>
            <a:off x="9296400" y="-247650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618CD3-F28D-47C7-AE6C-179B06688C17}"/>
              </a:ext>
            </a:extLst>
          </p:cNvPr>
          <p:cNvCxnSpPr>
            <a:cxnSpLocks/>
          </p:cNvCxnSpPr>
          <p:nvPr/>
        </p:nvCxnSpPr>
        <p:spPr>
          <a:xfrm>
            <a:off x="-618929" y="8096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DE8C4E-5190-4998-B12C-58CF783648C3}"/>
              </a:ext>
            </a:extLst>
          </p:cNvPr>
          <p:cNvCxnSpPr>
            <a:cxnSpLocks/>
          </p:cNvCxnSpPr>
          <p:nvPr/>
        </p:nvCxnSpPr>
        <p:spPr>
          <a:xfrm>
            <a:off x="-685604" y="3333750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F68A1A-416C-4A37-918E-D6EC4C1830E1}"/>
              </a:ext>
            </a:extLst>
          </p:cNvPr>
          <p:cNvCxnSpPr>
            <a:cxnSpLocks/>
          </p:cNvCxnSpPr>
          <p:nvPr/>
        </p:nvCxnSpPr>
        <p:spPr>
          <a:xfrm>
            <a:off x="-476054" y="433387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EF9148-DDC1-4ECF-933B-868900D10B3E}"/>
              </a:ext>
            </a:extLst>
          </p:cNvPr>
          <p:cNvCxnSpPr>
            <a:cxnSpLocks/>
          </p:cNvCxnSpPr>
          <p:nvPr/>
        </p:nvCxnSpPr>
        <p:spPr>
          <a:xfrm>
            <a:off x="-476690" y="68675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90248DC8-2055-4D5A-AF5F-8C14444E9F15}"/>
              </a:ext>
            </a:extLst>
          </p:cNvPr>
          <p:cNvSpPr txBox="1">
            <a:spLocks/>
          </p:cNvSpPr>
          <p:nvPr/>
        </p:nvSpPr>
        <p:spPr>
          <a:xfrm rot="16200000">
            <a:off x="-3472340" y="2208495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4. Land use </a:t>
            </a:r>
            <a:r>
              <a:rPr lang="en-US" sz="3600" b="1" dirty="0">
                <a:highlight>
                  <a:srgbClr val="03ACEA"/>
                </a:highlight>
              </a:rPr>
              <a:t>class 2</a:t>
            </a:r>
            <a:r>
              <a:rPr lang="en-US" sz="3600" b="1" dirty="0"/>
              <a:t>: duplex/townhouse</a:t>
            </a:r>
            <a:endParaRPr lang="en-CA" sz="3600" b="1" dirty="0"/>
          </a:p>
        </p:txBody>
      </p:sp>
    </p:spTree>
    <p:extLst>
      <p:ext uri="{BB962C8B-B14F-4D97-AF65-F5344CB8AC3E}">
        <p14:creationId xmlns:p14="http://schemas.microsoft.com/office/powerpoint/2010/main" val="2392373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29DCC90-3198-44DA-8AEA-358CA6B02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80" y="3904475"/>
            <a:ext cx="8632264" cy="34274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D0AB12-3EC1-47B8-A1F7-7FFC00C62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89" y="352338"/>
            <a:ext cx="8565155" cy="3427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 rot="16200000">
            <a:off x="-3472340" y="2208495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4. Land use </a:t>
            </a:r>
            <a:r>
              <a:rPr lang="en-US" sz="3600" b="1" dirty="0">
                <a:highlight>
                  <a:srgbClr val="00FF00"/>
                </a:highlight>
              </a:rPr>
              <a:t>class 3</a:t>
            </a:r>
            <a:r>
              <a:rPr lang="en-US" sz="3600" b="1" dirty="0"/>
              <a:t>: condo / strata</a:t>
            </a:r>
            <a:endParaRPr lang="en-CA" sz="36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BE80E9-812C-4377-8196-B822DBCA5223}"/>
              </a:ext>
            </a:extLst>
          </p:cNvPr>
          <p:cNvCxnSpPr/>
          <p:nvPr/>
        </p:nvCxnSpPr>
        <p:spPr>
          <a:xfrm>
            <a:off x="2035175" y="-85725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49988-DCE8-43F8-BB3A-38D2D770DCF1}"/>
              </a:ext>
            </a:extLst>
          </p:cNvPr>
          <p:cNvCxnSpPr/>
          <p:nvPr/>
        </p:nvCxnSpPr>
        <p:spPr>
          <a:xfrm>
            <a:off x="9296400" y="-247650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618CD3-F28D-47C7-AE6C-179B06688C17}"/>
              </a:ext>
            </a:extLst>
          </p:cNvPr>
          <p:cNvCxnSpPr>
            <a:cxnSpLocks/>
          </p:cNvCxnSpPr>
          <p:nvPr/>
        </p:nvCxnSpPr>
        <p:spPr>
          <a:xfrm>
            <a:off x="-618929" y="8096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DE8C4E-5190-4998-B12C-58CF783648C3}"/>
              </a:ext>
            </a:extLst>
          </p:cNvPr>
          <p:cNvCxnSpPr>
            <a:cxnSpLocks/>
          </p:cNvCxnSpPr>
          <p:nvPr/>
        </p:nvCxnSpPr>
        <p:spPr>
          <a:xfrm>
            <a:off x="-685604" y="3333750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F68A1A-416C-4A37-918E-D6EC4C1830E1}"/>
              </a:ext>
            </a:extLst>
          </p:cNvPr>
          <p:cNvCxnSpPr>
            <a:cxnSpLocks/>
          </p:cNvCxnSpPr>
          <p:nvPr/>
        </p:nvCxnSpPr>
        <p:spPr>
          <a:xfrm>
            <a:off x="-476054" y="433387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EF9148-DDC1-4ECF-933B-868900D10B3E}"/>
              </a:ext>
            </a:extLst>
          </p:cNvPr>
          <p:cNvCxnSpPr>
            <a:cxnSpLocks/>
          </p:cNvCxnSpPr>
          <p:nvPr/>
        </p:nvCxnSpPr>
        <p:spPr>
          <a:xfrm>
            <a:off x="-476690" y="68675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682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ABCF296-EEA6-4C4A-A46E-627867A94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40" y="3872474"/>
            <a:ext cx="8667066" cy="3557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E56661-E453-4A0D-B388-673F52B66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89" y="385893"/>
            <a:ext cx="8758117" cy="3486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 rot="16200000">
            <a:off x="-3472340" y="2208495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4. Land use </a:t>
            </a:r>
            <a:r>
              <a:rPr lang="en-US" sz="3600" b="1" dirty="0">
                <a:highlight>
                  <a:srgbClr val="00FF00"/>
                </a:highlight>
              </a:rPr>
              <a:t>class 3</a:t>
            </a:r>
            <a:r>
              <a:rPr lang="en-US" sz="3600" b="1" dirty="0"/>
              <a:t>: condo / strata</a:t>
            </a:r>
            <a:endParaRPr lang="en-CA" sz="36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BE80E9-812C-4377-8196-B822DBCA5223}"/>
              </a:ext>
            </a:extLst>
          </p:cNvPr>
          <p:cNvCxnSpPr/>
          <p:nvPr/>
        </p:nvCxnSpPr>
        <p:spPr>
          <a:xfrm>
            <a:off x="2035175" y="-85725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49988-DCE8-43F8-BB3A-38D2D770DCF1}"/>
              </a:ext>
            </a:extLst>
          </p:cNvPr>
          <p:cNvCxnSpPr/>
          <p:nvPr/>
        </p:nvCxnSpPr>
        <p:spPr>
          <a:xfrm>
            <a:off x="9296400" y="-247650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618CD3-F28D-47C7-AE6C-179B06688C17}"/>
              </a:ext>
            </a:extLst>
          </p:cNvPr>
          <p:cNvCxnSpPr>
            <a:cxnSpLocks/>
          </p:cNvCxnSpPr>
          <p:nvPr/>
        </p:nvCxnSpPr>
        <p:spPr>
          <a:xfrm>
            <a:off x="-618929" y="8096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DE8C4E-5190-4998-B12C-58CF783648C3}"/>
              </a:ext>
            </a:extLst>
          </p:cNvPr>
          <p:cNvCxnSpPr>
            <a:cxnSpLocks/>
          </p:cNvCxnSpPr>
          <p:nvPr/>
        </p:nvCxnSpPr>
        <p:spPr>
          <a:xfrm>
            <a:off x="-685604" y="3333750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F68A1A-416C-4A37-918E-D6EC4C1830E1}"/>
              </a:ext>
            </a:extLst>
          </p:cNvPr>
          <p:cNvCxnSpPr>
            <a:cxnSpLocks/>
          </p:cNvCxnSpPr>
          <p:nvPr/>
        </p:nvCxnSpPr>
        <p:spPr>
          <a:xfrm>
            <a:off x="-476054" y="433387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EF9148-DDC1-4ECF-933B-868900D10B3E}"/>
              </a:ext>
            </a:extLst>
          </p:cNvPr>
          <p:cNvCxnSpPr>
            <a:cxnSpLocks/>
          </p:cNvCxnSpPr>
          <p:nvPr/>
        </p:nvCxnSpPr>
        <p:spPr>
          <a:xfrm>
            <a:off x="-476690" y="68675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47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1. Background</a:t>
            </a:r>
            <a:endParaRPr lang="en-CA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32475E-4630-4E45-8D18-7E8F2138954D}"/>
              </a:ext>
            </a:extLst>
          </p:cNvPr>
          <p:cNvSpPr txBox="1"/>
          <p:nvPr/>
        </p:nvSpPr>
        <p:spPr>
          <a:xfrm>
            <a:off x="484665" y="1028047"/>
            <a:ext cx="9254072" cy="5866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Started my thesis inspired by complexity studies, interested in urban systems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CA" dirty="0"/>
              <a:t>Under the supervision of Eric Miller – became part of the team at the UTTRI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CA" dirty="0"/>
              <a:t>Transportation research models the complex interaction of land use with transportation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CA" dirty="0"/>
              <a:t>With time, IUM models become more stochastic and disaggregated (e.g., microsimulation)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CA" dirty="0"/>
              <a:t>One of the challenges – data hungriness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CA" dirty="0"/>
              <a:t>New data sources (increased digitization of human activity) are also increasingly disaggregate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CA" dirty="0"/>
              <a:t>POLARIS introduced in 1985, Teranet creates an extensive dataset of land registration records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CA" dirty="0"/>
              <a:t>Teranet’s dataset – wealth of housing market data, lack of features...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CA" dirty="0"/>
              <a:t>One of the major missing features – type of property (land use information)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CA" dirty="0"/>
              <a:t>Sources available: DMTI, Department of Geography</a:t>
            </a:r>
          </a:p>
          <a:p>
            <a:pPr>
              <a:lnSpc>
                <a:spcPct val="150000"/>
              </a:lnSpc>
            </a:pPr>
            <a:r>
              <a:rPr lang="en-CA" dirty="0"/>
              <a:t>Each has its limitations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DMTI is crude and inaccurate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Department of Geography’s land use is labour intensive and was collected once)</a:t>
            </a:r>
          </a:p>
          <a:p>
            <a:pPr>
              <a:lnSpc>
                <a:spcPct val="150000"/>
              </a:lnSpc>
            </a:pPr>
            <a:r>
              <a:rPr lang="en-CA" dirty="0"/>
              <a:t>10. Proposed solution: ML workflow to classify land use from the housing market dynamics</a:t>
            </a:r>
          </a:p>
        </p:txBody>
      </p:sp>
    </p:spTree>
    <p:extLst>
      <p:ext uri="{BB962C8B-B14F-4D97-AF65-F5344CB8AC3E}">
        <p14:creationId xmlns:p14="http://schemas.microsoft.com/office/powerpoint/2010/main" val="4095872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8AB296-615F-4F3B-ABE0-4D18C1618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31" y="3876540"/>
            <a:ext cx="8321025" cy="34691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694844-79A8-43CD-AB4B-F34F06C11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940" y="365759"/>
            <a:ext cx="8590140" cy="34140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 rot="16200000">
            <a:off x="-3472340" y="2208495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4. Land use </a:t>
            </a:r>
            <a:r>
              <a:rPr lang="en-US" sz="3600" b="1" dirty="0">
                <a:highlight>
                  <a:srgbClr val="FF4BF2"/>
                </a:highlight>
              </a:rPr>
              <a:t>class 3</a:t>
            </a:r>
            <a:r>
              <a:rPr lang="en-US" sz="3600" b="1" dirty="0"/>
              <a:t>: other (examples)</a:t>
            </a:r>
            <a:endParaRPr lang="en-CA" sz="36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BE80E9-812C-4377-8196-B822DBCA5223}"/>
              </a:ext>
            </a:extLst>
          </p:cNvPr>
          <p:cNvCxnSpPr/>
          <p:nvPr/>
        </p:nvCxnSpPr>
        <p:spPr>
          <a:xfrm>
            <a:off x="2035175" y="-85725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49988-DCE8-43F8-BB3A-38D2D770DCF1}"/>
              </a:ext>
            </a:extLst>
          </p:cNvPr>
          <p:cNvCxnSpPr/>
          <p:nvPr/>
        </p:nvCxnSpPr>
        <p:spPr>
          <a:xfrm>
            <a:off x="9296400" y="-247650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618CD3-F28D-47C7-AE6C-179B06688C17}"/>
              </a:ext>
            </a:extLst>
          </p:cNvPr>
          <p:cNvCxnSpPr>
            <a:cxnSpLocks/>
          </p:cNvCxnSpPr>
          <p:nvPr/>
        </p:nvCxnSpPr>
        <p:spPr>
          <a:xfrm>
            <a:off x="-618929" y="8096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DE8C4E-5190-4998-B12C-58CF783648C3}"/>
              </a:ext>
            </a:extLst>
          </p:cNvPr>
          <p:cNvCxnSpPr>
            <a:cxnSpLocks/>
          </p:cNvCxnSpPr>
          <p:nvPr/>
        </p:nvCxnSpPr>
        <p:spPr>
          <a:xfrm>
            <a:off x="-685604" y="3333750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F68A1A-416C-4A37-918E-D6EC4C1830E1}"/>
              </a:ext>
            </a:extLst>
          </p:cNvPr>
          <p:cNvCxnSpPr>
            <a:cxnSpLocks/>
          </p:cNvCxnSpPr>
          <p:nvPr/>
        </p:nvCxnSpPr>
        <p:spPr>
          <a:xfrm>
            <a:off x="-476054" y="433387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EF9148-DDC1-4ECF-933B-868900D10B3E}"/>
              </a:ext>
            </a:extLst>
          </p:cNvPr>
          <p:cNvCxnSpPr>
            <a:cxnSpLocks/>
          </p:cNvCxnSpPr>
          <p:nvPr/>
        </p:nvCxnSpPr>
        <p:spPr>
          <a:xfrm>
            <a:off x="-476690" y="68675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519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4E95E3C-0BB7-4DA0-A881-172E58820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1" y="3877059"/>
            <a:ext cx="8358700" cy="3529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41C70A-C1D8-4DEF-A7E1-3F8BED016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043" y="396244"/>
            <a:ext cx="8625836" cy="34352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 rot="16200000">
            <a:off x="-3472340" y="2208495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4. Land use </a:t>
            </a:r>
            <a:r>
              <a:rPr lang="en-US" sz="3600" b="1" dirty="0">
                <a:highlight>
                  <a:srgbClr val="FF4BF2"/>
                </a:highlight>
              </a:rPr>
              <a:t>class 3</a:t>
            </a:r>
            <a:r>
              <a:rPr lang="en-US" sz="3600" b="1" dirty="0"/>
              <a:t>: other (examples)</a:t>
            </a:r>
            <a:endParaRPr lang="en-CA" sz="36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BE80E9-812C-4377-8196-B822DBCA5223}"/>
              </a:ext>
            </a:extLst>
          </p:cNvPr>
          <p:cNvCxnSpPr/>
          <p:nvPr/>
        </p:nvCxnSpPr>
        <p:spPr>
          <a:xfrm>
            <a:off x="2035175" y="-85725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49988-DCE8-43F8-BB3A-38D2D770DCF1}"/>
              </a:ext>
            </a:extLst>
          </p:cNvPr>
          <p:cNvCxnSpPr/>
          <p:nvPr/>
        </p:nvCxnSpPr>
        <p:spPr>
          <a:xfrm>
            <a:off x="9296400" y="-247650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618CD3-F28D-47C7-AE6C-179B06688C17}"/>
              </a:ext>
            </a:extLst>
          </p:cNvPr>
          <p:cNvCxnSpPr>
            <a:cxnSpLocks/>
          </p:cNvCxnSpPr>
          <p:nvPr/>
        </p:nvCxnSpPr>
        <p:spPr>
          <a:xfrm>
            <a:off x="-618929" y="8096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DE8C4E-5190-4998-B12C-58CF783648C3}"/>
              </a:ext>
            </a:extLst>
          </p:cNvPr>
          <p:cNvCxnSpPr>
            <a:cxnSpLocks/>
          </p:cNvCxnSpPr>
          <p:nvPr/>
        </p:nvCxnSpPr>
        <p:spPr>
          <a:xfrm>
            <a:off x="-685604" y="3333750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F68A1A-416C-4A37-918E-D6EC4C1830E1}"/>
              </a:ext>
            </a:extLst>
          </p:cNvPr>
          <p:cNvCxnSpPr>
            <a:cxnSpLocks/>
          </p:cNvCxnSpPr>
          <p:nvPr/>
        </p:nvCxnSpPr>
        <p:spPr>
          <a:xfrm>
            <a:off x="-476054" y="433387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EF9148-DDC1-4ECF-933B-868900D10B3E}"/>
              </a:ext>
            </a:extLst>
          </p:cNvPr>
          <p:cNvCxnSpPr>
            <a:cxnSpLocks/>
          </p:cNvCxnSpPr>
          <p:nvPr/>
        </p:nvCxnSpPr>
        <p:spPr>
          <a:xfrm>
            <a:off x="-476690" y="68675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204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5: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1452483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5: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Interpretation of results</a:t>
            </a:r>
          </a:p>
        </p:txBody>
      </p:sp>
    </p:spTree>
    <p:extLst>
      <p:ext uri="{BB962C8B-B14F-4D97-AF65-F5344CB8AC3E}">
        <p14:creationId xmlns:p14="http://schemas.microsoft.com/office/powerpoint/2010/main" val="2474918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6: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RDBMS design</a:t>
            </a:r>
          </a:p>
        </p:txBody>
      </p:sp>
    </p:spTree>
    <p:extLst>
      <p:ext uri="{BB962C8B-B14F-4D97-AF65-F5344CB8AC3E}">
        <p14:creationId xmlns:p14="http://schemas.microsoft.com/office/powerpoint/2010/main" val="41716792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7FAD6D1E-C0E0-41CD-BABC-700A1F14B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5810"/>
            <a:ext cx="10080625" cy="40713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4BF54-ECC0-4B95-96D7-653241F79184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3.2 Entity relationship (ER) diagram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0AC833-FD88-49FA-B386-8D07A7B2817C}"/>
              </a:ext>
            </a:extLst>
          </p:cNvPr>
          <p:cNvSpPr/>
          <p:nvPr/>
        </p:nvSpPr>
        <p:spPr>
          <a:xfrm>
            <a:off x="37221" y="2158127"/>
            <a:ext cx="1486780" cy="1722068"/>
          </a:xfrm>
          <a:prstGeom prst="rect">
            <a:avLst/>
          </a:prstGeom>
          <a:noFill/>
          <a:ln w="38100">
            <a:solidFill>
              <a:srgbClr val="9EF8E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A3BBE-C43F-4A15-8184-AA1EE09D9B01}"/>
              </a:ext>
            </a:extLst>
          </p:cNvPr>
          <p:cNvSpPr txBox="1"/>
          <p:nvPr/>
        </p:nvSpPr>
        <p:spPr>
          <a:xfrm>
            <a:off x="60098" y="1197642"/>
            <a:ext cx="1608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9EF8E7"/>
                </a:solidFill>
              </a:rPr>
              <a:t>PIN-level data</a:t>
            </a:r>
          </a:p>
          <a:p>
            <a:pPr algn="ctr"/>
            <a:r>
              <a:rPr lang="en-US" dirty="0">
                <a:solidFill>
                  <a:srgbClr val="9EF8E7"/>
                </a:solidFill>
              </a:rPr>
              <a:t>(</a:t>
            </a:r>
            <a:r>
              <a:rPr lang="en-US" i="1" dirty="0">
                <a:solidFill>
                  <a:srgbClr val="9EF8E7"/>
                </a:solidFill>
              </a:rPr>
              <a:t>e.g., </a:t>
            </a:r>
            <a:r>
              <a:rPr lang="en-US" dirty="0">
                <a:solidFill>
                  <a:srgbClr val="9EF8E7"/>
                </a:solidFill>
              </a:rPr>
              <a:t>land use, </a:t>
            </a:r>
          </a:p>
          <a:p>
            <a:pPr algn="ctr"/>
            <a:r>
              <a:rPr lang="en-US" dirty="0">
                <a:solidFill>
                  <a:srgbClr val="9EF8E7"/>
                </a:solidFill>
              </a:rPr>
              <a:t>EPOI, </a:t>
            </a:r>
            <a:r>
              <a:rPr lang="en-US" i="1" dirty="0">
                <a:solidFill>
                  <a:srgbClr val="9EF8E7"/>
                </a:solidFill>
              </a:rPr>
              <a:t>etc.</a:t>
            </a:r>
            <a:r>
              <a:rPr lang="en-US" dirty="0">
                <a:solidFill>
                  <a:srgbClr val="9EF8E7"/>
                </a:solidFill>
              </a:rPr>
              <a:t>)</a:t>
            </a:r>
            <a:endParaRPr lang="en-CA" dirty="0">
              <a:solidFill>
                <a:srgbClr val="9EF8E7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4A752-0962-493A-A3C3-5229860F5C73}"/>
              </a:ext>
            </a:extLst>
          </p:cNvPr>
          <p:cNvSpPr/>
          <p:nvPr/>
        </p:nvSpPr>
        <p:spPr>
          <a:xfrm>
            <a:off x="1647234" y="2152486"/>
            <a:ext cx="1696041" cy="1752305"/>
          </a:xfrm>
          <a:prstGeom prst="rect">
            <a:avLst/>
          </a:prstGeom>
          <a:noFill/>
          <a:ln w="38100">
            <a:solidFill>
              <a:srgbClr val="FF4BF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4BF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8A223-C970-44E4-B4DD-82C2496072AE}"/>
              </a:ext>
            </a:extLst>
          </p:cNvPr>
          <p:cNvSpPr txBox="1"/>
          <p:nvPr/>
        </p:nvSpPr>
        <p:spPr>
          <a:xfrm>
            <a:off x="1859856" y="1461098"/>
            <a:ext cx="1270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4BF2"/>
                </a:solidFill>
              </a:rPr>
              <a:t>Postal-code</a:t>
            </a:r>
          </a:p>
          <a:p>
            <a:pPr algn="ctr"/>
            <a:r>
              <a:rPr lang="en-US" dirty="0">
                <a:solidFill>
                  <a:srgbClr val="FF4BF2"/>
                </a:solidFill>
              </a:rPr>
              <a:t>level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CFC2AA-7D8F-4CF8-A194-4140088E30FD}"/>
              </a:ext>
            </a:extLst>
          </p:cNvPr>
          <p:cNvSpPr/>
          <p:nvPr/>
        </p:nvSpPr>
        <p:spPr>
          <a:xfrm>
            <a:off x="5304832" y="2168257"/>
            <a:ext cx="1108658" cy="173653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4BF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87B7BD-B207-404C-8C9B-71D91935B8BD}"/>
              </a:ext>
            </a:extLst>
          </p:cNvPr>
          <p:cNvSpPr txBox="1"/>
          <p:nvPr/>
        </p:nvSpPr>
        <p:spPr>
          <a:xfrm>
            <a:off x="5255441" y="1481353"/>
            <a:ext cx="120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FSA-level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4E8F1B-2A1F-41D7-B445-5D4EA805DC17}"/>
              </a:ext>
            </a:extLst>
          </p:cNvPr>
          <p:cNvSpPr/>
          <p:nvPr/>
        </p:nvSpPr>
        <p:spPr>
          <a:xfrm>
            <a:off x="3683392" y="2154803"/>
            <a:ext cx="1498207" cy="1749988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4BF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493821-569F-4B21-9D32-EF59D77DD333}"/>
              </a:ext>
            </a:extLst>
          </p:cNvPr>
          <p:cNvSpPr txBox="1"/>
          <p:nvPr/>
        </p:nvSpPr>
        <p:spPr>
          <a:xfrm>
            <a:off x="3790908" y="1461099"/>
            <a:ext cx="1461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TAZ-level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197D34-FB90-4C98-A0CF-DE2C8BCC1412}"/>
              </a:ext>
            </a:extLst>
          </p:cNvPr>
          <p:cNvSpPr/>
          <p:nvPr/>
        </p:nvSpPr>
        <p:spPr>
          <a:xfrm>
            <a:off x="6619420" y="2158127"/>
            <a:ext cx="2088893" cy="1714740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C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749B39-4F3B-48B6-AD6A-14B6792040C3}"/>
              </a:ext>
            </a:extLst>
          </p:cNvPr>
          <p:cNvSpPr txBox="1"/>
          <p:nvPr/>
        </p:nvSpPr>
        <p:spPr>
          <a:xfrm>
            <a:off x="6025677" y="1183979"/>
            <a:ext cx="2986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DA-level data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(</a:t>
            </a:r>
            <a:r>
              <a:rPr lang="en-US" i="1" dirty="0">
                <a:solidFill>
                  <a:srgbClr val="FFC000"/>
                </a:solidFill>
              </a:rPr>
              <a:t>e.g.,</a:t>
            </a:r>
            <a:r>
              <a:rPr lang="en-US" dirty="0">
                <a:solidFill>
                  <a:srgbClr val="FFC000"/>
                </a:solidFill>
              </a:rPr>
              <a:t> select 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Census variables)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FC47CE-43EC-4223-B888-2A30E3AEA9C6}"/>
              </a:ext>
            </a:extLst>
          </p:cNvPr>
          <p:cNvSpPr/>
          <p:nvPr/>
        </p:nvSpPr>
        <p:spPr>
          <a:xfrm>
            <a:off x="8839201" y="2152486"/>
            <a:ext cx="1183702" cy="1727709"/>
          </a:xfrm>
          <a:prstGeom prst="rect">
            <a:avLst/>
          </a:prstGeom>
          <a:noFill/>
          <a:ln w="38100">
            <a:solidFill>
              <a:srgbClr val="FFA7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C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E809C-DCA1-40EF-82E3-5BCC6C750A57}"/>
              </a:ext>
            </a:extLst>
          </p:cNvPr>
          <p:cNvSpPr txBox="1"/>
          <p:nvPr/>
        </p:nvSpPr>
        <p:spPr>
          <a:xfrm>
            <a:off x="8232024" y="1204970"/>
            <a:ext cx="208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A7D5"/>
                </a:solidFill>
              </a:rPr>
              <a:t>Time-indexed </a:t>
            </a:r>
          </a:p>
          <a:p>
            <a:pPr algn="ctr"/>
            <a:r>
              <a:rPr lang="en-US" dirty="0">
                <a:solidFill>
                  <a:srgbClr val="FFA7D5"/>
                </a:solidFill>
              </a:rPr>
              <a:t>data</a:t>
            </a:r>
          </a:p>
          <a:p>
            <a:pPr algn="ctr"/>
            <a:r>
              <a:rPr lang="en-US" dirty="0">
                <a:solidFill>
                  <a:srgbClr val="FFA7D5"/>
                </a:solidFill>
              </a:rPr>
              <a:t>(</a:t>
            </a:r>
            <a:r>
              <a:rPr lang="en-US" i="1" dirty="0">
                <a:solidFill>
                  <a:srgbClr val="FFA7D5"/>
                </a:solidFill>
              </a:rPr>
              <a:t>e.g.,</a:t>
            </a:r>
            <a:r>
              <a:rPr lang="en-US" dirty="0">
                <a:solidFill>
                  <a:srgbClr val="FFA7D5"/>
                </a:solidFill>
              </a:rPr>
              <a:t> fuel prices)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09ABEF-CCB0-4480-8E0B-5403DD0E9830}"/>
              </a:ext>
            </a:extLst>
          </p:cNvPr>
          <p:cNvSpPr txBox="1"/>
          <p:nvPr/>
        </p:nvSpPr>
        <p:spPr>
          <a:xfrm>
            <a:off x="1436376" y="6424857"/>
            <a:ext cx="7207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Teranet dataset is related to multiple groups of datasets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based on different spatial and temporal relationships.</a:t>
            </a:r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263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7: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70250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Thank you!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09788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7098609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7CD619-09D5-4D2E-808C-731D5EAA910E}"/>
              </a:ext>
            </a:extLst>
          </p:cNvPr>
          <p:cNvSpPr/>
          <p:nvPr/>
        </p:nvSpPr>
        <p:spPr>
          <a:xfrm>
            <a:off x="1854939" y="2298817"/>
            <a:ext cx="755803" cy="77728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GTHA</a:t>
            </a:r>
          </a:p>
          <a:p>
            <a:pPr algn="ctr"/>
            <a:r>
              <a:rPr lang="en-US" sz="800" dirty="0"/>
              <a:t>DA-level </a:t>
            </a:r>
          </a:p>
          <a:p>
            <a:pPr algn="ctr"/>
            <a:r>
              <a:rPr lang="en-US" sz="800" dirty="0"/>
              <a:t>Profiles of Income</a:t>
            </a:r>
          </a:p>
          <a:p>
            <a:pPr algn="ctr"/>
            <a:r>
              <a:rPr lang="en-US" sz="800" dirty="0"/>
              <a:t>2016 Census</a:t>
            </a:r>
            <a:endParaRPr lang="en-CA" sz="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0B0011-40D1-4901-AA93-AB563E97A178}"/>
              </a:ext>
            </a:extLst>
          </p:cNvPr>
          <p:cNvSpPr/>
          <p:nvPr/>
        </p:nvSpPr>
        <p:spPr>
          <a:xfrm>
            <a:off x="2625540" y="2287545"/>
            <a:ext cx="848036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9,182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218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polygons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ECCBDF-1AA6-4214-8576-D9C9F0F95610}"/>
              </a:ext>
            </a:extLst>
          </p:cNvPr>
          <p:cNvSpPr txBox="1"/>
          <p:nvPr/>
        </p:nvSpPr>
        <p:spPr>
          <a:xfrm>
            <a:off x="147283" y="2310384"/>
            <a:ext cx="952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/>
              <a:t>DA-level</a:t>
            </a:r>
          </a:p>
          <a:p>
            <a:pPr algn="r"/>
            <a:r>
              <a:rPr lang="en-US" sz="800" b="1" dirty="0"/>
              <a:t>Profiles of Income</a:t>
            </a:r>
          </a:p>
          <a:p>
            <a:pPr algn="r"/>
            <a:r>
              <a:rPr lang="en-US" sz="800" b="1" dirty="0"/>
              <a:t>2016 Census</a:t>
            </a:r>
          </a:p>
          <a:p>
            <a:pPr algn="r"/>
            <a:r>
              <a:rPr lang="en-US" sz="800" b="1" dirty="0"/>
              <a:t>Esri Open </a:t>
            </a:r>
          </a:p>
          <a:p>
            <a:pPr algn="r"/>
            <a:r>
              <a:rPr lang="en-US" sz="800" b="1" dirty="0"/>
              <a:t>Data Portal (*)</a:t>
            </a:r>
            <a:endParaRPr lang="en-CA" sz="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85F481-9037-40B7-9EC9-30DC7A000716}"/>
              </a:ext>
            </a:extLst>
          </p:cNvPr>
          <p:cNvSpPr/>
          <p:nvPr/>
        </p:nvSpPr>
        <p:spPr>
          <a:xfrm>
            <a:off x="511019" y="2009920"/>
            <a:ext cx="1566454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800" dirty="0"/>
              <a:t>da_census_income_obtain.ipynb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DA58DF-7D66-4860-8850-E5F30A9FC7AA}"/>
              </a:ext>
            </a:extLst>
          </p:cNvPr>
          <p:cNvSpPr/>
          <p:nvPr/>
        </p:nvSpPr>
        <p:spPr>
          <a:xfrm>
            <a:off x="110209" y="1594503"/>
            <a:ext cx="876127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600" dirty="0"/>
              <a:t>(*) https://opendata.arcgis.com/datasets/9d262f8a576842fbb2afbc8c51a64178_1.geojson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63632F-83DF-44BB-8DD1-2C6A0ABD7141}"/>
              </a:ext>
            </a:extLst>
          </p:cNvPr>
          <p:cNvSpPr/>
          <p:nvPr/>
        </p:nvSpPr>
        <p:spPr>
          <a:xfrm>
            <a:off x="1293479" y="3116215"/>
            <a:ext cx="184698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data/da_census/da_census_income.csv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B8A40B-13F9-4D29-867D-6AD888FD71C2}"/>
              </a:ext>
            </a:extLst>
          </p:cNvPr>
          <p:cNvSpPr txBox="1"/>
          <p:nvPr/>
        </p:nvSpPr>
        <p:spPr>
          <a:xfrm>
            <a:off x="661863" y="786704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Teranet</a:t>
            </a:r>
            <a:endParaRPr lang="en-CA" sz="8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BB8569-DA9C-4572-91EA-A3E1B6F725D9}"/>
              </a:ext>
            </a:extLst>
          </p:cNvPr>
          <p:cNvCxnSpPr/>
          <p:nvPr/>
        </p:nvCxnSpPr>
        <p:spPr>
          <a:xfrm>
            <a:off x="1178351" y="2687462"/>
            <a:ext cx="662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1295B02-85A2-450E-8B68-458E45140347}"/>
              </a:ext>
            </a:extLst>
          </p:cNvPr>
          <p:cNvSpPr/>
          <p:nvPr/>
        </p:nvSpPr>
        <p:spPr>
          <a:xfrm>
            <a:off x="1293479" y="1355290"/>
            <a:ext cx="1515158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/>
              <a:t>data/teranet/HHSaleHistory.csv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2F75E1A-8CE3-43B6-81FF-F6EC2634B83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473576" y="1815546"/>
            <a:ext cx="907398" cy="684354"/>
          </a:xfrm>
          <a:prstGeom prst="bentConnector3">
            <a:avLst>
              <a:gd name="adj1" fmla="val 5537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BB62A9E-2033-4812-9500-2C57F4180E7F}"/>
              </a:ext>
            </a:extLst>
          </p:cNvPr>
          <p:cNvCxnSpPr>
            <a:cxnSpLocks/>
          </p:cNvCxnSpPr>
          <p:nvPr/>
        </p:nvCxnSpPr>
        <p:spPr>
          <a:xfrm flipV="1">
            <a:off x="1394714" y="2225364"/>
            <a:ext cx="0" cy="431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A9FF8D0-9BFB-4E1D-A9D0-65A4B94B2098}"/>
              </a:ext>
            </a:extLst>
          </p:cNvPr>
          <p:cNvSpPr txBox="1"/>
          <p:nvPr/>
        </p:nvSpPr>
        <p:spPr>
          <a:xfrm>
            <a:off x="3069410" y="1116070"/>
            <a:ext cx="787204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Spatial </a:t>
            </a:r>
          </a:p>
          <a:p>
            <a:pPr algn="ctr"/>
            <a:r>
              <a:rPr lang="en-US" sz="1400" dirty="0"/>
              <a:t>join #1</a:t>
            </a:r>
          </a:p>
          <a:p>
            <a:pPr algn="ctr"/>
            <a:r>
              <a:rPr lang="en-US" sz="900" dirty="0"/>
              <a:t>how=‘inner’, </a:t>
            </a:r>
          </a:p>
          <a:p>
            <a:pPr algn="ctr"/>
            <a:r>
              <a:rPr lang="en-US" sz="900" dirty="0"/>
              <a:t>op=‘within’</a:t>
            </a:r>
            <a:endParaRPr lang="en-CA" sz="10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D1B63EC-5942-4482-963B-9BE4E4FC8C33}"/>
              </a:ext>
            </a:extLst>
          </p:cNvPr>
          <p:cNvSpPr/>
          <p:nvPr/>
        </p:nvSpPr>
        <p:spPr>
          <a:xfrm>
            <a:off x="4332273" y="948967"/>
            <a:ext cx="1595309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data/teranet/1.1_Teranet_DA.csv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2981EE-2F19-4547-A8C7-1E40D5CEEB9A}"/>
              </a:ext>
            </a:extLst>
          </p:cNvPr>
          <p:cNvSpPr txBox="1"/>
          <p:nvPr/>
        </p:nvSpPr>
        <p:spPr>
          <a:xfrm>
            <a:off x="3989486" y="2063752"/>
            <a:ext cx="1912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Add columns </a:t>
            </a:r>
          </a:p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'DAUID', 'CSDUID', 'CSDNAME'</a:t>
            </a:r>
            <a:r>
              <a:rPr lang="en-US" altLang="en-US" sz="800" dirty="0"/>
              <a:t> </a:t>
            </a:r>
            <a:endParaRPr lang="en-US" altLang="en-US" sz="800" dirty="0">
              <a:latin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1F8A492-9C29-4213-96A6-DB93F418310C}"/>
              </a:ext>
            </a:extLst>
          </p:cNvPr>
          <p:cNvSpPr/>
          <p:nvPr/>
        </p:nvSpPr>
        <p:spPr>
          <a:xfrm>
            <a:off x="1854939" y="520132"/>
            <a:ext cx="755799" cy="777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Raw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Teranet dataset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DE2863D-28FC-48B8-BDDA-DDE49A16B815}"/>
              </a:ext>
            </a:extLst>
          </p:cNvPr>
          <p:cNvSpPr/>
          <p:nvPr/>
        </p:nvSpPr>
        <p:spPr>
          <a:xfrm>
            <a:off x="2625945" y="507331"/>
            <a:ext cx="1000849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9,039,241</a:t>
            </a:r>
            <a:r>
              <a:rPr lang="en-US" altLang="en-US" sz="4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15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82155F6-0CA2-4E9B-8B76-F48E5EE6A5D4}"/>
              </a:ext>
            </a:extLst>
          </p:cNvPr>
          <p:cNvCxnSpPr/>
          <p:nvPr/>
        </p:nvCxnSpPr>
        <p:spPr>
          <a:xfrm>
            <a:off x="1178351" y="908777"/>
            <a:ext cx="662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88D3464-485D-4300-AA9D-26551690BDCA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3626794" y="719686"/>
            <a:ext cx="755799" cy="720495"/>
          </a:xfrm>
          <a:prstGeom prst="bentConnector3">
            <a:avLst>
              <a:gd name="adj1" fmla="val 4596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1E00F17-8502-4B49-9154-04664D50B966}"/>
              </a:ext>
            </a:extLst>
          </p:cNvPr>
          <p:cNvSpPr/>
          <p:nvPr/>
        </p:nvSpPr>
        <p:spPr>
          <a:xfrm>
            <a:off x="4372246" y="1246481"/>
            <a:ext cx="638006" cy="777289"/>
          </a:xfrm>
          <a:prstGeom prst="rect">
            <a:avLst/>
          </a:prstGeom>
          <a:solidFill>
            <a:srgbClr val="9EF8E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</a:rPr>
              <a:t>Teranet,</a:t>
            </a:r>
          </a:p>
          <a:p>
            <a:pPr algn="ctr"/>
            <a:r>
              <a:rPr lang="en-US" sz="900" dirty="0">
                <a:solidFill>
                  <a:sysClr val="windowText" lastClr="000000"/>
                </a:solidFill>
              </a:rPr>
              <a:t>filtered for GTHA, </a:t>
            </a:r>
          </a:p>
          <a:p>
            <a:pPr algn="ctr"/>
            <a:r>
              <a:rPr lang="en-US" sz="900" dirty="0">
                <a:solidFill>
                  <a:sysClr val="windowText" lastClr="000000"/>
                </a:solidFill>
              </a:rPr>
              <a:t>+DA keys</a:t>
            </a:r>
            <a:endParaRPr lang="en-CA" sz="900" dirty="0">
              <a:solidFill>
                <a:sysClr val="windowText" lastClr="00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0EBE764-A99D-49A6-9BC4-F84F0B706915}"/>
              </a:ext>
            </a:extLst>
          </p:cNvPr>
          <p:cNvSpPr/>
          <p:nvPr/>
        </p:nvSpPr>
        <p:spPr>
          <a:xfrm>
            <a:off x="5023328" y="1233194"/>
            <a:ext cx="1087461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6,803,691</a:t>
            </a:r>
            <a:r>
              <a:rPr lang="en-US" altLang="en-US" sz="400" dirty="0">
                <a:solidFill>
                  <a:schemeClr val="tx1"/>
                </a:solidFill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18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1237ED-3544-4892-8733-C8B07BE52930}"/>
              </a:ext>
            </a:extLst>
          </p:cNvPr>
          <p:cNvSpPr txBox="1"/>
          <p:nvPr/>
        </p:nvSpPr>
        <p:spPr>
          <a:xfrm>
            <a:off x="290775" y="3951643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/>
              <a:t>Transportation</a:t>
            </a:r>
          </a:p>
          <a:p>
            <a:pPr algn="r"/>
            <a:r>
              <a:rPr lang="en-US" sz="800" b="1" dirty="0"/>
              <a:t>Analysis Zones </a:t>
            </a:r>
          </a:p>
          <a:p>
            <a:pPr algn="r"/>
            <a:r>
              <a:rPr lang="en-US" sz="800" b="1" dirty="0"/>
              <a:t>(TAZ)</a:t>
            </a:r>
            <a:endParaRPr lang="en-CA" sz="8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207EC3A-3B0C-46D9-B26A-9C686D024E20}"/>
              </a:ext>
            </a:extLst>
          </p:cNvPr>
          <p:cNvSpPr/>
          <p:nvPr/>
        </p:nvSpPr>
        <p:spPr>
          <a:xfrm>
            <a:off x="1854939" y="3786276"/>
            <a:ext cx="759919" cy="777289"/>
          </a:xfrm>
          <a:prstGeom prst="rect">
            <a:avLst/>
          </a:prstGeom>
          <a:solidFill>
            <a:srgbClr val="FF61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GTHA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TAZ geometry and general info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0CAFDF3-AC1F-40AB-8DA9-39A5F9AFE029}"/>
              </a:ext>
            </a:extLst>
          </p:cNvPr>
          <p:cNvSpPr/>
          <p:nvPr/>
        </p:nvSpPr>
        <p:spPr>
          <a:xfrm>
            <a:off x="2634169" y="3771832"/>
            <a:ext cx="848036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1,716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5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polygons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B3A321C-56CC-4DE6-BA76-6040A60698AB}"/>
              </a:ext>
            </a:extLst>
          </p:cNvPr>
          <p:cNvSpPr/>
          <p:nvPr/>
        </p:nvSpPr>
        <p:spPr>
          <a:xfrm>
            <a:off x="1293479" y="4603674"/>
            <a:ext cx="184698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data/da_census/da_census_income.csv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67CAC79-2C17-44E9-BA89-7D338469021C}"/>
              </a:ext>
            </a:extLst>
          </p:cNvPr>
          <p:cNvCxnSpPr/>
          <p:nvPr/>
        </p:nvCxnSpPr>
        <p:spPr>
          <a:xfrm>
            <a:off x="1178351" y="4174921"/>
            <a:ext cx="662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D1410BC3-EF13-47F0-9518-453C8829E298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3482205" y="2961564"/>
            <a:ext cx="3033685" cy="1022623"/>
          </a:xfrm>
          <a:prstGeom prst="bentConnector3">
            <a:avLst>
              <a:gd name="adj1" fmla="val 8215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48F2F29-99B8-45D6-B475-338A78094086}"/>
              </a:ext>
            </a:extLst>
          </p:cNvPr>
          <p:cNvCxnSpPr>
            <a:cxnSpLocks/>
          </p:cNvCxnSpPr>
          <p:nvPr/>
        </p:nvCxnSpPr>
        <p:spPr>
          <a:xfrm>
            <a:off x="5010250" y="1891179"/>
            <a:ext cx="1470641" cy="752978"/>
          </a:xfrm>
          <a:prstGeom prst="bentConnector3">
            <a:avLst>
              <a:gd name="adj1" fmla="val 653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4695A2EB-5C69-49AE-8BCD-154509CB105B}"/>
              </a:ext>
            </a:extLst>
          </p:cNvPr>
          <p:cNvSpPr txBox="1"/>
          <p:nvPr/>
        </p:nvSpPr>
        <p:spPr>
          <a:xfrm>
            <a:off x="5127977" y="2434507"/>
            <a:ext cx="718465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Spatial </a:t>
            </a:r>
          </a:p>
          <a:p>
            <a:pPr algn="ctr"/>
            <a:r>
              <a:rPr lang="en-US" sz="1400" dirty="0"/>
              <a:t>join #2</a:t>
            </a:r>
          </a:p>
          <a:p>
            <a:pPr algn="ctr"/>
            <a:r>
              <a:rPr lang="en-US" sz="900" dirty="0"/>
              <a:t>how=‘left’, </a:t>
            </a:r>
          </a:p>
          <a:p>
            <a:pPr algn="ctr"/>
            <a:r>
              <a:rPr lang="en-US" sz="900" dirty="0"/>
              <a:t>op=‘within’</a:t>
            </a:r>
            <a:endParaRPr lang="en-CA" sz="10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40FDBE8-5843-4438-A706-1190326AE6FE}"/>
              </a:ext>
            </a:extLst>
          </p:cNvPr>
          <p:cNvSpPr/>
          <p:nvPr/>
        </p:nvSpPr>
        <p:spPr>
          <a:xfrm>
            <a:off x="2924389" y="102376"/>
            <a:ext cx="1956153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800" dirty="0"/>
              <a:t>2.1.1_teranet_gtha_da_spatial_join.ipynb</a:t>
            </a:r>
            <a:endParaRPr lang="en-CA" sz="800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3DFBA07-9AFC-401E-A8A7-7ABBE106E3FE}"/>
              </a:ext>
            </a:extLst>
          </p:cNvPr>
          <p:cNvCxnSpPr>
            <a:cxnSpLocks/>
          </p:cNvCxnSpPr>
          <p:nvPr/>
        </p:nvCxnSpPr>
        <p:spPr>
          <a:xfrm flipV="1">
            <a:off x="3808085" y="317823"/>
            <a:ext cx="0" cy="796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A9638AB-4A9C-48D0-B0E8-7F6C63F1C6BF}"/>
              </a:ext>
            </a:extLst>
          </p:cNvPr>
          <p:cNvSpPr/>
          <p:nvPr/>
        </p:nvSpPr>
        <p:spPr>
          <a:xfrm>
            <a:off x="511019" y="3509839"/>
            <a:ext cx="1113245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800" dirty="0"/>
              <a:t>taz_info_obtain.ipynb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698DB95-F91A-4DA2-B92C-7D315AB9911B}"/>
              </a:ext>
            </a:extLst>
          </p:cNvPr>
          <p:cNvCxnSpPr>
            <a:cxnSpLocks/>
          </p:cNvCxnSpPr>
          <p:nvPr/>
        </p:nvCxnSpPr>
        <p:spPr>
          <a:xfrm flipV="1">
            <a:off x="1394714" y="3735713"/>
            <a:ext cx="0" cy="431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6528AEF-62F9-4CF0-9B9E-DD28B4438106}"/>
              </a:ext>
            </a:extLst>
          </p:cNvPr>
          <p:cNvSpPr/>
          <p:nvPr/>
        </p:nvSpPr>
        <p:spPr>
          <a:xfrm>
            <a:off x="6194718" y="1594503"/>
            <a:ext cx="1956153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sz="800" dirty="0"/>
              <a:t>2.1.2_teranet_taz_spatial_join.ipynb</a:t>
            </a:r>
            <a:endParaRPr lang="en-CA" sz="800" dirty="0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B9F93A9-A043-4FAB-A8E6-60251ED42102}"/>
              </a:ext>
            </a:extLst>
          </p:cNvPr>
          <p:cNvCxnSpPr>
            <a:cxnSpLocks/>
          </p:cNvCxnSpPr>
          <p:nvPr/>
        </p:nvCxnSpPr>
        <p:spPr>
          <a:xfrm flipV="1">
            <a:off x="5779704" y="1809947"/>
            <a:ext cx="698881" cy="624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7E22D2F-5F19-4042-874E-FE6D2E6370E3}"/>
              </a:ext>
            </a:extLst>
          </p:cNvPr>
          <p:cNvSpPr/>
          <p:nvPr/>
        </p:nvSpPr>
        <p:spPr>
          <a:xfrm>
            <a:off x="6494809" y="2434493"/>
            <a:ext cx="638006" cy="777289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Teranet,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filtered for GTHA,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+DA, TAZ keys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802C14B-CF71-4A5C-AE7C-5AFD5543A018}"/>
              </a:ext>
            </a:extLst>
          </p:cNvPr>
          <p:cNvSpPr/>
          <p:nvPr/>
        </p:nvSpPr>
        <p:spPr>
          <a:xfrm>
            <a:off x="7145106" y="2419823"/>
            <a:ext cx="1087461" cy="543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6,803,756</a:t>
            </a:r>
            <a:r>
              <a:rPr lang="en-US" altLang="en-US" sz="400" dirty="0">
                <a:solidFill>
                  <a:schemeClr val="tx1"/>
                </a:solidFill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19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EAACAAB-BF7F-464B-94C6-8EC982F13055}"/>
              </a:ext>
            </a:extLst>
          </p:cNvPr>
          <p:cNvSpPr txBox="1"/>
          <p:nvPr/>
        </p:nvSpPr>
        <p:spPr>
          <a:xfrm>
            <a:off x="5127977" y="3235898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Add column </a:t>
            </a:r>
          </a:p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'TAZ_O'</a:t>
            </a:r>
            <a:endParaRPr lang="en-US" altLang="en-US" sz="800" dirty="0">
              <a:latin typeface="Arial" panose="020B0604020202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F5D3DEC-F10C-4760-9D86-C4EB5844EF80}"/>
              </a:ext>
            </a:extLst>
          </p:cNvPr>
          <p:cNvSpPr txBox="1"/>
          <p:nvPr/>
        </p:nvSpPr>
        <p:spPr>
          <a:xfrm>
            <a:off x="253905" y="5395336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/>
              <a:t>Forward </a:t>
            </a:r>
          </a:p>
          <a:p>
            <a:pPr algn="r"/>
            <a:r>
              <a:rPr lang="en-US" sz="800" b="1" dirty="0"/>
              <a:t>Sortation Areas </a:t>
            </a:r>
          </a:p>
          <a:p>
            <a:pPr algn="r"/>
            <a:r>
              <a:rPr lang="en-US" sz="800" b="1" dirty="0"/>
              <a:t>(FSA)</a:t>
            </a:r>
            <a:endParaRPr lang="en-CA" sz="800" b="1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14C3A8D-EE7C-43A5-B6EF-9B6BD6AED5CB}"/>
              </a:ext>
            </a:extLst>
          </p:cNvPr>
          <p:cNvSpPr/>
          <p:nvPr/>
        </p:nvSpPr>
        <p:spPr>
          <a:xfrm>
            <a:off x="1854939" y="5229969"/>
            <a:ext cx="758149" cy="77728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Canada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FSA geometry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7F0200C-93A9-4387-B96E-20A22DB5BF0C}"/>
              </a:ext>
            </a:extLst>
          </p:cNvPr>
          <p:cNvSpPr/>
          <p:nvPr/>
        </p:nvSpPr>
        <p:spPr>
          <a:xfrm>
            <a:off x="2614608" y="5218964"/>
            <a:ext cx="848036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1,614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4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polygons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9BFCE6DA-1249-4B59-8E41-ECE42CA9DA35}"/>
              </a:ext>
            </a:extLst>
          </p:cNvPr>
          <p:cNvCxnSpPr>
            <a:cxnSpLocks/>
            <a:stCxn id="136" idx="3"/>
            <a:endCxn id="144" idx="1"/>
          </p:cNvCxnSpPr>
          <p:nvPr/>
        </p:nvCxnSpPr>
        <p:spPr>
          <a:xfrm flipV="1">
            <a:off x="3462644" y="4464605"/>
            <a:ext cx="4358606" cy="966714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19738AD-F868-4EE7-8DE1-FBE30DCD0013}"/>
              </a:ext>
            </a:extLst>
          </p:cNvPr>
          <p:cNvSpPr txBox="1"/>
          <p:nvPr/>
        </p:nvSpPr>
        <p:spPr>
          <a:xfrm>
            <a:off x="6535175" y="3557252"/>
            <a:ext cx="816249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Spatial </a:t>
            </a:r>
          </a:p>
          <a:p>
            <a:pPr algn="ctr"/>
            <a:r>
              <a:rPr lang="en-US" sz="1400" dirty="0"/>
              <a:t>join #3.1</a:t>
            </a:r>
          </a:p>
          <a:p>
            <a:pPr algn="ctr"/>
            <a:r>
              <a:rPr lang="en-US" sz="900" dirty="0"/>
              <a:t>how=‘left’, </a:t>
            </a:r>
          </a:p>
          <a:p>
            <a:pPr algn="ctr"/>
            <a:r>
              <a:rPr lang="en-US" sz="900" dirty="0"/>
              <a:t>op=‘within’</a:t>
            </a:r>
            <a:endParaRPr lang="en-CA" sz="10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F6F390-5133-4151-A150-75F9AC6AAD98}"/>
              </a:ext>
            </a:extLst>
          </p:cNvPr>
          <p:cNvSpPr/>
          <p:nvPr/>
        </p:nvSpPr>
        <p:spPr>
          <a:xfrm>
            <a:off x="364921" y="4954177"/>
            <a:ext cx="1686137" cy="21544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800" dirty="0"/>
              <a:t>Download from library website (**)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02C3138-B46E-44DF-9D10-C0CCB0CF046C}"/>
              </a:ext>
            </a:extLst>
          </p:cNvPr>
          <p:cNvCxnSpPr>
            <a:cxnSpLocks/>
          </p:cNvCxnSpPr>
          <p:nvPr/>
        </p:nvCxnSpPr>
        <p:spPr>
          <a:xfrm flipV="1">
            <a:off x="1394714" y="5179406"/>
            <a:ext cx="0" cy="431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12B5586-E7C3-4FC7-8B83-7831AFF6F305}"/>
              </a:ext>
            </a:extLst>
          </p:cNvPr>
          <p:cNvSpPr/>
          <p:nvPr/>
        </p:nvSpPr>
        <p:spPr>
          <a:xfrm>
            <a:off x="3267774" y="4304215"/>
            <a:ext cx="1876503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800" dirty="0"/>
              <a:t>2.1.3_teranet_pg_fsa_spatial_join.ipynb</a:t>
            </a:r>
            <a:endParaRPr lang="en-CA" sz="800" dirty="0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82287409-F004-437F-9DDE-C92A6055598F}"/>
              </a:ext>
            </a:extLst>
          </p:cNvPr>
          <p:cNvCxnSpPr>
            <a:cxnSpLocks/>
            <a:stCxn id="142" idx="3"/>
          </p:cNvCxnSpPr>
          <p:nvPr/>
        </p:nvCxnSpPr>
        <p:spPr>
          <a:xfrm flipV="1">
            <a:off x="5144277" y="4292605"/>
            <a:ext cx="1385047" cy="1193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D4F4263-5F27-4802-BC8A-F29292B0321D}"/>
              </a:ext>
            </a:extLst>
          </p:cNvPr>
          <p:cNvSpPr/>
          <p:nvPr/>
        </p:nvSpPr>
        <p:spPr>
          <a:xfrm>
            <a:off x="7821250" y="4075960"/>
            <a:ext cx="638006" cy="777289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Teranet,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filtered for GTHA,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+DA, TAZ,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FSA keys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DD0DA21-986F-47A7-8EEC-3D22625EFC0E}"/>
              </a:ext>
            </a:extLst>
          </p:cNvPr>
          <p:cNvSpPr/>
          <p:nvPr/>
        </p:nvSpPr>
        <p:spPr>
          <a:xfrm>
            <a:off x="8474166" y="4074808"/>
            <a:ext cx="1087461" cy="543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6,803,756</a:t>
            </a:r>
            <a:r>
              <a:rPr lang="en-US" altLang="en-US" sz="400" dirty="0">
                <a:solidFill>
                  <a:schemeClr val="tx1"/>
                </a:solidFill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24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520992C-16E7-4A2A-A036-2A3343B7F231}"/>
              </a:ext>
            </a:extLst>
          </p:cNvPr>
          <p:cNvSpPr txBox="1"/>
          <p:nvPr/>
        </p:nvSpPr>
        <p:spPr>
          <a:xfrm>
            <a:off x="5822467" y="4023885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Add column </a:t>
            </a:r>
          </a:p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‘FSA'</a:t>
            </a:r>
            <a:endParaRPr lang="en-US" altLang="en-US" sz="800" dirty="0">
              <a:latin typeface="Arial" panose="020B0604020202020204" pitchFamily="34" charset="0"/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63A6F6A9-3FE5-4DE0-AB5A-C4089DA76E88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1177820" y="5618613"/>
            <a:ext cx="677119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CEFC25F-0C1A-4F52-825B-A2ACE3DB3AEE}"/>
              </a:ext>
            </a:extLst>
          </p:cNvPr>
          <p:cNvSpPr/>
          <p:nvPr/>
        </p:nvSpPr>
        <p:spPr>
          <a:xfrm>
            <a:off x="2011720" y="4972584"/>
            <a:ext cx="876127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600" dirty="0"/>
              <a:t>https://mdl.library.utoronto.ca/collections/geospatial-data/platinum-postal-code-suite-4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C4F3D02-3F46-457C-AD13-CCD09B604551}"/>
              </a:ext>
            </a:extLst>
          </p:cNvPr>
          <p:cNvSpPr txBox="1"/>
          <p:nvPr/>
        </p:nvSpPr>
        <p:spPr>
          <a:xfrm rot="16200000">
            <a:off x="-165496" y="5099017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DMTI</a:t>
            </a:r>
            <a:endParaRPr lang="en-CA" sz="2000" b="1" dirty="0"/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0D8B2588-6673-478C-BFB3-CF0E2368B902}"/>
              </a:ext>
            </a:extLst>
          </p:cNvPr>
          <p:cNvCxnSpPr>
            <a:cxnSpLocks/>
          </p:cNvCxnSpPr>
          <p:nvPr/>
        </p:nvCxnSpPr>
        <p:spPr>
          <a:xfrm>
            <a:off x="7132815" y="3123736"/>
            <a:ext cx="688435" cy="1106923"/>
          </a:xfrm>
          <a:prstGeom prst="bentConnector3">
            <a:avLst>
              <a:gd name="adj1" fmla="val 43358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7623F470-9BBE-45E5-AEC0-EFBCDD2FEC73}"/>
              </a:ext>
            </a:extLst>
          </p:cNvPr>
          <p:cNvSpPr txBox="1"/>
          <p:nvPr/>
        </p:nvSpPr>
        <p:spPr>
          <a:xfrm rot="16200000">
            <a:off x="-248051" y="2793116"/>
            <a:ext cx="931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Census</a:t>
            </a:r>
            <a:endParaRPr lang="en-CA" sz="2000" b="1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3C29901-F858-4DCA-BE62-3EBB0820FEDE}"/>
              </a:ext>
            </a:extLst>
          </p:cNvPr>
          <p:cNvSpPr txBox="1"/>
          <p:nvPr/>
        </p:nvSpPr>
        <p:spPr>
          <a:xfrm rot="16200000">
            <a:off x="-291697" y="734146"/>
            <a:ext cx="985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Teranet</a:t>
            </a:r>
            <a:endParaRPr lang="en-CA" sz="2000" b="1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2D441B0-75AD-4ABC-B590-34FE94362E85}"/>
              </a:ext>
            </a:extLst>
          </p:cNvPr>
          <p:cNvSpPr txBox="1"/>
          <p:nvPr/>
        </p:nvSpPr>
        <p:spPr>
          <a:xfrm>
            <a:off x="367185" y="6841864"/>
            <a:ext cx="761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/>
              <a:t>Parcel-level</a:t>
            </a:r>
          </a:p>
          <a:p>
            <a:pPr algn="r"/>
            <a:r>
              <a:rPr lang="en-US" sz="800" b="1" dirty="0"/>
              <a:t>Land Use</a:t>
            </a:r>
          </a:p>
          <a:p>
            <a:pPr algn="r"/>
            <a:r>
              <a:rPr lang="en-US" sz="800" b="1" dirty="0"/>
              <a:t>for GTA </a:t>
            </a:r>
          </a:p>
          <a:p>
            <a:pPr algn="r"/>
            <a:r>
              <a:rPr lang="en-US" sz="800" b="1" dirty="0"/>
              <a:t>and Hamilton</a:t>
            </a:r>
            <a:endParaRPr lang="en-CA" sz="800" b="1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5409C76-B3C1-4C6B-BDC4-FCBC9178FE74}"/>
              </a:ext>
            </a:extLst>
          </p:cNvPr>
          <p:cNvSpPr/>
          <p:nvPr/>
        </p:nvSpPr>
        <p:spPr>
          <a:xfrm>
            <a:off x="1854037" y="6584596"/>
            <a:ext cx="760818" cy="777289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GTHA</a:t>
            </a:r>
          </a:p>
          <a:p>
            <a:pPr algn="ctr"/>
            <a:r>
              <a:rPr lang="en-US" sz="900" dirty="0"/>
              <a:t>parcel-level land use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EFC0A291-6039-48E5-9D4D-028CFABF9CBC}"/>
              </a:ext>
            </a:extLst>
          </p:cNvPr>
          <p:cNvSpPr/>
          <p:nvPr/>
        </p:nvSpPr>
        <p:spPr>
          <a:xfrm>
            <a:off x="2630728" y="6573905"/>
            <a:ext cx="1051254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1,664,862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18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polygons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DAC631C8-A902-4CA4-9C81-B5E96B1C8283}"/>
              </a:ext>
            </a:extLst>
          </p:cNvPr>
          <p:cNvCxnSpPr>
            <a:cxnSpLocks/>
            <a:stCxn id="189" idx="3"/>
          </p:cNvCxnSpPr>
          <p:nvPr/>
        </p:nvCxnSpPr>
        <p:spPr>
          <a:xfrm flipV="1">
            <a:off x="3681982" y="6384394"/>
            <a:ext cx="5021559" cy="401866"/>
          </a:xfrm>
          <a:prstGeom prst="bentConnector3">
            <a:avLst>
              <a:gd name="adj1" fmla="val 91396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6C57F27F-87C7-471E-8F82-F89FF4737871}"/>
              </a:ext>
            </a:extLst>
          </p:cNvPr>
          <p:cNvSpPr txBox="1"/>
          <p:nvPr/>
        </p:nvSpPr>
        <p:spPr>
          <a:xfrm>
            <a:off x="7401273" y="5820278"/>
            <a:ext cx="718465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Spatial </a:t>
            </a:r>
          </a:p>
          <a:p>
            <a:pPr algn="ctr"/>
            <a:r>
              <a:rPr lang="en-US" sz="1400" dirty="0"/>
              <a:t>join #4</a:t>
            </a:r>
          </a:p>
          <a:p>
            <a:pPr algn="ctr"/>
            <a:r>
              <a:rPr lang="en-US" sz="900" dirty="0"/>
              <a:t>how=‘left’, </a:t>
            </a:r>
          </a:p>
          <a:p>
            <a:pPr algn="ctr"/>
            <a:r>
              <a:rPr lang="en-US" sz="900" dirty="0"/>
              <a:t>op=‘within’</a:t>
            </a:r>
            <a:endParaRPr lang="en-CA" sz="1000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AA409538-4704-4D02-85B8-A76458924028}"/>
              </a:ext>
            </a:extLst>
          </p:cNvPr>
          <p:cNvSpPr/>
          <p:nvPr/>
        </p:nvSpPr>
        <p:spPr>
          <a:xfrm>
            <a:off x="848275" y="6312572"/>
            <a:ext cx="863744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800" dirty="0"/>
              <a:t>lu_obtain.ipynb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F5CABEE-2ABA-4490-98A8-F501D5F36809}"/>
              </a:ext>
            </a:extLst>
          </p:cNvPr>
          <p:cNvCxnSpPr>
            <a:cxnSpLocks/>
          </p:cNvCxnSpPr>
          <p:nvPr/>
        </p:nvCxnSpPr>
        <p:spPr>
          <a:xfrm flipV="1">
            <a:off x="1418137" y="6534033"/>
            <a:ext cx="0" cy="431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BC9B3F7-FD74-4A85-A3AF-4AF3044CB41B}"/>
              </a:ext>
            </a:extLst>
          </p:cNvPr>
          <p:cNvSpPr/>
          <p:nvPr/>
        </p:nvSpPr>
        <p:spPr>
          <a:xfrm>
            <a:off x="8685958" y="5813799"/>
            <a:ext cx="1087412" cy="77728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Teranet dataset,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filtered for GTHA,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+DA, TAZ, FSA, PCA_ID, pin_lu keys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32F3F5C-7593-4638-B2CD-D84878B84A6A}"/>
              </a:ext>
            </a:extLst>
          </p:cNvPr>
          <p:cNvSpPr/>
          <p:nvPr/>
        </p:nvSpPr>
        <p:spPr>
          <a:xfrm>
            <a:off x="8685909" y="5251516"/>
            <a:ext cx="1087461" cy="543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6,803,767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27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5CB5D238-24BA-45F1-9D28-77CC5E0E63CD}"/>
              </a:ext>
            </a:extLst>
          </p:cNvPr>
          <p:cNvCxnSpPr/>
          <p:nvPr/>
        </p:nvCxnSpPr>
        <p:spPr>
          <a:xfrm>
            <a:off x="1178351" y="6973379"/>
            <a:ext cx="662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E130CC4A-94C5-4CB3-AD01-728955B16181}"/>
              </a:ext>
            </a:extLst>
          </p:cNvPr>
          <p:cNvSpPr txBox="1"/>
          <p:nvPr/>
        </p:nvSpPr>
        <p:spPr>
          <a:xfrm rot="16200000">
            <a:off x="-341277" y="6521399"/>
            <a:ext cx="1400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Geography </a:t>
            </a:r>
          </a:p>
          <a:p>
            <a:pPr algn="r"/>
            <a:r>
              <a:rPr lang="en-US" sz="2000" b="1" dirty="0"/>
              <a:t>dept.</a:t>
            </a:r>
            <a:endParaRPr lang="en-CA" sz="2000" b="1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56D1531-CFFE-43AF-B596-B6BB75859D11}"/>
              </a:ext>
            </a:extLst>
          </p:cNvPr>
          <p:cNvSpPr/>
          <p:nvPr/>
        </p:nvSpPr>
        <p:spPr>
          <a:xfrm>
            <a:off x="511019" y="231235"/>
            <a:ext cx="1177570" cy="21544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800" dirty="0"/>
              <a:t>Received from Teranet</a:t>
            </a:r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82417C65-ED5B-4A30-B881-E234964AD791}"/>
              </a:ext>
            </a:extLst>
          </p:cNvPr>
          <p:cNvCxnSpPr>
            <a:cxnSpLocks/>
          </p:cNvCxnSpPr>
          <p:nvPr/>
        </p:nvCxnSpPr>
        <p:spPr>
          <a:xfrm flipV="1">
            <a:off x="1394714" y="446679"/>
            <a:ext cx="0" cy="431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D459A28-4038-4096-AD33-47F5A33F42B9}"/>
              </a:ext>
            </a:extLst>
          </p:cNvPr>
          <p:cNvSpPr/>
          <p:nvPr/>
        </p:nvSpPr>
        <p:spPr>
          <a:xfrm>
            <a:off x="4989266" y="6325054"/>
            <a:ext cx="1720361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sz="800" dirty="0"/>
              <a:t>2.1.4_teranet_lu_spatial_join.ipynb</a:t>
            </a:r>
            <a:endParaRPr lang="en-CA" sz="800" dirty="0"/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AB070C8A-F1DA-4EF0-856B-12C9D2FB2D11}"/>
              </a:ext>
            </a:extLst>
          </p:cNvPr>
          <p:cNvCxnSpPr>
            <a:cxnSpLocks/>
            <a:stCxn id="208" idx="3"/>
            <a:endCxn id="191" idx="1"/>
          </p:cNvCxnSpPr>
          <p:nvPr/>
        </p:nvCxnSpPr>
        <p:spPr>
          <a:xfrm flipV="1">
            <a:off x="6709627" y="6220388"/>
            <a:ext cx="691646" cy="2123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C4F0ADE1-C1E4-4A8E-AE67-3204DAD3C24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69893" y="5254930"/>
            <a:ext cx="1209870" cy="422262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79595B03-EDB3-4D07-8B8C-BAB9F684C6B2}"/>
              </a:ext>
            </a:extLst>
          </p:cNvPr>
          <p:cNvSpPr/>
          <p:nvPr/>
        </p:nvSpPr>
        <p:spPr>
          <a:xfrm>
            <a:off x="6375139" y="2131688"/>
            <a:ext cx="1826141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data/teranet/1.2_Teranet_DA_TAZ.csv 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0B68DF7B-5DC4-438F-BBFC-29B4C914C898}"/>
              </a:ext>
            </a:extLst>
          </p:cNvPr>
          <p:cNvSpPr/>
          <p:nvPr/>
        </p:nvSpPr>
        <p:spPr>
          <a:xfrm>
            <a:off x="7722642" y="3776762"/>
            <a:ext cx="2198038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data/teranet/1.3_Teranet_DA_TAZ_PG_FSA.csv 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47F73A71-A60D-459F-8A96-8C6C49D45608}"/>
              </a:ext>
            </a:extLst>
          </p:cNvPr>
          <p:cNvSpPr/>
          <p:nvPr/>
        </p:nvSpPr>
        <p:spPr>
          <a:xfrm>
            <a:off x="7688836" y="7101878"/>
            <a:ext cx="2190023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data/teranet/1.4_Teranet_DA_TAZ_FSA_LU.csv 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DDC5C28-D030-49C5-A696-63F91DB78FB2}"/>
              </a:ext>
            </a:extLst>
          </p:cNvPr>
          <p:cNvSpPr txBox="1"/>
          <p:nvPr/>
        </p:nvSpPr>
        <p:spPr>
          <a:xfrm>
            <a:off x="5430938" y="6858171"/>
            <a:ext cx="29482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Add columns: ‘pin_lu', ‘LANDUSE', ‘PROP_CODE'</a:t>
            </a:r>
            <a:r>
              <a:rPr lang="en-US" altLang="en-US" sz="800" dirty="0"/>
              <a:t> </a:t>
            </a:r>
            <a:endParaRPr lang="en-US" altLang="en-US" sz="800" dirty="0">
              <a:latin typeface="Arial" panose="020B0604020202020204" pitchFamily="34" charset="0"/>
            </a:endParaRPr>
          </a:p>
        </p:txBody>
      </p:sp>
      <p:sp>
        <p:nvSpPr>
          <p:cNvPr id="252" name="Title 1">
            <a:extLst>
              <a:ext uri="{FF2B5EF4-FFF2-40B4-BE49-F238E27FC236}">
                <a16:creationId xmlns:a16="http://schemas.microsoft.com/office/drawing/2014/main" id="{74F7FC7A-D7E6-44FD-9DC0-DE7D23492F8C}"/>
              </a:ext>
            </a:extLst>
          </p:cNvPr>
          <p:cNvSpPr txBox="1">
            <a:spLocks/>
          </p:cNvSpPr>
          <p:nvPr/>
        </p:nvSpPr>
        <p:spPr>
          <a:xfrm>
            <a:off x="7455585" y="193256"/>
            <a:ext cx="2433556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2.1 Teranet Spatial joins</a:t>
            </a:r>
            <a:endParaRPr lang="en-CA" b="1" dirty="0"/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87D16050-A595-458E-B22E-71D974D5C336}"/>
              </a:ext>
            </a:extLst>
          </p:cNvPr>
          <p:cNvCxnSpPr/>
          <p:nvPr/>
        </p:nvCxnSpPr>
        <p:spPr>
          <a:xfrm>
            <a:off x="7527016" y="1372551"/>
            <a:ext cx="23177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F0DAA167-D23C-4573-88C9-107AA98B1F9A}"/>
              </a:ext>
            </a:extLst>
          </p:cNvPr>
          <p:cNvCxnSpPr>
            <a:cxnSpLocks/>
          </p:cNvCxnSpPr>
          <p:nvPr/>
        </p:nvCxnSpPr>
        <p:spPr>
          <a:xfrm flipV="1">
            <a:off x="7302532" y="220348"/>
            <a:ext cx="0" cy="9440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70BCC469-3636-4B74-B59F-97EB793259A3}"/>
              </a:ext>
            </a:extLst>
          </p:cNvPr>
          <p:cNvCxnSpPr>
            <a:cxnSpLocks/>
          </p:cNvCxnSpPr>
          <p:nvPr/>
        </p:nvCxnSpPr>
        <p:spPr>
          <a:xfrm flipV="1">
            <a:off x="9487717" y="6606540"/>
            <a:ext cx="0" cy="4953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AAAB1153-E44F-439E-B206-583111DF45E2}"/>
              </a:ext>
            </a:extLst>
          </p:cNvPr>
          <p:cNvSpPr/>
          <p:nvPr/>
        </p:nvSpPr>
        <p:spPr>
          <a:xfrm>
            <a:off x="3651207" y="5546474"/>
            <a:ext cx="758149" cy="777289"/>
          </a:xfrm>
          <a:prstGeom prst="rect">
            <a:avLst/>
          </a:prstGeom>
          <a:solidFill>
            <a:srgbClr val="FF74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Ontario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Postal Code Geography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35A741D-8310-4892-8429-8E1959DB5B4F}"/>
              </a:ext>
            </a:extLst>
          </p:cNvPr>
          <p:cNvSpPr/>
          <p:nvPr/>
        </p:nvSpPr>
        <p:spPr>
          <a:xfrm>
            <a:off x="4432308" y="5534732"/>
            <a:ext cx="881933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555,668</a:t>
            </a:r>
            <a:r>
              <a:rPr lang="en-US" altLang="en-US" sz="4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12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polygons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D60C30F-42FB-400F-9553-E25160D947D5}"/>
              </a:ext>
            </a:extLst>
          </p:cNvPr>
          <p:cNvCxnSpPr>
            <a:cxnSpLocks/>
          </p:cNvCxnSpPr>
          <p:nvPr/>
        </p:nvCxnSpPr>
        <p:spPr>
          <a:xfrm flipV="1">
            <a:off x="1160454" y="6125427"/>
            <a:ext cx="2470327" cy="139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A52BC58B-C415-4C7D-992E-3417131D7DCB}"/>
              </a:ext>
            </a:extLst>
          </p:cNvPr>
          <p:cNvCxnSpPr>
            <a:cxnSpLocks/>
          </p:cNvCxnSpPr>
          <p:nvPr/>
        </p:nvCxnSpPr>
        <p:spPr>
          <a:xfrm flipV="1">
            <a:off x="4407305" y="4690510"/>
            <a:ext cx="3413945" cy="1436520"/>
          </a:xfrm>
          <a:prstGeom prst="bentConnector3">
            <a:avLst>
              <a:gd name="adj1" fmla="val 8348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96DEE8F-92AF-4971-A813-1ED3160244B8}"/>
              </a:ext>
            </a:extLst>
          </p:cNvPr>
          <p:cNvSpPr txBox="1"/>
          <p:nvPr/>
        </p:nvSpPr>
        <p:spPr>
          <a:xfrm>
            <a:off x="6349413" y="4597808"/>
            <a:ext cx="816250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Spatial </a:t>
            </a:r>
          </a:p>
          <a:p>
            <a:pPr algn="ctr"/>
            <a:r>
              <a:rPr lang="en-US" sz="1400" dirty="0"/>
              <a:t>join #3.2</a:t>
            </a:r>
          </a:p>
          <a:p>
            <a:pPr algn="ctr"/>
            <a:r>
              <a:rPr lang="en-US" sz="900" dirty="0"/>
              <a:t>how=‘left’, </a:t>
            </a:r>
          </a:p>
          <a:p>
            <a:pPr algn="ctr"/>
            <a:r>
              <a:rPr lang="en-US" sz="900" dirty="0"/>
              <a:t>op=‘within’</a:t>
            </a:r>
            <a:endParaRPr lang="en-CA" sz="1000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A7BE018-BC60-4C28-B491-1F658D939D5B}"/>
              </a:ext>
            </a:extLst>
          </p:cNvPr>
          <p:cNvCxnSpPr>
            <a:cxnSpLocks/>
            <a:stCxn id="142" idx="3"/>
            <a:endCxn id="95" idx="1"/>
          </p:cNvCxnSpPr>
          <p:nvPr/>
        </p:nvCxnSpPr>
        <p:spPr>
          <a:xfrm>
            <a:off x="5144277" y="4411937"/>
            <a:ext cx="1205136" cy="585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41FC956-ECB3-42FA-B039-D0A94E145D48}"/>
              </a:ext>
            </a:extLst>
          </p:cNvPr>
          <p:cNvSpPr txBox="1"/>
          <p:nvPr/>
        </p:nvSpPr>
        <p:spPr>
          <a:xfrm>
            <a:off x="5285867" y="5378737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Add columns </a:t>
            </a:r>
          </a:p>
          <a:p>
            <a:pPr algn="r"/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‘PCA_ID', ‘postal_code_dmti’, </a:t>
            </a:r>
          </a:p>
          <a:p>
            <a:pPr algn="r"/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‘MAF_ID’, ‘DEL_M_ID'</a:t>
            </a:r>
            <a:r>
              <a:rPr lang="en-US" altLang="en-US" sz="800" dirty="0"/>
              <a:t> </a:t>
            </a:r>
            <a:endParaRPr lang="en-US" altLang="en-US" sz="800" dirty="0">
              <a:latin typeface="Arial" panose="020B0604020202020204" pitchFamily="34" charset="0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2EEAE96-FFB8-4B6F-BBD0-67DF5FD9ED75}"/>
              </a:ext>
            </a:extLst>
          </p:cNvPr>
          <p:cNvCxnSpPr>
            <a:cxnSpLocks/>
          </p:cNvCxnSpPr>
          <p:nvPr/>
        </p:nvCxnSpPr>
        <p:spPr>
          <a:xfrm flipV="1">
            <a:off x="1547114" y="5179406"/>
            <a:ext cx="0" cy="946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718EDD0-0474-4C50-9787-100FC414C0ED}"/>
              </a:ext>
            </a:extLst>
          </p:cNvPr>
          <p:cNvSpPr txBox="1"/>
          <p:nvPr/>
        </p:nvSpPr>
        <p:spPr>
          <a:xfrm>
            <a:off x="455162" y="5959441"/>
            <a:ext cx="684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/>
              <a:t>Postal Code</a:t>
            </a:r>
          </a:p>
          <a:p>
            <a:pPr algn="r"/>
            <a:r>
              <a:rPr lang="en-US" sz="800" b="1" dirty="0"/>
              <a:t>Geography</a:t>
            </a:r>
            <a:endParaRPr lang="en-CA" sz="8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FC8B4C7-1647-4CA6-A48A-63C9AC5075F7}"/>
              </a:ext>
            </a:extLst>
          </p:cNvPr>
          <p:cNvSpPr txBox="1"/>
          <p:nvPr/>
        </p:nvSpPr>
        <p:spPr>
          <a:xfrm rot="16200000">
            <a:off x="-310247" y="3996901"/>
            <a:ext cx="1056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TAZ/TTS</a:t>
            </a: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69775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>
            <a:off x="740320" y="825412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2.2. Motivation</a:t>
            </a:r>
            <a:endParaRPr lang="en-CA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32475E-4630-4E45-8D18-7E8F2138954D}"/>
              </a:ext>
            </a:extLst>
          </p:cNvPr>
          <p:cNvSpPr txBox="1"/>
          <p:nvPr/>
        </p:nvSpPr>
        <p:spPr>
          <a:xfrm>
            <a:off x="959642" y="1769150"/>
            <a:ext cx="8318581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Disaggregation of models is mirrored by disaggregation of data sources (Census/TTS vs Teranet)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Fine-scale housing market dynamics, heterogeneity of the GTHA housing market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“Lack and abundance” paradox: Teranet’s dataset provides a wealth of data with a lack of features</a:t>
            </a:r>
          </a:p>
        </p:txBody>
      </p:sp>
    </p:spTree>
    <p:extLst>
      <p:ext uri="{BB962C8B-B14F-4D97-AF65-F5344CB8AC3E}">
        <p14:creationId xmlns:p14="http://schemas.microsoft.com/office/powerpoint/2010/main" val="16973158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A170DAD0-61AF-4F06-9B32-63280D2D6AB6}"/>
              </a:ext>
            </a:extLst>
          </p:cNvPr>
          <p:cNvSpPr/>
          <p:nvPr/>
        </p:nvSpPr>
        <p:spPr>
          <a:xfrm>
            <a:off x="4339272" y="3403154"/>
            <a:ext cx="1402080" cy="1481863"/>
          </a:xfrm>
          <a:prstGeom prst="can">
            <a:avLst/>
          </a:prstGeom>
          <a:solidFill>
            <a:srgbClr val="FF4B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Correct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consistency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2EB75F5C-6606-4F64-970A-AC9BB90B9C9A}"/>
              </a:ext>
            </a:extLst>
          </p:cNvPr>
          <p:cNvSpPr/>
          <p:nvPr/>
        </p:nvSpPr>
        <p:spPr>
          <a:xfrm>
            <a:off x="816132" y="3407592"/>
            <a:ext cx="1402080" cy="1481863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Teranet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26C51461-4877-4E3A-995E-559BB4D8A1FD}"/>
              </a:ext>
            </a:extLst>
          </p:cNvPr>
          <p:cNvSpPr/>
          <p:nvPr/>
        </p:nvSpPr>
        <p:spPr>
          <a:xfrm>
            <a:off x="7975870" y="3405256"/>
            <a:ext cx="1402080" cy="1481863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 to the database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CF6CD762-7693-4E3F-9A5F-72936403491E}"/>
              </a:ext>
            </a:extLst>
          </p:cNvPr>
          <p:cNvSpPr/>
          <p:nvPr/>
        </p:nvSpPr>
        <p:spPr>
          <a:xfrm>
            <a:off x="2577702" y="3412742"/>
            <a:ext cx="1402080" cy="1481863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foreign</a:t>
            </a:r>
          </a:p>
          <a:p>
            <a:pPr algn="ctr"/>
            <a:r>
              <a:rPr lang="en-US" dirty="0"/>
              <a:t>keys via spatial joins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C65D2397-E20D-4785-87A7-9D9036C1BBE7}"/>
              </a:ext>
            </a:extLst>
          </p:cNvPr>
          <p:cNvSpPr/>
          <p:nvPr/>
        </p:nvSpPr>
        <p:spPr>
          <a:xfrm>
            <a:off x="6157062" y="3412741"/>
            <a:ext cx="1402080" cy="1481863"/>
          </a:xfrm>
          <a:prstGeom prst="can">
            <a:avLst/>
          </a:prstGeom>
          <a:solidFill>
            <a:srgbClr val="FF98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new attributes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DE616F-82FD-4EDE-AF5B-BF3875D5606B}"/>
              </a:ext>
            </a:extLst>
          </p:cNvPr>
          <p:cNvSpPr/>
          <p:nvPr/>
        </p:nvSpPr>
        <p:spPr>
          <a:xfrm>
            <a:off x="1328659" y="5655044"/>
            <a:ext cx="3342237" cy="1221638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3D70D-6F1C-4C3C-B218-256FAD07AB84}"/>
              </a:ext>
            </a:extLst>
          </p:cNvPr>
          <p:cNvSpPr/>
          <p:nvPr/>
        </p:nvSpPr>
        <p:spPr>
          <a:xfrm>
            <a:off x="551280" y="5157750"/>
            <a:ext cx="184227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239D72-94BA-4BAA-8352-C6E287E5B65E}"/>
              </a:ext>
            </a:extLst>
          </p:cNvPr>
          <p:cNvSpPr txBox="1"/>
          <p:nvPr/>
        </p:nvSpPr>
        <p:spPr>
          <a:xfrm>
            <a:off x="551280" y="5157750"/>
            <a:ext cx="185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HHSaleHistory.csv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3D5AA7-6782-4CC7-8D6D-516136D57FFF}"/>
              </a:ext>
            </a:extLst>
          </p:cNvPr>
          <p:cNvSpPr/>
          <p:nvPr/>
        </p:nvSpPr>
        <p:spPr>
          <a:xfrm>
            <a:off x="3780576" y="5102873"/>
            <a:ext cx="2540503" cy="401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0C686-AD98-4F30-ABB2-E8400A18D24E}"/>
              </a:ext>
            </a:extLst>
          </p:cNvPr>
          <p:cNvSpPr txBox="1"/>
          <p:nvPr/>
        </p:nvSpPr>
        <p:spPr>
          <a:xfrm>
            <a:off x="1382367" y="5661096"/>
            <a:ext cx="3288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1.1_Teranet_DA.csv</a:t>
            </a:r>
          </a:p>
          <a:p>
            <a:r>
              <a:rPr lang="en-CA" dirty="0"/>
              <a:t>1.2_Teranet_DA_TAZ.csv</a:t>
            </a:r>
          </a:p>
          <a:p>
            <a:r>
              <a:rPr lang="en-CA" dirty="0"/>
              <a:t>1.3_Teranet_DA_TAZ_FSA.csv</a:t>
            </a:r>
          </a:p>
          <a:p>
            <a:r>
              <a:rPr lang="en-CA" dirty="0"/>
              <a:t>1.4_Teranet_DA_TAZ_FSA_LU.csv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8EAFA-0B53-43D9-8CC0-9F04BD446AB7}"/>
              </a:ext>
            </a:extLst>
          </p:cNvPr>
          <p:cNvSpPr/>
          <p:nvPr/>
        </p:nvSpPr>
        <p:spPr>
          <a:xfrm>
            <a:off x="5131457" y="5650587"/>
            <a:ext cx="3288528" cy="776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E8C9F-4E56-4B7A-8692-79C956F4F203}"/>
              </a:ext>
            </a:extLst>
          </p:cNvPr>
          <p:cNvSpPr txBox="1"/>
          <p:nvPr/>
        </p:nvSpPr>
        <p:spPr>
          <a:xfrm>
            <a:off x="3780576" y="5148409"/>
            <a:ext cx="2540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cs typeface="Courier New" panose="02070309020205020404" pitchFamily="49" charset="0"/>
              </a:rPr>
              <a:t>2_Teranet_consistent.csv</a:t>
            </a:r>
            <a:endParaRPr lang="en-CA" dirty="0"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216E0F-9ABA-41EE-BA84-0B8B225644F7}"/>
              </a:ext>
            </a:extLst>
          </p:cNvPr>
          <p:cNvSpPr txBox="1"/>
          <p:nvPr/>
        </p:nvSpPr>
        <p:spPr>
          <a:xfrm>
            <a:off x="5196933" y="5736203"/>
            <a:ext cx="3174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cs typeface="Courier New" panose="02070309020205020404" pitchFamily="49" charset="0"/>
              </a:rPr>
              <a:t>3_Teranet_new_cols.csv</a:t>
            </a:r>
          </a:p>
          <a:p>
            <a:r>
              <a:rPr lang="nn-NO" dirty="0">
                <a:cs typeface="Courier New" panose="02070309020205020404" pitchFamily="49" charset="0"/>
              </a:rPr>
              <a:t>3_Teranet_nonan_new_cols.csv</a:t>
            </a:r>
            <a:endParaRPr lang="en-CA" dirty="0">
              <a:cs typeface="Courier New" panose="02070309020205020404" pitchFamily="49" charset="0"/>
            </a:endParaRPr>
          </a:p>
          <a:p>
            <a:endParaRPr lang="en-CA" dirty="0">
              <a:cs typeface="Courier New" panose="02070309020205020404" pitchFamily="49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2AF32B-9FD8-47EB-AB0F-1BB6119E71C5}"/>
              </a:ext>
            </a:extLst>
          </p:cNvPr>
          <p:cNvCxnSpPr>
            <a:stCxn id="3" idx="3"/>
          </p:cNvCxnSpPr>
          <p:nvPr/>
        </p:nvCxnSpPr>
        <p:spPr>
          <a:xfrm>
            <a:off x="1517172" y="4889455"/>
            <a:ext cx="0" cy="26250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C577A9-D888-428F-9741-9DEE25953BDC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265899" y="4894605"/>
            <a:ext cx="12843" cy="75371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BA32A9-FE50-4ED7-9EC4-7F6D7328CFE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040312" y="4885017"/>
            <a:ext cx="0" cy="21785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D18A56-A813-45E0-9CD1-C3CCE5199718}"/>
              </a:ext>
            </a:extLst>
          </p:cNvPr>
          <p:cNvCxnSpPr>
            <a:cxnSpLocks/>
          </p:cNvCxnSpPr>
          <p:nvPr/>
        </p:nvCxnSpPr>
        <p:spPr>
          <a:xfrm>
            <a:off x="7412580" y="4837070"/>
            <a:ext cx="0" cy="81125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E79C7DB-7AC9-45AC-AA40-53D8E9240CA6}"/>
              </a:ext>
            </a:extLst>
          </p:cNvPr>
          <p:cNvSpPr/>
          <p:nvPr/>
        </p:nvSpPr>
        <p:spPr>
          <a:xfrm>
            <a:off x="7906439" y="5089603"/>
            <a:ext cx="1537121" cy="401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5FEFB7-DC63-4B6C-A4D6-C93DB117CFDF}"/>
              </a:ext>
            </a:extLst>
          </p:cNvPr>
          <p:cNvSpPr txBox="1"/>
          <p:nvPr/>
        </p:nvSpPr>
        <p:spPr>
          <a:xfrm>
            <a:off x="8045460" y="5135139"/>
            <a:ext cx="124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cs typeface="Courier New" panose="02070309020205020404" pitchFamily="49" charset="0"/>
              </a:rPr>
              <a:t>PostgreSQL</a:t>
            </a:r>
            <a:endParaRPr lang="en-CA" dirty="0">
              <a:cs typeface="Courier New" panose="02070309020205020404" pitchFamily="49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3410005-4B00-4D82-BA6B-C8C6F2F5A4E3}"/>
              </a:ext>
            </a:extLst>
          </p:cNvPr>
          <p:cNvCxnSpPr>
            <a:cxnSpLocks/>
            <a:stCxn id="4" idx="3"/>
            <a:endCxn id="21" idx="0"/>
          </p:cNvCxnSpPr>
          <p:nvPr/>
        </p:nvCxnSpPr>
        <p:spPr>
          <a:xfrm flipH="1">
            <a:off x="8675000" y="4887119"/>
            <a:ext cx="1910" cy="2024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8856EB9-F3E6-4855-8CD3-5D58C3AFBC03}"/>
              </a:ext>
            </a:extLst>
          </p:cNvPr>
          <p:cNvSpPr txBox="1"/>
          <p:nvPr/>
        </p:nvSpPr>
        <p:spPr>
          <a:xfrm>
            <a:off x="1328659" y="340180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6CF270-B920-4DA1-804C-4C841B8DE2C1}"/>
              </a:ext>
            </a:extLst>
          </p:cNvPr>
          <p:cNvSpPr txBox="1"/>
          <p:nvPr/>
        </p:nvSpPr>
        <p:spPr>
          <a:xfrm>
            <a:off x="3079536" y="340115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0BA612-A3BD-47B2-B12A-AB09CAFDE50F}"/>
              </a:ext>
            </a:extLst>
          </p:cNvPr>
          <p:cNvSpPr txBox="1"/>
          <p:nvPr/>
        </p:nvSpPr>
        <p:spPr>
          <a:xfrm>
            <a:off x="4856933" y="340759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  <a:endParaRPr lang="en-C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D65959-F20B-4818-B96C-56E419693B30}"/>
              </a:ext>
            </a:extLst>
          </p:cNvPr>
          <p:cNvSpPr txBox="1"/>
          <p:nvPr/>
        </p:nvSpPr>
        <p:spPr>
          <a:xfrm>
            <a:off x="8371069" y="340952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final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832B4F-4828-4244-B43A-1075860F9424}"/>
              </a:ext>
            </a:extLst>
          </p:cNvPr>
          <p:cNvSpPr txBox="1"/>
          <p:nvPr/>
        </p:nvSpPr>
        <p:spPr>
          <a:xfrm>
            <a:off x="6660780" y="340759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  <a:endParaRPr lang="en-CA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A3A413B-FFFE-40AA-943E-FB88BB90A8E1}"/>
              </a:ext>
            </a:extLst>
          </p:cNvPr>
          <p:cNvSpPr/>
          <p:nvPr/>
        </p:nvSpPr>
        <p:spPr>
          <a:xfrm>
            <a:off x="2282370" y="3759992"/>
            <a:ext cx="238791" cy="78278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BA0939F-4AD1-47ED-9A01-8FFF993600EF}"/>
              </a:ext>
            </a:extLst>
          </p:cNvPr>
          <p:cNvSpPr/>
          <p:nvPr/>
        </p:nvSpPr>
        <p:spPr>
          <a:xfrm>
            <a:off x="4031676" y="3766802"/>
            <a:ext cx="238791" cy="782782"/>
          </a:xfrm>
          <a:prstGeom prst="rightArrow">
            <a:avLst/>
          </a:prstGeom>
          <a:solidFill>
            <a:srgbClr val="0A768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A3E4C2BB-95CB-4CE5-8FCF-D49D1BFC5047}"/>
              </a:ext>
            </a:extLst>
          </p:cNvPr>
          <p:cNvSpPr/>
          <p:nvPr/>
        </p:nvSpPr>
        <p:spPr>
          <a:xfrm>
            <a:off x="5829303" y="3769995"/>
            <a:ext cx="238791" cy="782782"/>
          </a:xfrm>
          <a:prstGeom prst="rightArrow">
            <a:avLst/>
          </a:prstGeom>
          <a:solidFill>
            <a:srgbClr val="064E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8B3489B-2F77-45DA-996F-5054763B66C2}"/>
              </a:ext>
            </a:extLst>
          </p:cNvPr>
          <p:cNvSpPr/>
          <p:nvPr/>
        </p:nvSpPr>
        <p:spPr>
          <a:xfrm>
            <a:off x="7648110" y="3744034"/>
            <a:ext cx="238791" cy="782782"/>
          </a:xfrm>
          <a:prstGeom prst="rightArrow">
            <a:avLst/>
          </a:prstGeom>
          <a:solidFill>
            <a:srgbClr val="232C3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0B6C02-90E4-41D1-95B1-5F33B4554AFE}"/>
              </a:ext>
            </a:extLst>
          </p:cNvPr>
          <p:cNvSpPr/>
          <p:nvPr/>
        </p:nvSpPr>
        <p:spPr>
          <a:xfrm>
            <a:off x="776555" y="1533975"/>
            <a:ext cx="3719391" cy="12215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FFBE54-50F1-4054-9B5B-9814D8F6247A}"/>
              </a:ext>
            </a:extLst>
          </p:cNvPr>
          <p:cNvSpPr txBox="1"/>
          <p:nvPr/>
        </p:nvSpPr>
        <p:spPr>
          <a:xfrm>
            <a:off x="803034" y="1615682"/>
            <a:ext cx="36656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2.1.1_teranet_gtha_da_spatial_join.ipynb</a:t>
            </a:r>
          </a:p>
          <a:p>
            <a:r>
              <a:rPr lang="sv-SE" sz="1600" dirty="0"/>
              <a:t>2.1.2_teranet_taz_spatial_join.ipynb</a:t>
            </a:r>
            <a:endParaRPr lang="en-CA" sz="1600" dirty="0"/>
          </a:p>
          <a:p>
            <a:r>
              <a:rPr lang="pt-BR" sz="1600" dirty="0"/>
              <a:t>2.1.3_teranet_pg_fsa_spatial_join.ipynb</a:t>
            </a:r>
            <a:endParaRPr lang="en-CA" sz="1600" dirty="0"/>
          </a:p>
          <a:p>
            <a:r>
              <a:rPr lang="sv-SE" sz="1600" dirty="0"/>
              <a:t>2.1.4_teranet_lu_spatial_join.ipynb</a:t>
            </a:r>
            <a:endParaRPr lang="en-CA" sz="1600" dirty="0"/>
          </a:p>
          <a:p>
            <a:endParaRPr lang="en-CA" sz="16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161A5A8-E896-4BED-B578-81F3D1F1CA10}"/>
              </a:ext>
            </a:extLst>
          </p:cNvPr>
          <p:cNvSpPr/>
          <p:nvPr/>
        </p:nvSpPr>
        <p:spPr>
          <a:xfrm>
            <a:off x="2764277" y="2897723"/>
            <a:ext cx="2722797" cy="37618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5A9D02-85CA-40E9-91EE-92F02095B5C4}"/>
              </a:ext>
            </a:extLst>
          </p:cNvPr>
          <p:cNvSpPr txBox="1"/>
          <p:nvPr/>
        </p:nvSpPr>
        <p:spPr>
          <a:xfrm>
            <a:off x="2764277" y="2921575"/>
            <a:ext cx="272279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2.2_teranet_consistency.ipynb</a:t>
            </a:r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0E5D82-CF41-46FC-8437-8547259CEE53}"/>
              </a:ext>
            </a:extLst>
          </p:cNvPr>
          <p:cNvSpPr/>
          <p:nvPr/>
        </p:nvSpPr>
        <p:spPr>
          <a:xfrm>
            <a:off x="5072078" y="1566048"/>
            <a:ext cx="3228259" cy="698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1E4F02-0514-4EB7-AE6C-A9B3435237F8}"/>
              </a:ext>
            </a:extLst>
          </p:cNvPr>
          <p:cNvSpPr txBox="1"/>
          <p:nvPr/>
        </p:nvSpPr>
        <p:spPr>
          <a:xfrm>
            <a:off x="5040312" y="1615673"/>
            <a:ext cx="31854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2.3_teranet_new_cols.ipynb</a:t>
            </a:r>
          </a:p>
          <a:p>
            <a:r>
              <a:rPr lang="nn-NO" sz="1600" dirty="0">
                <a:latin typeface="Calibri" panose="020F0502020204030204" pitchFamily="34" charset="0"/>
                <a:cs typeface="Calibri" panose="020F0502020204030204" pitchFamily="34" charset="0"/>
              </a:rPr>
              <a:t>2.3_teranet_nonan_new_cols.ipynb</a:t>
            </a:r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485352-376B-4499-98E1-54FC1089C4B2}"/>
              </a:ext>
            </a:extLst>
          </p:cNvPr>
          <p:cNvCxnSpPr>
            <a:cxnSpLocks/>
          </p:cNvCxnSpPr>
          <p:nvPr/>
        </p:nvCxnSpPr>
        <p:spPr>
          <a:xfrm>
            <a:off x="2319848" y="2762658"/>
            <a:ext cx="0" cy="120473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9AF8F2-2FC7-46DA-9EED-4A1DCE0525E4}"/>
              </a:ext>
            </a:extLst>
          </p:cNvPr>
          <p:cNvCxnSpPr>
            <a:cxnSpLocks/>
          </p:cNvCxnSpPr>
          <p:nvPr/>
        </p:nvCxnSpPr>
        <p:spPr>
          <a:xfrm>
            <a:off x="4077735" y="3273907"/>
            <a:ext cx="0" cy="69348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FE65AE8-E0BB-462F-A9BE-9AC0FEED0CC0}"/>
              </a:ext>
            </a:extLst>
          </p:cNvPr>
          <p:cNvCxnSpPr>
            <a:cxnSpLocks/>
          </p:cNvCxnSpPr>
          <p:nvPr/>
        </p:nvCxnSpPr>
        <p:spPr>
          <a:xfrm>
            <a:off x="5883675" y="2264482"/>
            <a:ext cx="0" cy="170291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>
            <a:extLst>
              <a:ext uri="{FF2B5EF4-FFF2-40B4-BE49-F238E27FC236}">
                <a16:creationId xmlns:a16="http://schemas.microsoft.com/office/drawing/2014/main" id="{8255A63C-C33A-40EB-8CC1-625CDB7DBA30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2. Teranet preparation data flow</a:t>
            </a:r>
            <a:endParaRPr lang="en-CA" b="1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8476CE0-9D9C-449E-A698-E06157D79555}"/>
              </a:ext>
            </a:extLst>
          </p:cNvPr>
          <p:cNvCxnSpPr>
            <a:cxnSpLocks/>
          </p:cNvCxnSpPr>
          <p:nvPr/>
        </p:nvCxnSpPr>
        <p:spPr>
          <a:xfrm>
            <a:off x="7707764" y="3167507"/>
            <a:ext cx="0" cy="7832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CDDDC03-5F81-463A-90E6-B4E3BD200F76}"/>
              </a:ext>
            </a:extLst>
          </p:cNvPr>
          <p:cNvSpPr/>
          <p:nvPr/>
        </p:nvSpPr>
        <p:spPr>
          <a:xfrm>
            <a:off x="6289155" y="2541298"/>
            <a:ext cx="2554464" cy="62620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(4.) Remove duplicates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(pending)</a:t>
            </a:r>
            <a:endParaRPr lang="en-CA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54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>
            <a:off x="740320" y="825412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2.3. Teranet: challenges and opportunities</a:t>
            </a:r>
            <a:endParaRPr lang="en-CA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32475E-4630-4E45-8D18-7E8F2138954D}"/>
              </a:ext>
            </a:extLst>
          </p:cNvPr>
          <p:cNvSpPr txBox="1"/>
          <p:nvPr/>
        </p:nvSpPr>
        <p:spPr>
          <a:xfrm>
            <a:off x="1008849" y="1456672"/>
            <a:ext cx="8318581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Challenges: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Size of Teranet’s dataset, computational requirements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Lack of features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No ability of differentiating transactions by property type</a:t>
            </a:r>
          </a:p>
          <a:p>
            <a:pPr marL="0" lvl="1">
              <a:lnSpc>
                <a:spcPct val="150000"/>
              </a:lnSpc>
            </a:pPr>
            <a:r>
              <a:rPr lang="en-US" sz="2400" b="1" dirty="0"/>
              <a:t>Opportunities:</a:t>
            </a: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Date and location information allows joining different data sources and engineering new features</a:t>
            </a: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Department of Geography has manually collected detailed land use information in 2012 and 2013</a:t>
            </a: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Machine learning to classify land use from housing market</a:t>
            </a:r>
          </a:p>
        </p:txBody>
      </p:sp>
    </p:spTree>
    <p:extLst>
      <p:ext uri="{BB962C8B-B14F-4D97-AF65-F5344CB8AC3E}">
        <p14:creationId xmlns:p14="http://schemas.microsoft.com/office/powerpoint/2010/main" val="318502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9C06C99-DDFD-4DCA-9BAD-4E137421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1" y="7006699"/>
            <a:ext cx="2268141" cy="402483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6FA593-4977-4434-90DC-DBD2AA090280}" type="slidenum">
              <a:rPr kumimoji="0" lang="en-CA" sz="992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lang="en-CA" sz="992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2: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250608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>
            <a:off x="740320" y="825412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2.1. Data sources used</a:t>
            </a:r>
            <a:endParaRPr lang="en-CA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32475E-4630-4E45-8D18-7E8F2138954D}"/>
              </a:ext>
            </a:extLst>
          </p:cNvPr>
          <p:cNvSpPr txBox="1"/>
          <p:nvPr/>
        </p:nvSpPr>
        <p:spPr>
          <a:xfrm>
            <a:off x="886258" y="2087932"/>
            <a:ext cx="7170937" cy="325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Teranet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Select Census variables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Select TTS variables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DMTI land use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Detailed land use (Department of Geography)</a:t>
            </a:r>
          </a:p>
        </p:txBody>
      </p:sp>
    </p:spTree>
    <p:extLst>
      <p:ext uri="{BB962C8B-B14F-4D97-AF65-F5344CB8AC3E}">
        <p14:creationId xmlns:p14="http://schemas.microsoft.com/office/powerpoint/2010/main" val="3778952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ylinder 83">
            <a:extLst>
              <a:ext uri="{FF2B5EF4-FFF2-40B4-BE49-F238E27FC236}">
                <a16:creationId xmlns:a16="http://schemas.microsoft.com/office/drawing/2014/main" id="{B41633F3-48E7-4B00-A11B-F8C65D17C3A4}"/>
              </a:ext>
            </a:extLst>
          </p:cNvPr>
          <p:cNvSpPr/>
          <p:nvPr/>
        </p:nvSpPr>
        <p:spPr>
          <a:xfrm>
            <a:off x="750698" y="3436656"/>
            <a:ext cx="498089" cy="605853"/>
          </a:xfrm>
          <a:prstGeom prst="can">
            <a:avLst/>
          </a:prstGeom>
          <a:solidFill>
            <a:srgbClr val="FF61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1" name="Cylinder 80">
            <a:extLst>
              <a:ext uri="{FF2B5EF4-FFF2-40B4-BE49-F238E27FC236}">
                <a16:creationId xmlns:a16="http://schemas.microsoft.com/office/drawing/2014/main" id="{9E04F148-D811-4482-8823-BBB912A4D6F6}"/>
              </a:ext>
            </a:extLst>
          </p:cNvPr>
          <p:cNvSpPr/>
          <p:nvPr/>
        </p:nvSpPr>
        <p:spPr>
          <a:xfrm>
            <a:off x="1110933" y="3577501"/>
            <a:ext cx="498089" cy="605853"/>
          </a:xfrm>
          <a:prstGeom prst="can">
            <a:avLst/>
          </a:prstGeom>
          <a:solidFill>
            <a:srgbClr val="FF61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0" name="Cylinder 79">
            <a:extLst>
              <a:ext uri="{FF2B5EF4-FFF2-40B4-BE49-F238E27FC236}">
                <a16:creationId xmlns:a16="http://schemas.microsoft.com/office/drawing/2014/main" id="{42D8D626-7134-4218-B270-A6CA01002890}"/>
              </a:ext>
            </a:extLst>
          </p:cNvPr>
          <p:cNvSpPr/>
          <p:nvPr/>
        </p:nvSpPr>
        <p:spPr>
          <a:xfrm>
            <a:off x="414829" y="3580561"/>
            <a:ext cx="498089" cy="605853"/>
          </a:xfrm>
          <a:prstGeom prst="can">
            <a:avLst/>
          </a:prstGeom>
          <a:solidFill>
            <a:srgbClr val="FF61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7" name="Cylinder 96">
            <a:extLst>
              <a:ext uri="{FF2B5EF4-FFF2-40B4-BE49-F238E27FC236}">
                <a16:creationId xmlns:a16="http://schemas.microsoft.com/office/drawing/2014/main" id="{26A4696C-A566-42E5-A24B-5F38D1103A86}"/>
              </a:ext>
            </a:extLst>
          </p:cNvPr>
          <p:cNvSpPr/>
          <p:nvPr/>
        </p:nvSpPr>
        <p:spPr>
          <a:xfrm>
            <a:off x="722609" y="1325176"/>
            <a:ext cx="690709" cy="88874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6" name="Cylinder 95">
            <a:extLst>
              <a:ext uri="{FF2B5EF4-FFF2-40B4-BE49-F238E27FC236}">
                <a16:creationId xmlns:a16="http://schemas.microsoft.com/office/drawing/2014/main" id="{E286D335-C755-45D1-A4CE-16B069D6CF5C}"/>
              </a:ext>
            </a:extLst>
          </p:cNvPr>
          <p:cNvSpPr/>
          <p:nvPr/>
        </p:nvSpPr>
        <p:spPr>
          <a:xfrm>
            <a:off x="352131" y="1506997"/>
            <a:ext cx="690709" cy="88874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5" name="Cylinder 94">
            <a:extLst>
              <a:ext uri="{FF2B5EF4-FFF2-40B4-BE49-F238E27FC236}">
                <a16:creationId xmlns:a16="http://schemas.microsoft.com/office/drawing/2014/main" id="{33A8C9B9-B654-4072-864C-816AC3472896}"/>
              </a:ext>
            </a:extLst>
          </p:cNvPr>
          <p:cNvSpPr/>
          <p:nvPr/>
        </p:nvSpPr>
        <p:spPr>
          <a:xfrm>
            <a:off x="1084024" y="1513129"/>
            <a:ext cx="690709" cy="88874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4D5D0-A2E8-4E37-AD39-FA8941CF6F25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3.1 Relationship between datasets</a:t>
            </a:r>
            <a:endParaRPr lang="en-CA" b="1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CA0777FC-5607-408D-B00F-8E22A768AC74}"/>
              </a:ext>
            </a:extLst>
          </p:cNvPr>
          <p:cNvSpPr/>
          <p:nvPr/>
        </p:nvSpPr>
        <p:spPr>
          <a:xfrm rot="16200000">
            <a:off x="3712050" y="2151478"/>
            <a:ext cx="2730201" cy="1611281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693A8F34-C1C9-4A71-A37F-954227BEA5DA}"/>
              </a:ext>
            </a:extLst>
          </p:cNvPr>
          <p:cNvSpPr/>
          <p:nvPr/>
        </p:nvSpPr>
        <p:spPr>
          <a:xfrm>
            <a:off x="7018923" y="4422378"/>
            <a:ext cx="1287914" cy="890039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DMTI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Land Use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72BCE1-5BF6-41CD-8834-538CF797C4E0}"/>
              </a:ext>
            </a:extLst>
          </p:cNvPr>
          <p:cNvSpPr txBox="1"/>
          <p:nvPr/>
        </p:nvSpPr>
        <p:spPr>
          <a:xfrm>
            <a:off x="4693638" y="2726285"/>
            <a:ext cx="1127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Teranet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29BA0622-DB6B-4338-9FE5-60A6F70C8FBA}"/>
              </a:ext>
            </a:extLst>
          </p:cNvPr>
          <p:cNvSpPr/>
          <p:nvPr/>
        </p:nvSpPr>
        <p:spPr>
          <a:xfrm>
            <a:off x="7934780" y="6632622"/>
            <a:ext cx="940038" cy="567778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EPOI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111B3C-F5BC-4DE5-9868-C77C0F4A27E1}"/>
              </a:ext>
            </a:extLst>
          </p:cNvPr>
          <p:cNvCxnSpPr>
            <a:cxnSpLocks/>
          </p:cNvCxnSpPr>
          <p:nvPr/>
        </p:nvCxnSpPr>
        <p:spPr>
          <a:xfrm flipV="1">
            <a:off x="5122473" y="4322219"/>
            <a:ext cx="17285" cy="158124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1D8E1C-AEC5-49B0-A3A9-F47989A66E02}"/>
              </a:ext>
            </a:extLst>
          </p:cNvPr>
          <p:cNvSpPr txBox="1"/>
          <p:nvPr/>
        </p:nvSpPr>
        <p:spPr>
          <a:xfrm>
            <a:off x="5266606" y="4971557"/>
            <a:ext cx="107273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pin_lu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C96E0A-966B-4CD0-8AFA-5BF833EA02C2}"/>
              </a:ext>
            </a:extLst>
          </p:cNvPr>
          <p:cNvSpPr txBox="1"/>
          <p:nvPr/>
        </p:nvSpPr>
        <p:spPr>
          <a:xfrm>
            <a:off x="5646636" y="5340889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8D7843-DAFC-4B40-99A9-E730A2C36AD8}"/>
              </a:ext>
            </a:extLst>
          </p:cNvPr>
          <p:cNvSpPr txBox="1"/>
          <p:nvPr/>
        </p:nvSpPr>
        <p:spPr>
          <a:xfrm>
            <a:off x="7433019" y="3706702"/>
            <a:ext cx="86113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PIN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754335-5022-4556-9B70-3E556D3B9C00}"/>
              </a:ext>
            </a:extLst>
          </p:cNvPr>
          <p:cNvSpPr txBox="1"/>
          <p:nvPr/>
        </p:nvSpPr>
        <p:spPr>
          <a:xfrm>
            <a:off x="8431519" y="3706702"/>
            <a:ext cx="5437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28042F-A86F-46F2-B5EA-EF531AA46810}"/>
              </a:ext>
            </a:extLst>
          </p:cNvPr>
          <p:cNvSpPr txBox="1"/>
          <p:nvPr/>
        </p:nvSpPr>
        <p:spPr>
          <a:xfrm>
            <a:off x="8499019" y="6128719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ADE541-4AF4-42C3-BFC0-25C289D05897}"/>
              </a:ext>
            </a:extLst>
          </p:cNvPr>
          <p:cNvSpPr txBox="1"/>
          <p:nvPr/>
        </p:nvSpPr>
        <p:spPr>
          <a:xfrm>
            <a:off x="7540593" y="6143182"/>
            <a:ext cx="81144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PIN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2CD28B-2A2C-4ECD-90E7-0BE5EB3E29F2}"/>
              </a:ext>
            </a:extLst>
          </p:cNvPr>
          <p:cNvSpPr txBox="1"/>
          <p:nvPr/>
        </p:nvSpPr>
        <p:spPr>
          <a:xfrm>
            <a:off x="8499019" y="5702678"/>
            <a:ext cx="54373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6422C4-2641-40BB-8CE4-047811EC2273}"/>
              </a:ext>
            </a:extLst>
          </p:cNvPr>
          <p:cNvCxnSpPr>
            <a:cxnSpLocks/>
          </p:cNvCxnSpPr>
          <p:nvPr/>
        </p:nvCxnSpPr>
        <p:spPr>
          <a:xfrm flipH="1">
            <a:off x="3993266" y="2200649"/>
            <a:ext cx="3941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D5BF42D-9207-4A7D-A939-EBC93BE6318F}"/>
              </a:ext>
            </a:extLst>
          </p:cNvPr>
          <p:cNvSpPr txBox="1"/>
          <p:nvPr/>
        </p:nvSpPr>
        <p:spPr>
          <a:xfrm>
            <a:off x="3186515" y="1675007"/>
            <a:ext cx="10150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dauid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E8DAC6-F842-4665-A838-399F69030D97}"/>
              </a:ext>
            </a:extLst>
          </p:cNvPr>
          <p:cNvSpPr txBox="1"/>
          <p:nvPr/>
        </p:nvSpPr>
        <p:spPr>
          <a:xfrm>
            <a:off x="2187355" y="1953048"/>
            <a:ext cx="189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DA-level data</a:t>
            </a:r>
            <a:endParaRPr lang="en-CA" sz="2400" b="1" dirty="0"/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20C92DE8-77AD-41C6-8BE2-71BC5721CED3}"/>
              </a:ext>
            </a:extLst>
          </p:cNvPr>
          <p:cNvSpPr/>
          <p:nvPr/>
        </p:nvSpPr>
        <p:spPr>
          <a:xfrm>
            <a:off x="346713" y="1703100"/>
            <a:ext cx="1454768" cy="141754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Census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445020-4F12-40B3-A2E9-5BE153BF39F9}"/>
              </a:ext>
            </a:extLst>
          </p:cNvPr>
          <p:cNvSpPr txBox="1"/>
          <p:nvPr/>
        </p:nvSpPr>
        <p:spPr>
          <a:xfrm>
            <a:off x="3968827" y="5873056"/>
            <a:ext cx="2296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Parcel-level data</a:t>
            </a:r>
            <a:endParaRPr lang="en-CA" sz="2400" b="1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C63BAD4-5D1A-42D1-9075-EC74699FBE82}"/>
              </a:ext>
            </a:extLst>
          </p:cNvPr>
          <p:cNvCxnSpPr>
            <a:cxnSpLocks/>
          </p:cNvCxnSpPr>
          <p:nvPr/>
        </p:nvCxnSpPr>
        <p:spPr>
          <a:xfrm flipH="1">
            <a:off x="1801481" y="2204037"/>
            <a:ext cx="452331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C508D64-0BE5-43B5-AD94-250686AFDE0D}"/>
              </a:ext>
            </a:extLst>
          </p:cNvPr>
          <p:cNvSpPr txBox="1"/>
          <p:nvPr/>
        </p:nvSpPr>
        <p:spPr>
          <a:xfrm>
            <a:off x="1895351" y="1675007"/>
            <a:ext cx="10550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dauid</a:t>
            </a:r>
            <a:endParaRPr lang="en-CA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C1B78F9-4E0F-474C-B41A-0F87D5421C56}"/>
              </a:ext>
            </a:extLst>
          </p:cNvPr>
          <p:cNvCxnSpPr>
            <a:cxnSpLocks/>
          </p:cNvCxnSpPr>
          <p:nvPr/>
        </p:nvCxnSpPr>
        <p:spPr>
          <a:xfrm flipH="1">
            <a:off x="3990185" y="3224210"/>
            <a:ext cx="3941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1E99F9F-77BF-44D7-AC17-DBE08500AF38}"/>
              </a:ext>
            </a:extLst>
          </p:cNvPr>
          <p:cNvSpPr txBox="1"/>
          <p:nvPr/>
        </p:nvSpPr>
        <p:spPr>
          <a:xfrm>
            <a:off x="2104809" y="3030657"/>
            <a:ext cx="1984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TAZ-level data</a:t>
            </a:r>
            <a:endParaRPr lang="en-CA" sz="24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E1049E3-D3CC-41D4-B2C0-A03E06B7C50A}"/>
              </a:ext>
            </a:extLst>
          </p:cNvPr>
          <p:cNvSpPr txBox="1"/>
          <p:nvPr/>
        </p:nvSpPr>
        <p:spPr>
          <a:xfrm>
            <a:off x="3184753" y="2708454"/>
            <a:ext cx="99937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taz_o</a:t>
            </a:r>
            <a:endParaRPr lang="en-CA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DF59E25-C8CF-44AC-A5C9-273550449044}"/>
              </a:ext>
            </a:extLst>
          </p:cNvPr>
          <p:cNvSpPr txBox="1"/>
          <p:nvPr/>
        </p:nvSpPr>
        <p:spPr>
          <a:xfrm>
            <a:off x="6457047" y="1229352"/>
            <a:ext cx="3011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postal-code-level data</a:t>
            </a:r>
            <a:endParaRPr lang="en-CA" sz="24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026FC18-5BEE-48DF-A603-C4ABC109356B}"/>
              </a:ext>
            </a:extLst>
          </p:cNvPr>
          <p:cNvSpPr txBox="1"/>
          <p:nvPr/>
        </p:nvSpPr>
        <p:spPr>
          <a:xfrm>
            <a:off x="7118873" y="905549"/>
            <a:ext cx="110447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pca_id</a:t>
            </a:r>
            <a:endParaRPr lang="en-CA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0B30D05-F57B-4409-A107-D326BCD363FD}"/>
              </a:ext>
            </a:extLst>
          </p:cNvPr>
          <p:cNvSpPr txBox="1"/>
          <p:nvPr/>
        </p:nvSpPr>
        <p:spPr>
          <a:xfrm>
            <a:off x="6469860" y="2872020"/>
            <a:ext cx="1987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FSA-level data</a:t>
            </a:r>
            <a:endParaRPr lang="en-CA" sz="2400" b="1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8920155-C79E-4677-ADC4-CA098B731CE2}"/>
              </a:ext>
            </a:extLst>
          </p:cNvPr>
          <p:cNvCxnSpPr>
            <a:cxnSpLocks/>
          </p:cNvCxnSpPr>
          <p:nvPr/>
        </p:nvCxnSpPr>
        <p:spPr>
          <a:xfrm flipH="1">
            <a:off x="5882791" y="3132726"/>
            <a:ext cx="58707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E130049-3548-408B-93BA-5D6D1EF49600}"/>
              </a:ext>
            </a:extLst>
          </p:cNvPr>
          <p:cNvSpPr txBox="1"/>
          <p:nvPr/>
        </p:nvSpPr>
        <p:spPr>
          <a:xfrm>
            <a:off x="7109662" y="2550325"/>
            <a:ext cx="75392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fsa</a:t>
            </a:r>
            <a:endParaRPr lang="en-CA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6F7CAC4-CA8D-42A4-983D-DA6F8162A7F5}"/>
              </a:ext>
            </a:extLst>
          </p:cNvPr>
          <p:cNvCxnSpPr>
            <a:cxnSpLocks/>
          </p:cNvCxnSpPr>
          <p:nvPr/>
        </p:nvCxnSpPr>
        <p:spPr>
          <a:xfrm flipH="1" flipV="1">
            <a:off x="9478141" y="1476604"/>
            <a:ext cx="392004" cy="1345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409693F-7795-4393-ACFF-774DEDDCC1AB}"/>
              </a:ext>
            </a:extLst>
          </p:cNvPr>
          <p:cNvCxnSpPr>
            <a:cxnSpLocks/>
          </p:cNvCxnSpPr>
          <p:nvPr/>
        </p:nvCxnSpPr>
        <p:spPr>
          <a:xfrm flipH="1" flipV="1">
            <a:off x="8441641" y="3121030"/>
            <a:ext cx="1419757" cy="609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95B2DF2-5FC2-48E9-8252-6EA6B3BCF8A3}"/>
              </a:ext>
            </a:extLst>
          </p:cNvPr>
          <p:cNvSpPr txBox="1"/>
          <p:nvPr/>
        </p:nvSpPr>
        <p:spPr>
          <a:xfrm>
            <a:off x="2266870" y="5025936"/>
            <a:ext cx="251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time-indexed data</a:t>
            </a:r>
            <a:endParaRPr lang="en-CA" sz="24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446EA63-BFD5-4F44-9617-12AA5366D1A4}"/>
              </a:ext>
            </a:extLst>
          </p:cNvPr>
          <p:cNvSpPr txBox="1"/>
          <p:nvPr/>
        </p:nvSpPr>
        <p:spPr>
          <a:xfrm>
            <a:off x="3329581" y="3797760"/>
            <a:ext cx="8935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year</a:t>
            </a:r>
            <a:endParaRPr lang="en-CA" dirty="0"/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9F1E4FD9-C41C-4CC8-8C99-CF38B55606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18578" y="4030183"/>
            <a:ext cx="716909" cy="1300980"/>
          </a:xfrm>
          <a:prstGeom prst="bentConnector3">
            <a:avLst>
              <a:gd name="adj1" fmla="val 50000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3C230E8C-8A26-4416-8C11-4633D4DAC0BC}"/>
              </a:ext>
            </a:extLst>
          </p:cNvPr>
          <p:cNvSpPr txBox="1"/>
          <p:nvPr/>
        </p:nvSpPr>
        <p:spPr>
          <a:xfrm>
            <a:off x="2510617" y="2708454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51D0C5B-58F0-4DC1-B7C3-1ED122BBCE4C}"/>
              </a:ext>
            </a:extLst>
          </p:cNvPr>
          <p:cNvSpPr txBox="1"/>
          <p:nvPr/>
        </p:nvSpPr>
        <p:spPr>
          <a:xfrm>
            <a:off x="3491981" y="1318159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ED7A035-E759-48DC-91EA-9435944F30D5}"/>
              </a:ext>
            </a:extLst>
          </p:cNvPr>
          <p:cNvSpPr txBox="1"/>
          <p:nvPr/>
        </p:nvSpPr>
        <p:spPr>
          <a:xfrm>
            <a:off x="1892340" y="1318159"/>
            <a:ext cx="5437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8212EA-76A8-48BB-B28E-E59753E63A41}"/>
              </a:ext>
            </a:extLst>
          </p:cNvPr>
          <p:cNvSpPr txBox="1"/>
          <p:nvPr/>
        </p:nvSpPr>
        <p:spPr>
          <a:xfrm>
            <a:off x="2005216" y="3500480"/>
            <a:ext cx="5437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C1CA893-C2FB-4779-9971-756E6D6404BF}"/>
              </a:ext>
            </a:extLst>
          </p:cNvPr>
          <p:cNvSpPr txBox="1"/>
          <p:nvPr/>
        </p:nvSpPr>
        <p:spPr>
          <a:xfrm>
            <a:off x="2008435" y="3863018"/>
            <a:ext cx="10550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dauid</a:t>
            </a:r>
            <a:endParaRPr lang="en-CA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466953F-65A4-4F74-A8DD-6CA9A7B698E5}"/>
              </a:ext>
            </a:extLst>
          </p:cNvPr>
          <p:cNvSpPr txBox="1"/>
          <p:nvPr/>
        </p:nvSpPr>
        <p:spPr>
          <a:xfrm>
            <a:off x="3510592" y="4174983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E2DF2AA-2D17-4AC4-830A-6641619219EE}"/>
              </a:ext>
            </a:extLst>
          </p:cNvPr>
          <p:cNvSpPr txBox="1"/>
          <p:nvPr/>
        </p:nvSpPr>
        <p:spPr>
          <a:xfrm>
            <a:off x="6424921" y="905549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AEFCB6E-6EAB-4229-88F6-131C7A2969B9}"/>
              </a:ext>
            </a:extLst>
          </p:cNvPr>
          <p:cNvSpPr txBox="1"/>
          <p:nvPr/>
        </p:nvSpPr>
        <p:spPr>
          <a:xfrm>
            <a:off x="6416620" y="2550325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BD31F7E-60C1-4F90-8491-DEBDBF93E059}"/>
              </a:ext>
            </a:extLst>
          </p:cNvPr>
          <p:cNvSpPr txBox="1"/>
          <p:nvPr/>
        </p:nvSpPr>
        <p:spPr>
          <a:xfrm>
            <a:off x="4312883" y="1153726"/>
            <a:ext cx="187269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transaction_id</a:t>
            </a:r>
            <a:endParaRPr lang="en-CA" dirty="0"/>
          </a:p>
        </p:txBody>
      </p: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69801B0F-0321-4C46-B8D4-0CDD02756403}"/>
              </a:ext>
            </a:extLst>
          </p:cNvPr>
          <p:cNvCxnSpPr>
            <a:cxnSpLocks/>
            <a:stCxn id="197" idx="3"/>
            <a:endCxn id="91" idx="2"/>
          </p:cNvCxnSpPr>
          <p:nvPr/>
        </p:nvCxnSpPr>
        <p:spPr>
          <a:xfrm rot="5400000" flipH="1" flipV="1">
            <a:off x="1781203" y="4822013"/>
            <a:ext cx="1079173" cy="2410350"/>
          </a:xfrm>
          <a:prstGeom prst="bentConnector3">
            <a:avLst>
              <a:gd name="adj1" fmla="val -21183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Cylinder 196">
            <a:extLst>
              <a:ext uri="{FF2B5EF4-FFF2-40B4-BE49-F238E27FC236}">
                <a16:creationId xmlns:a16="http://schemas.microsoft.com/office/drawing/2014/main" id="{4079BA01-51A7-4DDE-93CC-AB7D9E9BC6C3}"/>
              </a:ext>
            </a:extLst>
          </p:cNvPr>
          <p:cNvSpPr/>
          <p:nvPr/>
        </p:nvSpPr>
        <p:spPr>
          <a:xfrm>
            <a:off x="645596" y="5717230"/>
            <a:ext cx="940038" cy="849544"/>
          </a:xfrm>
          <a:prstGeom prst="can">
            <a:avLst/>
          </a:prstGeom>
          <a:solidFill>
            <a:srgbClr val="9EF8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Fuel prices</a:t>
            </a:r>
          </a:p>
        </p:txBody>
      </p: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7AAF710A-470B-46E0-9176-1EFAA3AB2107}"/>
              </a:ext>
            </a:extLst>
          </p:cNvPr>
          <p:cNvCxnSpPr>
            <a:cxnSpLocks/>
            <a:stCxn id="44" idx="2"/>
            <a:endCxn id="9" idx="1"/>
          </p:cNvCxnSpPr>
          <p:nvPr/>
        </p:nvCxnSpPr>
        <p:spPr>
          <a:xfrm rot="5400000" flipH="1" flipV="1">
            <a:off x="5433685" y="4105527"/>
            <a:ext cx="1912343" cy="2546046"/>
          </a:xfrm>
          <a:prstGeom prst="bentConnector5">
            <a:avLst>
              <a:gd name="adj1" fmla="val -11954"/>
              <a:gd name="adj2" fmla="val 61876"/>
              <a:gd name="adj3" fmla="val 111954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Cylinder 235">
            <a:extLst>
              <a:ext uri="{FF2B5EF4-FFF2-40B4-BE49-F238E27FC236}">
                <a16:creationId xmlns:a16="http://schemas.microsoft.com/office/drawing/2014/main" id="{D8010D55-A33E-40FB-BEE8-9D5006E0035A}"/>
              </a:ext>
            </a:extLst>
          </p:cNvPr>
          <p:cNvSpPr/>
          <p:nvPr/>
        </p:nvSpPr>
        <p:spPr>
          <a:xfrm>
            <a:off x="362921" y="3721468"/>
            <a:ext cx="1300981" cy="973763"/>
          </a:xfrm>
          <a:prstGeom prst="can">
            <a:avLst/>
          </a:prstGeom>
          <a:solidFill>
            <a:srgbClr val="FF61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TTS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variables</a:t>
            </a:r>
          </a:p>
        </p:txBody>
      </p: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E3E799E2-B969-4EAC-A229-EDA6D8C945CE}"/>
              </a:ext>
            </a:extLst>
          </p:cNvPr>
          <p:cNvCxnSpPr>
            <a:cxnSpLocks/>
            <a:stCxn id="236" idx="3"/>
            <a:endCxn id="72" idx="1"/>
          </p:cNvCxnSpPr>
          <p:nvPr/>
        </p:nvCxnSpPr>
        <p:spPr>
          <a:xfrm rot="5400000" flipH="1" flipV="1">
            <a:off x="842239" y="3432662"/>
            <a:ext cx="1433741" cy="1091397"/>
          </a:xfrm>
          <a:prstGeom prst="bentConnector4">
            <a:avLst>
              <a:gd name="adj1" fmla="val -15944"/>
              <a:gd name="adj2" fmla="val 79801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ylinder 63">
            <a:extLst>
              <a:ext uri="{FF2B5EF4-FFF2-40B4-BE49-F238E27FC236}">
                <a16:creationId xmlns:a16="http://schemas.microsoft.com/office/drawing/2014/main" id="{DE99BF34-EF5D-4612-A20F-1931AA3785CB}"/>
              </a:ext>
            </a:extLst>
          </p:cNvPr>
          <p:cNvSpPr/>
          <p:nvPr/>
        </p:nvSpPr>
        <p:spPr>
          <a:xfrm>
            <a:off x="1665602" y="5717829"/>
            <a:ext cx="1068038" cy="849544"/>
          </a:xfrm>
          <a:prstGeom prst="can">
            <a:avLst/>
          </a:prstGeom>
          <a:solidFill>
            <a:srgbClr val="AF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Inflation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coefs.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0E6E392-F601-4E34-949C-5291A06FA967}"/>
              </a:ext>
            </a:extLst>
          </p:cNvPr>
          <p:cNvCxnSpPr>
            <a:cxnSpLocks/>
            <a:endCxn id="64" idx="3"/>
          </p:cNvCxnSpPr>
          <p:nvPr/>
        </p:nvCxnSpPr>
        <p:spPr>
          <a:xfrm flipV="1">
            <a:off x="2196388" y="6567373"/>
            <a:ext cx="3233" cy="20439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19EF442-5797-421F-8E35-BC339BA30554}"/>
              </a:ext>
            </a:extLst>
          </p:cNvPr>
          <p:cNvSpPr txBox="1"/>
          <p:nvPr/>
        </p:nvSpPr>
        <p:spPr>
          <a:xfrm>
            <a:off x="1373266" y="6919851"/>
            <a:ext cx="5437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72462BF-E606-4EED-8CB9-FA205E3E6912}"/>
              </a:ext>
            </a:extLst>
          </p:cNvPr>
          <p:cNvSpPr txBox="1"/>
          <p:nvPr/>
        </p:nvSpPr>
        <p:spPr>
          <a:xfrm>
            <a:off x="1892340" y="6920450"/>
            <a:ext cx="9416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 </a:t>
            </a:r>
            <a:r>
              <a:rPr lang="en-US" dirty="0"/>
              <a:t>year</a:t>
            </a:r>
            <a:endParaRPr lang="en-CA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42A1F07-C130-49C3-8722-D5EDBE8D6493}"/>
              </a:ext>
            </a:extLst>
          </p:cNvPr>
          <p:cNvSpPr txBox="1"/>
          <p:nvPr/>
        </p:nvSpPr>
        <p:spPr>
          <a:xfrm>
            <a:off x="6434399" y="2115438"/>
            <a:ext cx="310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municipality-level data</a:t>
            </a:r>
            <a:endParaRPr lang="en-CA" sz="24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CCE005-0D35-4884-92BA-F7E6894046BF}"/>
              </a:ext>
            </a:extLst>
          </p:cNvPr>
          <p:cNvSpPr txBox="1"/>
          <p:nvPr/>
        </p:nvSpPr>
        <p:spPr>
          <a:xfrm>
            <a:off x="7136332" y="1782979"/>
            <a:ext cx="109196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csduid</a:t>
            </a:r>
            <a:endParaRPr lang="en-CA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9951F3E-F022-4843-B6B8-A3410AA457EE}"/>
              </a:ext>
            </a:extLst>
          </p:cNvPr>
          <p:cNvCxnSpPr>
            <a:cxnSpLocks/>
          </p:cNvCxnSpPr>
          <p:nvPr/>
        </p:nvCxnSpPr>
        <p:spPr>
          <a:xfrm flipH="1">
            <a:off x="5836707" y="2376144"/>
            <a:ext cx="597693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EF571C6-4140-413B-BC4F-C9E3F843EF7C}"/>
              </a:ext>
            </a:extLst>
          </p:cNvPr>
          <p:cNvCxnSpPr>
            <a:cxnSpLocks/>
          </p:cNvCxnSpPr>
          <p:nvPr/>
        </p:nvCxnSpPr>
        <p:spPr>
          <a:xfrm flipH="1" flipV="1">
            <a:off x="9455493" y="2362690"/>
            <a:ext cx="392004" cy="1345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36D6BAB1-264F-4A59-97EF-5613E3EDBD3E}"/>
              </a:ext>
            </a:extLst>
          </p:cNvPr>
          <p:cNvCxnSpPr>
            <a:cxnSpLocks/>
          </p:cNvCxnSpPr>
          <p:nvPr/>
        </p:nvCxnSpPr>
        <p:spPr>
          <a:xfrm flipV="1">
            <a:off x="5836707" y="1522351"/>
            <a:ext cx="643776" cy="531606"/>
          </a:xfrm>
          <a:prstGeom prst="bentConnector3">
            <a:avLst>
              <a:gd name="adj1" fmla="val 84030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61C3A57-FE73-49FB-A540-50FCB25C22BA}"/>
              </a:ext>
            </a:extLst>
          </p:cNvPr>
          <p:cNvSpPr txBox="1"/>
          <p:nvPr/>
        </p:nvSpPr>
        <p:spPr>
          <a:xfrm>
            <a:off x="7490901" y="5704672"/>
            <a:ext cx="86113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PIN</a:t>
            </a:r>
            <a:endParaRPr lang="en-CA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65E138-5AF1-437E-9811-42B94446B7BC}"/>
              </a:ext>
            </a:extLst>
          </p:cNvPr>
          <p:cNvSpPr txBox="1"/>
          <p:nvPr/>
        </p:nvSpPr>
        <p:spPr>
          <a:xfrm>
            <a:off x="6437263" y="1782504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A891D1D4-EA28-47CC-A50B-8F3101AA7610}"/>
              </a:ext>
            </a:extLst>
          </p:cNvPr>
          <p:cNvCxnSpPr>
            <a:cxnSpLocks/>
            <a:endCxn id="99" idx="1"/>
          </p:cNvCxnSpPr>
          <p:nvPr/>
        </p:nvCxnSpPr>
        <p:spPr>
          <a:xfrm flipV="1">
            <a:off x="5265870" y="4422378"/>
            <a:ext cx="3877106" cy="2144397"/>
          </a:xfrm>
          <a:prstGeom prst="bentConnector4">
            <a:avLst>
              <a:gd name="adj1" fmla="val 36718"/>
              <a:gd name="adj2" fmla="val 110660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ylinder 98">
            <a:extLst>
              <a:ext uri="{FF2B5EF4-FFF2-40B4-BE49-F238E27FC236}">
                <a16:creationId xmlns:a16="http://schemas.microsoft.com/office/drawing/2014/main" id="{DD826837-D3D0-4E34-B312-5177DF8FCB16}"/>
              </a:ext>
            </a:extLst>
          </p:cNvPr>
          <p:cNvSpPr/>
          <p:nvPr/>
        </p:nvSpPr>
        <p:spPr>
          <a:xfrm>
            <a:off x="8499019" y="4422378"/>
            <a:ext cx="1287914" cy="890039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Geog.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Land Use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6FE4E958-B963-46A5-87E2-1DE3FF655FB9}"/>
              </a:ext>
            </a:extLst>
          </p:cNvPr>
          <p:cNvCxnSpPr>
            <a:cxnSpLocks/>
            <a:stCxn id="9" idx="4"/>
            <a:endCxn id="10" idx="1"/>
          </p:cNvCxnSpPr>
          <p:nvPr/>
        </p:nvCxnSpPr>
        <p:spPr>
          <a:xfrm>
            <a:off x="8306837" y="4867398"/>
            <a:ext cx="97962" cy="1765224"/>
          </a:xfrm>
          <a:prstGeom prst="bentConnector2">
            <a:avLst/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888F19D1-A4E8-446B-A2E5-FADE4BCB5EA6}"/>
              </a:ext>
            </a:extLst>
          </p:cNvPr>
          <p:cNvCxnSpPr>
            <a:cxnSpLocks/>
            <a:stCxn id="99" idx="2"/>
            <a:endCxn id="10" idx="1"/>
          </p:cNvCxnSpPr>
          <p:nvPr/>
        </p:nvCxnSpPr>
        <p:spPr>
          <a:xfrm rot="10800000" flipV="1">
            <a:off x="8404799" y="4867398"/>
            <a:ext cx="94220" cy="1765224"/>
          </a:xfrm>
          <a:prstGeom prst="bentConnector2">
            <a:avLst/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66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>
            <a:off x="740320" y="825412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2.2. Spatial units used by different sources</a:t>
            </a:r>
            <a:endParaRPr lang="en-CA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32475E-4630-4E45-8D18-7E8F2138954D}"/>
              </a:ext>
            </a:extLst>
          </p:cNvPr>
          <p:cNvSpPr txBox="1"/>
          <p:nvPr/>
        </p:nvSpPr>
        <p:spPr>
          <a:xfrm>
            <a:off x="886258" y="2087932"/>
            <a:ext cx="8550546" cy="325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Teranet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:                                        </a:t>
            </a:r>
            <a:r>
              <a:rPr lang="en-US" sz="2800" dirty="0">
                <a:solidFill>
                  <a:srgbClr val="FF0066"/>
                </a:solidFill>
              </a:rPr>
              <a:t>point (parcel centroid)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Select Census variables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:                                DA polygon</a:t>
            </a:r>
            <a:endParaRPr lang="en-US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Select TTS variables:  </a:t>
            </a:r>
            <a:r>
              <a:rPr lang="en-US" sz="2800" dirty="0">
                <a:solidFill>
                  <a:srgbClr val="009900"/>
                </a:solidFill>
              </a:rPr>
              <a:t>TAZ polygon (2001 zone system)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DMTI land use:                                                        </a:t>
            </a:r>
            <a:r>
              <a:rPr lang="en-US" sz="2800" dirty="0">
                <a:solidFill>
                  <a:srgbClr val="336699"/>
                </a:solidFill>
              </a:rPr>
              <a:t>parcel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Detailed land use (Department of Geography):</a:t>
            </a:r>
            <a:r>
              <a:rPr lang="en-US" sz="16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parcel</a:t>
            </a:r>
          </a:p>
        </p:txBody>
      </p:sp>
    </p:spTree>
    <p:extLst>
      <p:ext uri="{BB962C8B-B14F-4D97-AF65-F5344CB8AC3E}">
        <p14:creationId xmlns:p14="http://schemas.microsoft.com/office/powerpoint/2010/main" val="646388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6874</TotalTime>
  <Words>2100</Words>
  <Application>Microsoft Office PowerPoint</Application>
  <PresentationFormat>Custom</PresentationFormat>
  <Paragraphs>857</Paragraphs>
  <Slides>40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Liberation Sans</vt:lpstr>
      <vt:lpstr>Noto Sans Regular</vt:lpstr>
      <vt:lpstr>Wingdings</vt:lpstr>
      <vt:lpstr>Office Theme</vt:lpstr>
      <vt:lpstr>A Prototype of a Machine Learning Workflow to Classify Land Use from the Housing Market Dynamics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Teranet dataset</dc:title>
  <dc:creator>Stepan Oskin</dc:creator>
  <cp:lastModifiedBy>Stepan Oskin</cp:lastModifiedBy>
  <cp:revision>260</cp:revision>
  <dcterms:created xsi:type="dcterms:W3CDTF">2019-08-12T18:41:19Z</dcterms:created>
  <dcterms:modified xsi:type="dcterms:W3CDTF">2019-09-19T23:01:06Z</dcterms:modified>
</cp:coreProperties>
</file>