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44DA-6432-4AF1-8A60-B716A62A4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AE769-AE8A-486F-9DB4-31EA57EE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7B64-604F-45E9-8AA4-F71730DD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013D-A9AE-48D3-A37C-4E77A5E9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FC45-BFEA-4722-A226-B58A0303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71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CFDA-28BA-468F-B1CE-83326D9D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3D391-1071-4308-909D-12AEDD62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47650-1ADC-44BC-ABF7-D8C79947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139F9-678B-4627-AE88-D5DF3BB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FDD5-23D0-4FE0-B167-1E3AB675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6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4D5FF-7DEC-499E-9A8C-881AD53F8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DF2B-E381-4464-9CBB-59EE969B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B34C-9C94-4982-8CAC-39378C0F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D48F-2F25-45CE-A284-C5740E5B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E52C-78AD-4751-8E96-51B888D2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1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8F2D-8230-49A3-B36A-D3DBE938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6D87-D050-4091-AFEF-1898E2BB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F191-5799-46BC-9E4F-D7D0F351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324D-BDDF-493A-A627-19448ED9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EEF2-4C46-426E-BE41-9390762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0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38A-7AC9-4502-9849-DD37AC30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FD5E-146B-480E-8A64-B329C006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F673-F55F-4D78-8DCE-E0A45D79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8035-3C0B-45ED-83D8-CBF7F84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0DB0-BE01-488F-B7D5-E2F9600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BC91-4783-43E8-AE63-D8F4C965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8A8B-B3F8-4C17-BCFB-8BA0D591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B7A4-C29B-40C8-B083-3D686170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2AF0-EEBA-41E9-94BB-345287C4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E57A-EA07-4B95-B594-717011A3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17D8-7190-4279-A18E-8951F56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34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ADED-F8DC-441B-B66A-AE279E84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AE9AF-2657-4F61-AEA1-562894DF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0041-E261-4A26-8BF6-62A71F3E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A98B5-8BF4-4216-BD45-0AE8F154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B36F1-679C-424E-8E93-7005F74BF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6BCD4-9785-48E4-8091-5DF3F8F7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399AD-E4E7-4672-80C6-CD5315BB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B3FD3-A4B0-457E-9448-67BF522B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EE71-0835-445B-BE3E-1C0E62BF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40ABA-8B17-475A-80E1-1FD311BB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23EA-2172-4B3E-A44E-ECB9741A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E9E4-977C-4F11-9CA2-CBE6E07C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9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09A4D-7819-4BD9-8AA7-CEF8A576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0782E-259C-4C87-8392-556547C6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6491-4FB7-4CCE-84E9-2E2F5484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2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6AF5-31F5-408F-8CC0-C3055F7C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32EF-AA44-4F5B-A1DE-9DF108D6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A3C2E-231B-4FCE-8952-F3DF1332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F614-EFF7-43D4-A00C-B82659B0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7FEF-71FF-4567-BB00-BF4893A1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65FC-8A6E-46D3-BCA5-8416524F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6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0DC-B098-4A9D-8E15-5AE97FC0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6299-7D35-4098-B5AD-3F58AF2AB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61CA-88DC-4600-A13F-51F995A8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A258-3C31-4BA9-ACFE-4272F75C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7E5F9-0DA9-4377-B32D-10F6D972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8154-820B-4794-805D-FCA700D0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0C27-DAA6-459C-9B9B-3F613C6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7FD58-A792-4A5F-BD03-C11082B1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C667-F85E-495B-AF75-88DF1C111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C940-3DCD-4149-9676-887CEA28F813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0CC9-EA94-4BB6-BDD0-C6545600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4623-454B-417B-A97B-692FC28C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543CB-F3B2-495F-B02F-0BDD11CEC5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9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arcgis.com/datasets/9d262f8a576842fbb2afbc8c51a64178_1.geo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128-74FF-460F-A5B2-8D88E9855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Teranet: aggregating data</a:t>
            </a:r>
            <a:br>
              <a:rPr lang="en-US" dirty="0"/>
            </a:br>
            <a:r>
              <a:rPr lang="en-US" dirty="0"/>
              <a:t>by Dissemination Areas (DA)</a:t>
            </a:r>
            <a:br>
              <a:rPr lang="en-US" dirty="0"/>
            </a:br>
            <a:r>
              <a:rPr lang="en-US" dirty="0"/>
              <a:t>with Exploratory Analysis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4B6CD-EE7F-40FE-A51E-232DA2772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CA" dirty="0"/>
          </a:p>
          <a:p>
            <a:r>
              <a:rPr lang="en-CA" dirty="0"/>
              <a:t>Prepared by: Stepan Oskin</a:t>
            </a:r>
          </a:p>
          <a:p>
            <a:r>
              <a:rPr lang="en-CA" dirty="0"/>
              <a:t>24-May-2019</a:t>
            </a:r>
          </a:p>
        </p:txBody>
      </p:sp>
    </p:spTree>
    <p:extLst>
      <p:ext uri="{BB962C8B-B14F-4D97-AF65-F5344CB8AC3E}">
        <p14:creationId xmlns:p14="http://schemas.microsoft.com/office/powerpoint/2010/main" val="350026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2E16-152C-451D-89ED-B9BFE29A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Islands (isolated DAs) from 3km distance band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A1BD2-4045-4B45-ABFD-4015BB5A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6" y="1790155"/>
            <a:ext cx="59817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E4AE-479F-4924-B3A9-128B723D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3015306"/>
            <a:ext cx="10515600" cy="1325563"/>
          </a:xfrm>
        </p:spPr>
        <p:txBody>
          <a:bodyPr/>
          <a:lstStyle/>
          <a:p>
            <a:r>
              <a:rPr lang="en-US" dirty="0"/>
              <a:t>DA-level Teranet aggregates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5FC52-CF04-4252-80EA-320B339B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24" y="328567"/>
            <a:ext cx="4666031" cy="301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3D8F0-7688-4AE9-961D-4A06D035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33" y="306855"/>
            <a:ext cx="4631738" cy="3078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CCA42-7C95-4317-A163-9378D944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5" y="3875454"/>
            <a:ext cx="4403254" cy="2982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98D4E-C0C7-4D77-9AAE-C5C34951F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178" y="3929201"/>
            <a:ext cx="3845857" cy="2882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D5419-D50C-4CF3-A5A1-14EC10C07A7B}"/>
              </a:ext>
            </a:extLst>
          </p:cNvPr>
          <p:cNvSpPr txBox="1"/>
          <p:nvPr/>
        </p:nvSpPr>
        <p:spPr>
          <a:xfrm>
            <a:off x="2698376" y="191844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price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5BC98-0469-4EF0-91AC-C92139E1DBC2}"/>
              </a:ext>
            </a:extLst>
          </p:cNvPr>
          <p:cNvSpPr txBox="1"/>
          <p:nvPr/>
        </p:nvSpPr>
        <p:spPr>
          <a:xfrm>
            <a:off x="8513528" y="19184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 price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0BA87-6A7D-4449-B9B5-39F470F0CF09}"/>
              </a:ext>
            </a:extLst>
          </p:cNvPr>
          <p:cNvSpPr txBox="1"/>
          <p:nvPr/>
        </p:nvSpPr>
        <p:spPr>
          <a:xfrm>
            <a:off x="2781582" y="5059549"/>
            <a:ext cx="14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StDev</a:t>
            </a:r>
            <a:r>
              <a:rPr lang="en-US" dirty="0"/>
              <a:t> of price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C0C49-513C-4B13-8A1C-35C0C8606A9F}"/>
              </a:ext>
            </a:extLst>
          </p:cNvPr>
          <p:cNvSpPr txBox="1"/>
          <p:nvPr/>
        </p:nvSpPr>
        <p:spPr>
          <a:xfrm>
            <a:off x="8290560" y="4996230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count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05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C8B9-F9E4-43FF-B62D-B5EAE65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5E73-4BEB-4243-BC64-99818681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sort Teranet transactions for modeling and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very little attributes available to categorize transactions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infer structure from the data (clustering), identify sub-markets (similar price dynamics)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49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ECC-E088-433D-9ABE-58B07E0C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clustering points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B6015-A952-4E3B-AFEF-1A49CEDA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cluster points directly from Teranet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Very large number of records (75k-150k records per year for GTHA)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only 1 feature (consideration_amt)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pins, coordinates, addresses are useless for clustering neighbourhoods and sub-markets</a:t>
            </a:r>
          </a:p>
          <a:p>
            <a:r>
              <a:rPr lang="en-US" dirty="0">
                <a:effectLst/>
              </a:rPr>
              <a:t>hard to convert point data to time series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If grouped by point, only few points would have enough records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If grouped by buffer, what buffer size defines similarity?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Need more features (make points “aware” of their surroundings)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095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DF8-F015-41DA-B52B-B19558F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cluster Teranet at DA level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3A4A-7126-43D4-BA92-CCD4E606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Produce aggregates from Teranet records to “infuse” 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Group Teranet subset by DA and join to DA geometry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Use aggregates to investigate spatial autocorrelation to further “infuse” Das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Result: DA-level spatial time series of Teranet aggregates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Cluster DAs based on the new parameters (spatial, non-spatial)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Add cluster info to DA vars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8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110A-C674-4615-94C6-5EBD7882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“Infuse” Teranet points with DA cluster info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D390-566A-45BE-B2C4-F51BE995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 new DA vars to “infuse” Teranet points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point receives </a:t>
            </a:r>
            <a:r>
              <a:rPr lang="en-US" dirty="0">
                <a:effectLst/>
              </a:rPr>
              <a:t>DA-level aggregate info (mean, frequency, spatial lag, LISA, cluster)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make Teranet points “aware” of their surroundings)</a:t>
            </a:r>
          </a:p>
          <a:p>
            <a:r>
              <a:rPr lang="en-US" dirty="0">
                <a:effectLst/>
              </a:rPr>
              <a:t>Cluster infused Teranet points to produce clean sub-market price and volume time series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418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AEB8-BA7F-474C-BDCD-E70CE90C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1974-067F-47A2-885D-E84C698A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 geometry for GTHA from York Municipal Government</a:t>
            </a:r>
          </a:p>
          <a:p>
            <a:pPr marL="0" indent="0">
              <a:buNone/>
            </a:pPr>
            <a:r>
              <a:rPr lang="en-US" sz="2000" dirty="0"/>
              <a:t>Profile_of_Income_by_Dissemination_Area__Greater_Toronto_Area_2016_Census.geojson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Available at: </a:t>
            </a:r>
            <a:r>
              <a:rPr lang="en-US" sz="2000" dirty="0">
                <a:hlinkClick r:id="rId2"/>
              </a:rPr>
              <a:t>https://opendata.arcgis.com/datasets/9d262f8a576842fbb2afbc8c51a64178_1.geojson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CA" dirty="0"/>
              <a:t>Cleaned Teranet data with `</a:t>
            </a:r>
            <a:r>
              <a:rPr lang="en-CA" dirty="0" err="1"/>
              <a:t>da_id</a:t>
            </a:r>
            <a:r>
              <a:rPr lang="en-CA" dirty="0"/>
              <a:t>` column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`</a:t>
            </a:r>
            <a:r>
              <a:rPr lang="en-CA" sz="2000" dirty="0" err="1"/>
              <a:t>da_id</a:t>
            </a:r>
            <a:r>
              <a:rPr lang="en-CA" sz="2000" dirty="0"/>
              <a:t>` is renamed from `OBJECTID`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Produced via a spatial join of Teranet points with DA geometry (same as above)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HHSaleHistory_cleaned_v0.9_GTHA_DA.csv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7064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1981-042A-4B34-BAAD-41A0E67A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`da_id` to avoid spatial join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7C0AC-A72D-43B8-8324-143087F21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142" y="1468596"/>
            <a:ext cx="4095750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FA03D-1DFD-4370-B503-E6E97DE5B7C1}"/>
              </a:ext>
            </a:extLst>
          </p:cNvPr>
          <p:cNvSpPr txBox="1"/>
          <p:nvPr/>
        </p:nvSpPr>
        <p:spPr>
          <a:xfrm>
            <a:off x="6096000" y="2361584"/>
            <a:ext cx="5245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da_groups = teranet_subset.groupby('da_id’)</a:t>
            </a:r>
          </a:p>
          <a:p>
            <a:r>
              <a:rPr lang="en-US" dirty="0"/>
              <a:t>mean_price = da_groups['consideration_amt'].mean()</a:t>
            </a:r>
          </a:p>
          <a:p>
            <a:r>
              <a:rPr lang="en-CA" b="1" dirty="0"/>
              <a:t>da_gdf = da_gdf.join(mean_price)</a:t>
            </a:r>
          </a:p>
        </p:txBody>
      </p:sp>
    </p:spTree>
    <p:extLst>
      <p:ext uri="{BB962C8B-B14F-4D97-AF65-F5344CB8AC3E}">
        <p14:creationId xmlns:p14="http://schemas.microsoft.com/office/powerpoint/2010/main" val="404016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00A7-D5D1-4C71-A2E6-0ACA3EE8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725" y="2766218"/>
            <a:ext cx="29404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Spatial relationships: from DA geometry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14598-D7DA-43E9-9F73-A29429A4347B}"/>
              </a:ext>
            </a:extLst>
          </p:cNvPr>
          <p:cNvSpPr txBox="1"/>
          <p:nvPr/>
        </p:nvSpPr>
        <p:spPr>
          <a:xfrm>
            <a:off x="8760115" y="6297519"/>
            <a:ext cx="202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Contiguity (Queen)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A0510E-E746-456C-9908-FBF3BCB1E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51" y="368263"/>
            <a:ext cx="3733943" cy="6349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B0403-0F4C-40A5-8954-E6D401B1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79" y="419060"/>
            <a:ext cx="4653310" cy="6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8A01-D152-4303-B483-9809B06A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variables: DA-level census variables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74E36-7BC6-44FD-8F9A-2B31ABDA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6" y="2066924"/>
            <a:ext cx="5242057" cy="2724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AB6FD-5E5B-47D3-A3CA-83DAC457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18" y="4966523"/>
            <a:ext cx="468630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8618F-8142-4B70-B553-BFAFEA97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27" y="1172621"/>
            <a:ext cx="3575273" cy="2388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94E6A-3E95-4050-BED1-12EB63A1BA2C}"/>
              </a:ext>
            </a:extLst>
          </p:cNvPr>
          <p:cNvSpPr txBox="1"/>
          <p:nvPr/>
        </p:nvSpPr>
        <p:spPr>
          <a:xfrm>
            <a:off x="2892733" y="3193558"/>
            <a:ext cx="247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displayed grouped by `CSDNAME`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11230-6344-4016-A1B5-1AEAB0185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378" y="3516724"/>
            <a:ext cx="630555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306A8-5358-4FFE-BD4E-3753BEBAA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335712"/>
            <a:ext cx="6010275" cy="314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5B694-5EB7-436C-9051-9A1969CAE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089" y="4034791"/>
            <a:ext cx="3513711" cy="23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Teranet: aggregating data by Dissemination Areas (DA) with Exploratory Analysis</vt:lpstr>
      <vt:lpstr>Objective</vt:lpstr>
      <vt:lpstr>Issues with clustering points</vt:lpstr>
      <vt:lpstr>Methodology: cluster Teranet at DA level</vt:lpstr>
      <vt:lpstr>“Infuse” Teranet points with DA cluster info</vt:lpstr>
      <vt:lpstr>Data sources</vt:lpstr>
      <vt:lpstr>Use `da_id` to avoid spatial join</vt:lpstr>
      <vt:lpstr>Spatial relationships: from DA geometry</vt:lpstr>
      <vt:lpstr>New variables: DA-level census variables</vt:lpstr>
      <vt:lpstr>Islands (isolated DAs) from 3km distance band</vt:lpstr>
      <vt:lpstr>DA-level Teranet aggregates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Teranet: aggregating data by Dissemination Areas (DA) with Exploratory Analysis</dc:title>
  <dc:creator>Stepan Oskin</dc:creator>
  <cp:lastModifiedBy>Stepan Oskin</cp:lastModifiedBy>
  <cp:revision>9</cp:revision>
  <dcterms:created xsi:type="dcterms:W3CDTF">2019-05-24T15:44:36Z</dcterms:created>
  <dcterms:modified xsi:type="dcterms:W3CDTF">2019-05-24T16:35:44Z</dcterms:modified>
</cp:coreProperties>
</file>