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2" r:id="rId2"/>
  </p:sldMasterIdLst>
  <p:notesMasterIdLst>
    <p:notesMasterId r:id="rId6"/>
  </p:notesMasterIdLst>
  <p:handoutMasterIdLst>
    <p:handoutMasterId r:id="rId7"/>
  </p:handoutMasterIdLst>
  <p:sldIdLst>
    <p:sldId id="256" r:id="rId3"/>
    <p:sldId id="269" r:id="rId4"/>
    <p:sldId id="270" r:id="rId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07" autoAdjust="0"/>
  </p:normalViewPr>
  <p:slideViewPr>
    <p:cSldViewPr snapToGrid="0">
      <p:cViewPr varScale="1">
        <p:scale>
          <a:sx n="67" d="100"/>
          <a:sy n="67" d="100"/>
        </p:scale>
        <p:origin x="14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449B4-8858-4040-92D2-69411C9E5DA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BE6A-48FD-4E8A-8D14-3D6A12225B1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06181-FBCF-46DA-8A62-E7A2A0DC8F7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4B10B-C5CD-4354-8073-BCCB54AD4BD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5D450B4-2E51-4A80-9CA2-50D2CF6B100B}" type="slidenum">
              <a:t>‹#›</a:t>
            </a:fld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460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37101-01F6-4B61-BF1B-135258D3A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893C5-3469-45B1-B904-58CD0E9252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573FDEC-D977-4CBA-BBDD-0AF585188BF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C649-AF5D-4BEB-9E93-C9193974CAC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1A93-19E1-4D63-A04D-34F27F15C04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61D4-1A1A-4B17-9A05-24B780981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78868C7-AC6C-4869-BF1D-10EE3907CE11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92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CA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52E77-3ED7-49E2-A62B-FA29483F04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5F7419-9F38-4C2D-9F8F-15F0E29761C5}" type="slidenum">
              <a:t>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CB886-0B1D-49D1-BDE2-07E7A59E1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F6239-72EE-4EED-8192-03EAC2031C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Growth centers</a:t>
            </a:r>
          </a:p>
          <a:p>
            <a:r>
              <a:rPr lang="en-US" dirty="0"/>
              <a:t>West Don Lands</a:t>
            </a:r>
          </a:p>
          <a:p>
            <a:r>
              <a:rPr lang="en-US" dirty="0"/>
              <a:t>Liberty village</a:t>
            </a:r>
          </a:p>
          <a:p>
            <a:r>
              <a:rPr lang="en-US" dirty="0"/>
              <a:t>Riverdale</a:t>
            </a:r>
          </a:p>
          <a:p>
            <a:endParaRPr lang="en-CA" dirty="0"/>
          </a:p>
          <a:p>
            <a:r>
              <a:rPr lang="en-CA" dirty="0"/>
              <a:t>Outline</a:t>
            </a:r>
          </a:p>
          <a:p>
            <a:r>
              <a:rPr lang="en-CA" dirty="0"/>
              <a:t>Deadline to submit thesis</a:t>
            </a:r>
          </a:p>
          <a:p>
            <a:r>
              <a:rPr lang="en-CA"/>
              <a:t>Month-by-month tuition</a:t>
            </a:r>
          </a:p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402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CA0B-FEFD-4ACD-9110-164333603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0583-9EE0-4A22-A3F6-7ABD50D49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4157-874B-40ED-9D96-42255AAE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6BC7-2C94-40BC-81F0-7D1D8A99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8537-6430-472D-B870-5B452C40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FBC1F6-A09B-459B-B48C-A606F5937384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429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CB4C-41EF-4560-B33A-3E0B6180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9E848-62A4-4809-9965-0AF736BD0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52B8-4529-4C1F-B999-9AFB7BE9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8850-EE95-4FB7-BEBB-D2BAA041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FE7E-E32F-4A45-BDF7-42626E5E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77E882-FC7C-468D-B1C4-B8C9D88FE15B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2176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83AB6-538D-49F4-88B1-1DAE72D76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39DB8-CB06-48CA-9CE9-595DEEA86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5F0E-F6B1-4E6C-B6B8-CA24FC81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54CCD-4964-4F85-B9C3-F87FCE43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36418-60D0-4AC6-98F0-BEFDF948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DC5EE-2B9E-4B10-967F-D43870CB135B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6050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DD4A-B0E4-42AF-B74A-AA222A4E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766C-D268-4111-9EBF-8D4885DE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F1FA-684D-4DCD-9F22-5672872C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D94F-6C48-422E-88C6-A3DA03D2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5E0F-2940-4018-8FB8-F839C4EF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DDB617-835C-49EF-A5EA-39BA2526843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5398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DAB3-9354-4C0D-8172-6A13CE4A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8D0-9752-498E-84C2-53A4826F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2FF5-0449-4354-A2CF-20EB833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2915-4FEC-41F3-8AA9-C194E357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9DEE-28E6-4724-B772-A9AEFDE4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A440D2-D785-4355-86F5-D17C04033D87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51068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346B-BC10-411C-90E8-ECB872DF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0ED3-3258-4CE3-A7F9-17DD4F5D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9188-77E3-4E18-9F3D-E4FE87DF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F0A9-37F7-42BB-ABD6-65E837B8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107B-4834-42AF-A7CC-1C6A5BD9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9209BC-B41A-479B-87B2-08AE4F6F2BF2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5096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487-623C-4C1D-B58C-A7277DB2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1044-7540-4F80-87FC-B48800589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05C0F-0860-41EB-A75E-6C00027D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F92E-CAC9-4FF0-8FDD-6A67A31B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278E7-2D48-46DA-9A07-737A3E6E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B1D1-E4B3-418A-A5BF-46F4A77E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B75C9-29B6-4FCA-9D83-FC5E9E8156B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667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6102-E346-482A-BE12-3A43FF0E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34093-638D-4D3C-B7C9-AFD93F34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5644C-0C13-4749-93CB-0FD109A2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E65B9-AD8A-4B8A-AD07-50CAE98BD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3EA38-4E65-4B26-9351-0E22A0559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2F7CC-3719-4843-808A-6F822C5F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5D0D1-8CE8-4449-9637-4354333D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5072D-2FFB-43AB-A9FE-2FB0C4EE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DB8B38-DB5F-4861-87DD-90317E2B717A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222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F1B-14C1-45E0-BA43-F3797EE5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02730-3C07-4F48-BB20-9D229186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253E3-C564-49C4-9094-6A2CF37B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6D976-B707-4EC4-8E11-92E33C87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C40501-CB43-4B48-9F48-80DC6677C03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9335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27D89-2ABB-4D0A-9519-08F2C538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FB39F-4F31-48D2-B0E6-65AABAD5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E993A-D1AD-4B93-8852-32E9A5DB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7873A0-D2F3-4B68-9C06-B8AEFED852F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3381880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DDE6-04E7-415E-B4E7-6E856D57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AAF4-CEA4-43C9-B120-69FA9DFF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8787-DE63-4885-B9CB-3E47CB27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F1487-3B17-44C1-ADC9-A80AD82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CEBF-44CF-40C8-BAD1-3A84B190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2D4D-EDD4-4D77-89F3-D7150A16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E58BAF-51B7-48AF-8A3B-4E155E189069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122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5D0-C256-4199-AD66-71971E7F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F3C-2D5F-4286-83EC-3A7FA358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5103-1F15-4959-8814-5CE0EC45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B39D-F617-42D5-9242-CAD1356B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793D-9E9D-435B-93F9-3BC94DC0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E5A6D4-3547-4DF1-9959-CBCB5DA4C02A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92583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633-4AEA-4A2A-B34E-BA60BEC1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B6DFF-F230-49FC-94E1-41D6AF528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29A24-614A-44CF-A1B3-B0102674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1DDC-1074-4543-800F-7F62E4A6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47D8F-92BE-409B-813A-A7615AB2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4F007-35C8-46FA-A90B-0A894F9E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8D3190-CB84-44D2-A566-6CC3BBADCD1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15041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0A99-0307-4070-B8CF-600FECB5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6E2F6-D650-413E-8D27-D59178A6D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AFE3-D671-4676-80E5-A82C06B9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863B-5517-40B5-93A4-74D90707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0A66-48F8-42F0-B381-74D773BC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BCDAEF-8FE4-41B5-9743-2C07DCF7071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16353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AAD96-3741-426C-9A03-7EF99551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CE7EB-18D1-41A0-B508-B21DF43F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E820-C3D3-48BA-AB14-563B1916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586-696D-45EA-990C-DFA6CAF5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7439-52D8-4F55-868E-8717A445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0DCF8B-0E3C-403A-B00F-D380D098EBEE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5617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3DEA-777D-4FCF-8F57-B2F5C7D5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00CEA-B5CE-4425-925A-CCE59C2C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6756-94CA-4D79-98EE-285C92F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C7AF4-5076-4919-AC5D-96EB1FF1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2A75-D825-49EF-B0B8-538E30B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2FE88D-107F-4804-9204-1E1267FAFC41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251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ED25-6A02-4348-A83A-94B6285B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DA9D-0D0F-4E21-8ECA-739515281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78D12-C007-495D-B431-942F166F7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64612-7D99-4DD1-AE69-D235C555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6AAE9-E397-46D0-A28C-B690E8FE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AF0F7-5F70-4040-95EC-C077FEEF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56E32E-8C3C-4746-BBFE-B8C87CE60C18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126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C99-72FF-443E-8A68-32E9EC80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71CD-2B5F-40F6-A117-B79E8A76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80F01-0CE2-48D4-9BC7-C8DD2B535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D8E3B-2C0E-4B88-9D66-C9B92CEBF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00503-3A1A-4AA6-B408-AF926E0C1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048BB-5027-4402-902E-44136D59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C16D9-E98D-4499-A939-419F04FE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90A28-C761-47FA-A8DA-33893466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599673-C9D3-4592-8E6A-9355706DA32C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5502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70C7-C21D-4371-87F3-4E17206B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E8068-5AF5-40BB-AA8E-E6C56224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E2018-0330-4847-9878-E3112C95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AE012-2CD2-40F3-A001-CA015B5E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ED5FE4-58DB-497A-9768-84232124FA8E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895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A823E-A905-4AE3-BABB-266C3004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1794C-B87C-4835-BCAF-3225FCEF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A21BA-9BF6-4DDD-80E9-8713262E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CB63C4-5DA8-4FCC-9864-86F62A9096F4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096439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7A17-E66F-45CD-BA82-0928DC43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9FB6-7DE1-44AE-95EE-1F4F5537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11F2A-7381-4ABB-B2FF-CB322834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A8189-8CAC-4299-9F0B-40AE9778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BC3CF-07C8-4E3B-979B-D58D6132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BA686-3BF4-44A2-AC11-DB7ED653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1FDEAE-8386-4566-BB33-E52874E350F9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0732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F3E0-8691-416E-BF87-5348DE02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D94B8-71C7-4116-9D2F-027FB95F1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B4526-BAF8-49CC-AD31-369B8DF7E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ACBD2-6E7D-4A5D-95CE-3718A9AD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FAAF-45B3-4DE8-92EF-E3433278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87672-3872-484F-8930-1AB48FB9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92FF72-2E62-4D27-9C85-E619D18529A9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6245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1425C-D068-4192-BA17-DFC782CF78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56B3C-9A25-466E-8FEC-6C718F8F3B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F679-FBFE-4AB2-91BE-EF40CECD5E2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092F-8120-449F-8D7E-9A3BD515D01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CFF0-D373-46C4-B0EC-237D2CB8A8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7699EDEE-2250-48CA-BFB3-5AD639586103}" type="slidenum">
              <a:t>‹#›</a:t>
            </a:fld>
            <a:r>
              <a:rPr lang="en-CA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066E97-F1D9-4796-91A1-AB9CC5F70889}"/>
              </a:ext>
            </a:extLst>
          </p:cNvPr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CA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CA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879"/>
        </a:spcAft>
        <a:tabLst/>
        <a:defRPr lang="en-CA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A4BBC-4900-4F94-98F9-E1533F2B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82DF-F213-4587-854A-6B72D15A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2139-9219-4A80-AAF4-78916CFE7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45C6-B6E3-4B52-897D-8EE54B246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EE1B-B7E9-4F70-AF19-0C02AB84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699EDEE-2250-48CA-BFB3-5AD639586103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0083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22BF-53CC-4B54-853D-9CEDA724B4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63416" y="705569"/>
            <a:ext cx="5187975" cy="442947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GTHA</a:t>
            </a:r>
            <a:b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housing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97A25-F5B6-466B-B013-9493A5CA36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63416" y="5287641"/>
            <a:ext cx="5187975" cy="156646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design</a:t>
            </a:r>
          </a:p>
        </p:txBody>
      </p:sp>
      <p:pic>
        <p:nvPicPr>
          <p:cNvPr id="1026" name="Picture 2" descr="Low Angle Photo of Balconies">
            <a:extLst>
              <a:ext uri="{FF2B5EF4-FFF2-40B4-BE49-F238E27FC236}">
                <a16:creationId xmlns:a16="http://schemas.microsoft.com/office/drawing/2014/main" id="{AD95F328-83D9-43F9-AB0C-2AF6AE50C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r="7824" b="-1"/>
          <a:stretch/>
        </p:blipFill>
        <p:spPr bwMode="auto">
          <a:xfrm>
            <a:off x="20" y="10"/>
            <a:ext cx="3848259" cy="755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D256658-C1A1-4086-888C-D392B877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5635" y="7006698"/>
            <a:ext cx="991946" cy="402483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hangingPunct="1">
              <a:spcAft>
                <a:spcPts val="600"/>
              </a:spcAft>
              <a:defRPr/>
            </a:pPr>
            <a:fld id="{CB5BB5C5-7D09-40E9-98D0-3596AED1372F}" type="slidenum"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hangingPunct="1">
                <a:spcAft>
                  <a:spcPts val="600"/>
                </a:spcAft>
                <a:defRPr/>
              </a:pPr>
              <a:t>1</a:t>
            </a:fld>
            <a:r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1: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ER diagrams</a:t>
            </a:r>
          </a:p>
        </p:txBody>
      </p:sp>
    </p:spTree>
    <p:extLst>
      <p:ext uri="{BB962C8B-B14F-4D97-AF65-F5344CB8AC3E}">
        <p14:creationId xmlns:p14="http://schemas.microsoft.com/office/powerpoint/2010/main" val="275507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ylinder 96">
            <a:extLst>
              <a:ext uri="{FF2B5EF4-FFF2-40B4-BE49-F238E27FC236}">
                <a16:creationId xmlns:a16="http://schemas.microsoft.com/office/drawing/2014/main" id="{26A4696C-A566-42E5-A24B-5F38D1103A86}"/>
              </a:ext>
            </a:extLst>
          </p:cNvPr>
          <p:cNvSpPr/>
          <p:nvPr/>
        </p:nvSpPr>
        <p:spPr>
          <a:xfrm>
            <a:off x="770260" y="1214934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Cylinder 95">
            <a:extLst>
              <a:ext uri="{FF2B5EF4-FFF2-40B4-BE49-F238E27FC236}">
                <a16:creationId xmlns:a16="http://schemas.microsoft.com/office/drawing/2014/main" id="{E286D335-C755-45D1-A4CE-16B069D6CF5C}"/>
              </a:ext>
            </a:extLst>
          </p:cNvPr>
          <p:cNvSpPr/>
          <p:nvPr/>
        </p:nvSpPr>
        <p:spPr>
          <a:xfrm>
            <a:off x="411136" y="1416725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33A8C9B9-B654-4072-864C-816AC3472896}"/>
              </a:ext>
            </a:extLst>
          </p:cNvPr>
          <p:cNvSpPr/>
          <p:nvPr/>
        </p:nvSpPr>
        <p:spPr>
          <a:xfrm>
            <a:off x="1160076" y="1415300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4D5D0-A2E8-4E37-AD39-FA8941CF6F25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1.1 Relationship between datasets</a:t>
            </a:r>
            <a:endParaRPr lang="en-CA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A0777FC-5607-408D-B00F-8E22A768AC74}"/>
              </a:ext>
            </a:extLst>
          </p:cNvPr>
          <p:cNvSpPr/>
          <p:nvPr/>
        </p:nvSpPr>
        <p:spPr>
          <a:xfrm rot="16200000">
            <a:off x="3712050" y="2151478"/>
            <a:ext cx="2730201" cy="1611281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93A8F34-C1C9-4A71-A37F-954227BEA5DA}"/>
              </a:ext>
            </a:extLst>
          </p:cNvPr>
          <p:cNvSpPr/>
          <p:nvPr/>
        </p:nvSpPr>
        <p:spPr>
          <a:xfrm>
            <a:off x="7018923" y="4086922"/>
            <a:ext cx="1583532" cy="122549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Parcel-level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2BCE1-5BF6-41CD-8834-538CF797C4E0}"/>
              </a:ext>
            </a:extLst>
          </p:cNvPr>
          <p:cNvSpPr txBox="1"/>
          <p:nvPr/>
        </p:nvSpPr>
        <p:spPr>
          <a:xfrm>
            <a:off x="4693638" y="2726285"/>
            <a:ext cx="112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Teranet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9BA0622-DB6B-4338-9FE5-60A6F70C8FBA}"/>
              </a:ext>
            </a:extLst>
          </p:cNvPr>
          <p:cNvSpPr/>
          <p:nvPr/>
        </p:nvSpPr>
        <p:spPr>
          <a:xfrm>
            <a:off x="7340670" y="6237666"/>
            <a:ext cx="940038" cy="56777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EPOI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11B3C-F5BC-4DE5-9868-C77C0F4A27E1}"/>
              </a:ext>
            </a:extLst>
          </p:cNvPr>
          <p:cNvCxnSpPr>
            <a:cxnSpLocks/>
          </p:cNvCxnSpPr>
          <p:nvPr/>
        </p:nvCxnSpPr>
        <p:spPr>
          <a:xfrm flipV="1">
            <a:off x="5122473" y="4322219"/>
            <a:ext cx="17285" cy="15812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1D8E1C-AEC5-49B0-A3A9-F47989A66E02}"/>
              </a:ext>
            </a:extLst>
          </p:cNvPr>
          <p:cNvSpPr txBox="1"/>
          <p:nvPr/>
        </p:nvSpPr>
        <p:spPr>
          <a:xfrm>
            <a:off x="5232952" y="4389867"/>
            <a:ext cx="1072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pin_lu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96E0A-966B-4CD0-8AFA-5BF833EA02C2}"/>
              </a:ext>
            </a:extLst>
          </p:cNvPr>
          <p:cNvSpPr txBox="1"/>
          <p:nvPr/>
        </p:nvSpPr>
        <p:spPr>
          <a:xfrm>
            <a:off x="5612982" y="475919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D7843-DAFC-4B40-99A9-E730A2C36AD8}"/>
              </a:ext>
            </a:extLst>
          </p:cNvPr>
          <p:cNvSpPr txBox="1"/>
          <p:nvPr/>
        </p:nvSpPr>
        <p:spPr>
          <a:xfrm>
            <a:off x="6891483" y="3580561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54335-5022-4556-9B70-3E556D3B9C00}"/>
              </a:ext>
            </a:extLst>
          </p:cNvPr>
          <p:cNvSpPr txBox="1"/>
          <p:nvPr/>
        </p:nvSpPr>
        <p:spPr>
          <a:xfrm>
            <a:off x="7889983" y="358056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555F29-1333-416E-94C7-9250D5638E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806769" y="5256488"/>
            <a:ext cx="3920" cy="981178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464ACB-B87A-42DC-B367-D9D79C0D8DAD}"/>
              </a:ext>
            </a:extLst>
          </p:cNvPr>
          <p:cNvSpPr txBox="1"/>
          <p:nvPr/>
        </p:nvSpPr>
        <p:spPr>
          <a:xfrm>
            <a:off x="6623781" y="5369127"/>
            <a:ext cx="113043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POI_ID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8042F-A86F-46F2-B5EA-EF531AA46810}"/>
              </a:ext>
            </a:extLst>
          </p:cNvPr>
          <p:cNvSpPr txBox="1"/>
          <p:nvPr/>
        </p:nvSpPr>
        <p:spPr>
          <a:xfrm>
            <a:off x="7892256" y="538279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DE541-4AF4-42C3-BFC0-25C289D05897}"/>
              </a:ext>
            </a:extLst>
          </p:cNvPr>
          <p:cNvSpPr txBox="1"/>
          <p:nvPr/>
        </p:nvSpPr>
        <p:spPr>
          <a:xfrm>
            <a:off x="6572485" y="5795168"/>
            <a:ext cx="117051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POI_ID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2CD28B-2A2C-4ECD-90E7-0BE5EB3E29F2}"/>
              </a:ext>
            </a:extLst>
          </p:cNvPr>
          <p:cNvSpPr txBox="1"/>
          <p:nvPr/>
        </p:nvSpPr>
        <p:spPr>
          <a:xfrm>
            <a:off x="7889983" y="5795168"/>
            <a:ext cx="5437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422C4-2641-40BB-8CE4-047811EC2273}"/>
              </a:ext>
            </a:extLst>
          </p:cNvPr>
          <p:cNvCxnSpPr>
            <a:cxnSpLocks/>
          </p:cNvCxnSpPr>
          <p:nvPr/>
        </p:nvCxnSpPr>
        <p:spPr>
          <a:xfrm flipH="1">
            <a:off x="3993266" y="2200649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BF42D-9207-4A7D-A939-EBC93BE6318F}"/>
              </a:ext>
            </a:extLst>
          </p:cNvPr>
          <p:cNvSpPr txBox="1"/>
          <p:nvPr/>
        </p:nvSpPr>
        <p:spPr>
          <a:xfrm>
            <a:off x="3186515" y="1675007"/>
            <a:ext cx="10150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E8DAC6-F842-4665-A838-399F69030D97}"/>
              </a:ext>
            </a:extLst>
          </p:cNvPr>
          <p:cNvSpPr txBox="1"/>
          <p:nvPr/>
        </p:nvSpPr>
        <p:spPr>
          <a:xfrm>
            <a:off x="2187355" y="1953048"/>
            <a:ext cx="18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DA-level data</a:t>
            </a:r>
            <a:endParaRPr lang="en-CA" sz="2400" b="1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20C92DE8-77AD-41C6-8BE2-71BC5721CED3}"/>
              </a:ext>
            </a:extLst>
          </p:cNvPr>
          <p:cNvSpPr/>
          <p:nvPr/>
        </p:nvSpPr>
        <p:spPr>
          <a:xfrm>
            <a:off x="346713" y="1703100"/>
            <a:ext cx="1454768" cy="14175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Census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445020-4F12-40B3-A2E9-5BE153BF39F9}"/>
              </a:ext>
            </a:extLst>
          </p:cNvPr>
          <p:cNvSpPr txBox="1"/>
          <p:nvPr/>
        </p:nvSpPr>
        <p:spPr>
          <a:xfrm>
            <a:off x="3968827" y="5873056"/>
            <a:ext cx="229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Parcel-level data</a:t>
            </a:r>
            <a:endParaRPr lang="en-CA" sz="24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CB32477-5625-4237-AA69-CD77E5756217}"/>
              </a:ext>
            </a:extLst>
          </p:cNvPr>
          <p:cNvCxnSpPr>
            <a:cxnSpLocks/>
            <a:stCxn id="150" idx="3"/>
            <a:endCxn id="72" idx="1"/>
          </p:cNvCxnSpPr>
          <p:nvPr/>
        </p:nvCxnSpPr>
        <p:spPr>
          <a:xfrm rot="5400000" flipH="1" flipV="1">
            <a:off x="1178709" y="3185252"/>
            <a:ext cx="849861" cy="1002337"/>
          </a:xfrm>
          <a:prstGeom prst="bentConnector4">
            <a:avLst>
              <a:gd name="adj1" fmla="val -26899"/>
              <a:gd name="adj2" fmla="val 60902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63BAD4-5D1A-42D1-9075-EC74699FBE82}"/>
              </a:ext>
            </a:extLst>
          </p:cNvPr>
          <p:cNvCxnSpPr>
            <a:cxnSpLocks/>
          </p:cNvCxnSpPr>
          <p:nvPr/>
        </p:nvCxnSpPr>
        <p:spPr>
          <a:xfrm flipH="1">
            <a:off x="1597306" y="2204037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C508D64-0BE5-43B5-AD94-250686AFDE0D}"/>
              </a:ext>
            </a:extLst>
          </p:cNvPr>
          <p:cNvSpPr txBox="1"/>
          <p:nvPr/>
        </p:nvSpPr>
        <p:spPr>
          <a:xfrm>
            <a:off x="1895351" y="1675007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1B78F9-4E0F-474C-B41A-0F87D5421C56}"/>
              </a:ext>
            </a:extLst>
          </p:cNvPr>
          <p:cNvCxnSpPr>
            <a:cxnSpLocks/>
          </p:cNvCxnSpPr>
          <p:nvPr/>
        </p:nvCxnSpPr>
        <p:spPr>
          <a:xfrm flipH="1">
            <a:off x="3990185" y="3224210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1E99F9F-77BF-44D7-AC17-DBE08500AF38}"/>
              </a:ext>
            </a:extLst>
          </p:cNvPr>
          <p:cNvSpPr txBox="1"/>
          <p:nvPr/>
        </p:nvSpPr>
        <p:spPr>
          <a:xfrm>
            <a:off x="2104809" y="3030657"/>
            <a:ext cx="198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TAZ-level data</a:t>
            </a:r>
            <a:endParaRPr lang="en-CA" sz="2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1049E3-D3CC-41D4-B2C0-A03E06B7C50A}"/>
              </a:ext>
            </a:extLst>
          </p:cNvPr>
          <p:cNvSpPr txBox="1"/>
          <p:nvPr/>
        </p:nvSpPr>
        <p:spPr>
          <a:xfrm>
            <a:off x="3184753" y="2708454"/>
            <a:ext cx="9993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taz_o</a:t>
            </a:r>
            <a:endParaRPr lang="en-C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F59E25-C8CF-44AC-A5C9-273550449044}"/>
              </a:ext>
            </a:extLst>
          </p:cNvPr>
          <p:cNvSpPr txBox="1"/>
          <p:nvPr/>
        </p:nvSpPr>
        <p:spPr>
          <a:xfrm>
            <a:off x="6448300" y="1705796"/>
            <a:ext cx="310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municipality-level data</a:t>
            </a:r>
            <a:endParaRPr lang="en-CA" sz="2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26FC18-5BEE-48DF-A603-C4ABC109356B}"/>
              </a:ext>
            </a:extLst>
          </p:cNvPr>
          <p:cNvSpPr txBox="1"/>
          <p:nvPr/>
        </p:nvSpPr>
        <p:spPr>
          <a:xfrm>
            <a:off x="7110126" y="1381993"/>
            <a:ext cx="1091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csduid</a:t>
            </a:r>
            <a:endParaRPr lang="en-CA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680EE67-A363-469B-B191-2A206141A32B}"/>
              </a:ext>
            </a:extLst>
          </p:cNvPr>
          <p:cNvCxnSpPr>
            <a:cxnSpLocks/>
          </p:cNvCxnSpPr>
          <p:nvPr/>
        </p:nvCxnSpPr>
        <p:spPr>
          <a:xfrm flipH="1">
            <a:off x="5791795" y="1966502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B30D05-F57B-4409-A107-D326BCD363FD}"/>
              </a:ext>
            </a:extLst>
          </p:cNvPr>
          <p:cNvSpPr txBox="1"/>
          <p:nvPr/>
        </p:nvSpPr>
        <p:spPr>
          <a:xfrm>
            <a:off x="6469860" y="2872020"/>
            <a:ext cx="2986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postal-code-level data</a:t>
            </a:r>
            <a:endParaRPr lang="en-CA" sz="24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920155-C79E-4677-ADC4-CA098B731CE2}"/>
              </a:ext>
            </a:extLst>
          </p:cNvPr>
          <p:cNvCxnSpPr>
            <a:cxnSpLocks/>
          </p:cNvCxnSpPr>
          <p:nvPr/>
        </p:nvCxnSpPr>
        <p:spPr>
          <a:xfrm flipH="1">
            <a:off x="5813355" y="3132726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130049-3548-408B-93BA-5D6D1EF49600}"/>
              </a:ext>
            </a:extLst>
          </p:cNvPr>
          <p:cNvSpPr txBox="1"/>
          <p:nvPr/>
        </p:nvSpPr>
        <p:spPr>
          <a:xfrm>
            <a:off x="7109662" y="2550325"/>
            <a:ext cx="16136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postal_code</a:t>
            </a:r>
            <a:endParaRPr lang="en-CA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7CAC4-CA8D-42A4-983D-DA6F8162A7F5}"/>
              </a:ext>
            </a:extLst>
          </p:cNvPr>
          <p:cNvCxnSpPr>
            <a:cxnSpLocks/>
          </p:cNvCxnSpPr>
          <p:nvPr/>
        </p:nvCxnSpPr>
        <p:spPr>
          <a:xfrm flipH="1" flipV="1">
            <a:off x="9469394" y="1953048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09693F-7795-4393-ACFF-774DEDDCC1AB}"/>
              </a:ext>
            </a:extLst>
          </p:cNvPr>
          <p:cNvCxnSpPr>
            <a:cxnSpLocks/>
          </p:cNvCxnSpPr>
          <p:nvPr/>
        </p:nvCxnSpPr>
        <p:spPr>
          <a:xfrm flipH="1">
            <a:off x="9399958" y="3132726"/>
            <a:ext cx="392004" cy="13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5B2DF2-5FC2-48E9-8252-6EA6B3BCF8A3}"/>
              </a:ext>
            </a:extLst>
          </p:cNvPr>
          <p:cNvSpPr txBox="1"/>
          <p:nvPr/>
        </p:nvSpPr>
        <p:spPr>
          <a:xfrm>
            <a:off x="2266870" y="5025936"/>
            <a:ext cx="25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time-indexed data</a:t>
            </a:r>
            <a:endParaRPr lang="en-CA" sz="2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46EA63-BFD5-4F44-9617-12AA5366D1A4}"/>
              </a:ext>
            </a:extLst>
          </p:cNvPr>
          <p:cNvSpPr txBox="1"/>
          <p:nvPr/>
        </p:nvSpPr>
        <p:spPr>
          <a:xfrm>
            <a:off x="3329581" y="3797760"/>
            <a:ext cx="8935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year</a:t>
            </a:r>
            <a:endParaRPr lang="en-CA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D407F3C-219D-458B-A01D-563D58C740D1}"/>
              </a:ext>
            </a:extLst>
          </p:cNvPr>
          <p:cNvCxnSpPr>
            <a:cxnSpLocks/>
          </p:cNvCxnSpPr>
          <p:nvPr/>
        </p:nvCxnSpPr>
        <p:spPr>
          <a:xfrm flipH="1">
            <a:off x="1213261" y="1459018"/>
            <a:ext cx="189717" cy="4006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B7E372-B6E7-4846-A3C8-FCF25244EE74}"/>
              </a:ext>
            </a:extLst>
          </p:cNvPr>
          <p:cNvCxnSpPr>
            <a:cxnSpLocks/>
          </p:cNvCxnSpPr>
          <p:nvPr/>
        </p:nvCxnSpPr>
        <p:spPr>
          <a:xfrm>
            <a:off x="850177" y="1501309"/>
            <a:ext cx="44011" cy="423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26492C3-E31E-463C-B284-0A6DB83D3701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842253" y="1214934"/>
            <a:ext cx="273362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D2438E-6018-4B40-9C1B-9C726E111FFE}"/>
              </a:ext>
            </a:extLst>
          </p:cNvPr>
          <p:cNvCxnSpPr>
            <a:cxnSpLocks/>
            <a:stCxn id="97" idx="1"/>
          </p:cNvCxnSpPr>
          <p:nvPr/>
        </p:nvCxnSpPr>
        <p:spPr>
          <a:xfrm>
            <a:off x="1115615" y="1214934"/>
            <a:ext cx="315414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ylinder 149">
            <a:extLst>
              <a:ext uri="{FF2B5EF4-FFF2-40B4-BE49-F238E27FC236}">
                <a16:creationId xmlns:a16="http://schemas.microsoft.com/office/drawing/2014/main" id="{5A6E7D69-2DE8-4B6C-80CD-0439A7EE6DCA}"/>
              </a:ext>
            </a:extLst>
          </p:cNvPr>
          <p:cNvSpPr/>
          <p:nvPr/>
        </p:nvSpPr>
        <p:spPr>
          <a:xfrm>
            <a:off x="632453" y="3543573"/>
            <a:ext cx="940038" cy="56777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EPOI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F1E4FD9-C41C-4CC8-8C99-CF38B55606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18578" y="4030183"/>
            <a:ext cx="716909" cy="1300980"/>
          </a:xfrm>
          <a:prstGeom prst="bentConnector3">
            <a:avLst>
              <a:gd name="adj1" fmla="val 5000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C230E8C-8A26-4416-8C11-4633D4DAC0BC}"/>
              </a:ext>
            </a:extLst>
          </p:cNvPr>
          <p:cNvSpPr txBox="1"/>
          <p:nvPr/>
        </p:nvSpPr>
        <p:spPr>
          <a:xfrm>
            <a:off x="2510617" y="270845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51D0C5B-58F0-4DC1-B7C3-1ED122BBCE4C}"/>
              </a:ext>
            </a:extLst>
          </p:cNvPr>
          <p:cNvSpPr txBox="1"/>
          <p:nvPr/>
        </p:nvSpPr>
        <p:spPr>
          <a:xfrm>
            <a:off x="3491981" y="131815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ED7A035-E759-48DC-91EA-9435944F30D5}"/>
              </a:ext>
            </a:extLst>
          </p:cNvPr>
          <p:cNvSpPr txBox="1"/>
          <p:nvPr/>
        </p:nvSpPr>
        <p:spPr>
          <a:xfrm>
            <a:off x="1892340" y="1318159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8212EA-76A8-48BB-B28E-E59753E63A41}"/>
              </a:ext>
            </a:extLst>
          </p:cNvPr>
          <p:cNvSpPr txBox="1"/>
          <p:nvPr/>
        </p:nvSpPr>
        <p:spPr>
          <a:xfrm>
            <a:off x="1851889" y="3542747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1CA893-C2FB-4779-9971-756E6D6404BF}"/>
              </a:ext>
            </a:extLst>
          </p:cNvPr>
          <p:cNvSpPr txBox="1"/>
          <p:nvPr/>
        </p:nvSpPr>
        <p:spPr>
          <a:xfrm>
            <a:off x="1855108" y="3905285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66953F-65A4-4F74-A8DD-6CA9A7B698E5}"/>
              </a:ext>
            </a:extLst>
          </p:cNvPr>
          <p:cNvSpPr txBox="1"/>
          <p:nvPr/>
        </p:nvSpPr>
        <p:spPr>
          <a:xfrm>
            <a:off x="3510592" y="4174983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E2DF2AA-2D17-4AC4-830A-6641619219EE}"/>
              </a:ext>
            </a:extLst>
          </p:cNvPr>
          <p:cNvSpPr txBox="1"/>
          <p:nvPr/>
        </p:nvSpPr>
        <p:spPr>
          <a:xfrm>
            <a:off x="6416174" y="1381993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AEFCB6E-6EAB-4229-88F6-131C7A2969B9}"/>
              </a:ext>
            </a:extLst>
          </p:cNvPr>
          <p:cNvSpPr txBox="1"/>
          <p:nvPr/>
        </p:nvSpPr>
        <p:spPr>
          <a:xfrm>
            <a:off x="6416620" y="2550325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BD31F7E-60C1-4F90-8491-DEBDBF93E059}"/>
              </a:ext>
            </a:extLst>
          </p:cNvPr>
          <p:cNvSpPr txBox="1"/>
          <p:nvPr/>
        </p:nvSpPr>
        <p:spPr>
          <a:xfrm>
            <a:off x="4312883" y="1153726"/>
            <a:ext cx="18726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transaction_id</a:t>
            </a:r>
            <a:endParaRPr lang="en-CA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69801B0F-0321-4C46-B8D4-0CDD02756403}"/>
              </a:ext>
            </a:extLst>
          </p:cNvPr>
          <p:cNvCxnSpPr>
            <a:cxnSpLocks/>
            <a:stCxn id="197" idx="3"/>
          </p:cNvCxnSpPr>
          <p:nvPr/>
        </p:nvCxnSpPr>
        <p:spPr>
          <a:xfrm rot="5400000" flipH="1" flipV="1">
            <a:off x="2144563" y="4451990"/>
            <a:ext cx="359228" cy="2412268"/>
          </a:xfrm>
          <a:prstGeom prst="bentConnector4">
            <a:avLst>
              <a:gd name="adj1" fmla="val -63636"/>
              <a:gd name="adj2" fmla="val 99544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ylinder 196">
            <a:extLst>
              <a:ext uri="{FF2B5EF4-FFF2-40B4-BE49-F238E27FC236}">
                <a16:creationId xmlns:a16="http://schemas.microsoft.com/office/drawing/2014/main" id="{4079BA01-51A7-4DDE-93CC-AB7D9E9BC6C3}"/>
              </a:ext>
            </a:extLst>
          </p:cNvPr>
          <p:cNvSpPr/>
          <p:nvPr/>
        </p:nvSpPr>
        <p:spPr>
          <a:xfrm>
            <a:off x="648024" y="5269960"/>
            <a:ext cx="940038" cy="56777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EPOI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7AAF710A-470B-46E0-9176-1EFAA3AB2107}"/>
              </a:ext>
            </a:extLst>
          </p:cNvPr>
          <p:cNvCxnSpPr>
            <a:cxnSpLocks/>
            <a:stCxn id="44" idx="2"/>
            <a:endCxn id="9" idx="1"/>
          </p:cNvCxnSpPr>
          <p:nvPr/>
        </p:nvCxnSpPr>
        <p:spPr>
          <a:xfrm rot="5400000" flipH="1" flipV="1">
            <a:off x="5339861" y="3863894"/>
            <a:ext cx="2247799" cy="2693855"/>
          </a:xfrm>
          <a:prstGeom prst="bentConnector5">
            <a:avLst>
              <a:gd name="adj1" fmla="val -10170"/>
              <a:gd name="adj2" fmla="val 49399"/>
              <a:gd name="adj3" fmla="val 128476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64037"/>
      </p:ext>
    </p:extLst>
  </p:cSld>
  <p:clrMapOvr>
    <a:masterClrMapping/>
  </p:clrMapOvr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112</Words>
  <Application>Microsoft Office PowerPoint</Application>
  <PresentationFormat>Custom</PresentationFormat>
  <Paragraphs>53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Liberation Sans</vt:lpstr>
      <vt:lpstr>Noto Sans Bold</vt:lpstr>
      <vt:lpstr>Noto Sans Regular</vt:lpstr>
      <vt:lpstr>Impress</vt:lpstr>
      <vt:lpstr>Office Theme</vt:lpstr>
      <vt:lpstr>GTHA housing database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Teranet dataset</dc:title>
  <dc:creator>Stepan Oskin</dc:creator>
  <cp:lastModifiedBy>Stepan Oskin</cp:lastModifiedBy>
  <cp:revision>52</cp:revision>
  <dcterms:created xsi:type="dcterms:W3CDTF">2019-08-12T18:41:19Z</dcterms:created>
  <dcterms:modified xsi:type="dcterms:W3CDTF">2019-08-19T22:13:54Z</dcterms:modified>
</cp:coreProperties>
</file>