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1BF"/>
    <a:srgbClr val="B27FD9"/>
    <a:srgbClr val="07FF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architecture-buildings-business-26768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2665095" y="-2664460"/>
            <a:ext cx="6855460" cy="121875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4940" y="3371850"/>
            <a:ext cx="20516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Teranet meeting</a:t>
            </a:r>
            <a:endParaRPr lang="" altLang="en-US"/>
          </a:p>
          <a:p>
            <a:r>
              <a:rPr lang="" altLang="en-US"/>
              <a:t>16-Aug-2019</a:t>
            </a:r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769870" y="2153920"/>
            <a:ext cx="5699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/>
              <a:t>GTHA housing market database</a:t>
            </a:r>
            <a:endParaRPr lang="" altLang="en-US" sz="2400"/>
          </a:p>
          <a:p>
            <a:r>
              <a:rPr lang="" altLang="en-US" sz="2400"/>
              <a:t>Teranet Exploratory Data Analysis</a:t>
            </a:r>
            <a:endParaRPr lang="" altLang="en-US" sz="2400"/>
          </a:p>
          <a:p>
            <a:r>
              <a:rPr lang="" altLang="en-US" sz="2400"/>
              <a:t>Future steps</a:t>
            </a:r>
            <a:endParaRPr lang="" alt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2769870" y="3648710"/>
            <a:ext cx="5699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Presented by: Stepan Oskin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880110" y="6419215"/>
            <a:ext cx="4722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>
                <a:solidFill>
                  <a:schemeClr val="bg1"/>
                </a:solidFill>
              </a:rPr>
              <a:t>Photo by: </a:t>
            </a:r>
            <a:r>
              <a:rPr lang="en-US">
                <a:solidFill>
                  <a:schemeClr val="bg1"/>
                </a:solidFill>
              </a:rPr>
              <a:t>Maarten van den Heuvel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Presentation content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1. Overview of the current state of the project</a:t>
            </a:r>
            <a:endParaRPr lang="" altLang="en-US"/>
          </a:p>
          <a:p>
            <a:pPr marL="0" indent="0">
              <a:buNone/>
            </a:pPr>
            <a:r>
              <a:rPr lang="" altLang="en-US">
                <a:sym typeface="+mn-ea"/>
              </a:rPr>
              <a:t>2</a:t>
            </a:r>
            <a:r>
              <a:rPr lang="en-US" altLang="en-US">
                <a:sym typeface="+mn-ea"/>
              </a:rPr>
              <a:t>. Data flow</a:t>
            </a:r>
            <a:endParaRPr lang="" altLang="en-US">
              <a:sym typeface="+mn-ea"/>
            </a:endParaRPr>
          </a:p>
          <a:p>
            <a:pPr marL="0" indent="0">
              <a:buNone/>
            </a:pPr>
            <a:r>
              <a:rPr lang="" altLang="en-US"/>
              <a:t>3. GTHA housing market database</a:t>
            </a:r>
            <a:endParaRPr lang="" altLang="en-US"/>
          </a:p>
          <a:p>
            <a:pPr marL="0" indent="0">
              <a:buNone/>
            </a:pPr>
            <a:r>
              <a:rPr lang="" altLang="en-US">
                <a:sym typeface="+mn-ea"/>
              </a:rPr>
              <a:t>4</a:t>
            </a:r>
            <a:r>
              <a:rPr lang="en-US" altLang="en-US">
                <a:sym typeface="+mn-ea"/>
              </a:rPr>
              <a:t>. Future steps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5. EDA results</a:t>
            </a:r>
            <a:endParaRPr lang="" altLang="en-US"/>
          </a:p>
          <a:p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064578"/>
            <a:ext cx="9144000" cy="2387600"/>
          </a:xfrm>
        </p:spPr>
        <p:txBody>
          <a:bodyPr/>
          <a:p>
            <a:r>
              <a:rPr lang="" altLang="en-US"/>
              <a:t>Section 1:</a:t>
            </a:r>
            <a:endParaRPr lang="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544253"/>
            <a:ext cx="9144000" cy="1655762"/>
          </a:xfrm>
        </p:spPr>
        <p:txBody>
          <a:bodyPr/>
          <a:p>
            <a:r>
              <a:rPr lang="" altLang="en-US" sz="3200"/>
              <a:t>Overview of the current stage of the project</a:t>
            </a:r>
            <a:endParaRPr lang="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 descr="1_osem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0" y="304800"/>
            <a:ext cx="12357100" cy="656463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40385" y="304800"/>
            <a:ext cx="2964815" cy="1076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" altLang="en-US" sz="3200"/>
              <a:t>1.1 OSEMN methodology</a:t>
            </a:r>
            <a:endParaRPr lang="" altLang="en-US" sz="3200"/>
          </a:p>
        </p:txBody>
      </p:sp>
      <p:sp>
        <p:nvSpPr>
          <p:cNvPr id="12" name="Text Box 11"/>
          <p:cNvSpPr txBox="1"/>
          <p:nvPr/>
        </p:nvSpPr>
        <p:spPr>
          <a:xfrm>
            <a:off x="6070600" y="6153150"/>
            <a:ext cx="6021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>
                <a:solidFill>
                  <a:schemeClr val="bg1"/>
                </a:solidFill>
              </a:rPr>
              <a:t>Source: </a:t>
            </a:r>
            <a:r>
              <a:rPr lang="en-US">
                <a:solidFill>
                  <a:schemeClr val="bg1"/>
                </a:solidFill>
              </a:rPr>
              <a:t>Dr. Cher Han Lau</a:t>
            </a:r>
            <a:r>
              <a:rPr lang="" altLang="en-US">
                <a:solidFill>
                  <a:schemeClr val="bg1"/>
                </a:solidFill>
              </a:rPr>
              <a:t>, LEAD (https://thelead.io)</a:t>
            </a:r>
            <a:endParaRPr lang="" altLang="en-US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46710" y="6153150"/>
            <a:ext cx="5439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>
                <a:solidFill>
                  <a:schemeClr val="bg1"/>
                </a:solidFill>
              </a:rPr>
              <a:t>Originally by: </a:t>
            </a:r>
            <a:r>
              <a:rPr lang="en-US" altLang="en-US">
                <a:solidFill>
                  <a:schemeClr val="bg1"/>
                </a:solidFill>
                <a:sym typeface="+mn-ea"/>
              </a:rPr>
              <a:t>Hillary Mason and Chris Wiggins</a:t>
            </a: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 descr="1_osem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0" y="304800"/>
            <a:ext cx="12357100" cy="65646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53465" y="1362710"/>
            <a:ext cx="6101080" cy="4705985"/>
          </a:xfrm>
          <a:prstGeom prst="rect">
            <a:avLst/>
          </a:prstGeom>
          <a:noFill/>
          <a:ln w="38100">
            <a:solidFill>
              <a:srgbClr val="07FF3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725295" y="3632200"/>
            <a:ext cx="4952365" cy="5219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p>
            <a:r>
              <a:rPr lang="" altLang="en-US" sz="2800">
                <a:solidFill>
                  <a:srgbClr val="07FF30"/>
                </a:solidFill>
              </a:rPr>
              <a:t>Focus of this master thesis</a:t>
            </a:r>
            <a:endParaRPr lang="" altLang="en-US" sz="2800">
              <a:solidFill>
                <a:srgbClr val="07FF3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14565" y="1362710"/>
            <a:ext cx="3765550" cy="4705985"/>
          </a:xfrm>
          <a:prstGeom prst="rect">
            <a:avLst/>
          </a:prstGeom>
          <a:noFill/>
          <a:ln w="38100">
            <a:solidFill>
              <a:srgbClr val="B27FD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053070" y="3632200"/>
            <a:ext cx="2288540" cy="5219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p>
            <a:r>
              <a:rPr lang="" altLang="en-US" sz="2800">
                <a:solidFill>
                  <a:srgbClr val="B27FD9"/>
                </a:solidFill>
              </a:rPr>
              <a:t>Future work</a:t>
            </a:r>
            <a:endParaRPr lang="" altLang="en-US" sz="2800">
              <a:solidFill>
                <a:srgbClr val="B27FD9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40385" y="203835"/>
            <a:ext cx="2772410" cy="1076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US" sz="3200"/>
              <a:t>1.</a:t>
            </a:r>
            <a:r>
              <a:rPr lang="" altLang="en-US" sz="3200"/>
              <a:t>2</a:t>
            </a:r>
            <a:r>
              <a:rPr lang="en-US" altLang="en-US" sz="3200"/>
              <a:t> </a:t>
            </a:r>
            <a:r>
              <a:rPr lang="" altLang="en-US" sz="3200"/>
              <a:t>MASc thesis scope</a:t>
            </a:r>
            <a:endParaRPr lang="" alt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1.2 Steps completed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760" y="1617345"/>
            <a:ext cx="10972800" cy="4893945"/>
          </a:xfrm>
        </p:spPr>
        <p:txBody>
          <a:bodyPr/>
          <a:p>
            <a:pPr marL="0" indent="0">
              <a:buNone/>
            </a:pPr>
            <a:r>
              <a:rPr lang="" altLang="en-US" b="1"/>
              <a:t>1.</a:t>
            </a:r>
            <a:r>
              <a:rPr lang="" altLang="en-US"/>
              <a:t> </a:t>
            </a:r>
            <a:r>
              <a:rPr lang="" altLang="en-US" b="1"/>
              <a:t>Obtain:</a:t>
            </a:r>
            <a:endParaRPr lang="" altLang="en-US"/>
          </a:p>
          <a:p>
            <a:pPr lvl="1"/>
            <a:r>
              <a:rPr lang="" altLang="en-US"/>
              <a:t>Collect data from various sources</a:t>
            </a:r>
            <a:endParaRPr lang="" altLang="en-US"/>
          </a:p>
          <a:p>
            <a:pPr lvl="1"/>
            <a:r>
              <a:rPr lang="" altLang="en-US" b="1"/>
              <a:t>Assemble GTHA housing database</a:t>
            </a:r>
            <a:endParaRPr lang="" altLang="en-US" b="1"/>
          </a:p>
          <a:p>
            <a:pPr marL="0" indent="0">
              <a:buNone/>
            </a:pPr>
            <a:r>
              <a:rPr lang="" altLang="en-US" b="1"/>
              <a:t>2. Scrub:</a:t>
            </a:r>
            <a:endParaRPr lang="" altLang="en-US"/>
          </a:p>
          <a:p>
            <a:pPr lvl="1"/>
            <a:r>
              <a:rPr lang="" altLang="en-US"/>
              <a:t>Clean Teranet dataset</a:t>
            </a:r>
            <a:endParaRPr lang="" altLang="en-US"/>
          </a:p>
          <a:p>
            <a:pPr lvl="1"/>
            <a:r>
              <a:rPr lang="" altLang="en-US"/>
              <a:t>Add necessary attributes</a:t>
            </a:r>
            <a:endParaRPr lang="" altLang="en-US"/>
          </a:p>
          <a:p>
            <a:pPr marL="0" indent="0">
              <a:buNone/>
            </a:pPr>
            <a:r>
              <a:rPr lang="" altLang="en-US" b="1"/>
              <a:t>3. Explore:</a:t>
            </a:r>
            <a:endParaRPr lang="" altLang="en-US" b="1"/>
          </a:p>
          <a:p>
            <a:pPr lvl="1"/>
            <a:r>
              <a:rPr lang="" altLang="en-US"/>
              <a:t>Explore Teranet dataset</a:t>
            </a:r>
            <a:endParaRPr lang="" altLang="en-US"/>
          </a:p>
          <a:p>
            <a:pPr lvl="1"/>
            <a:r>
              <a:rPr lang="" altLang="en-US"/>
              <a:t>Determine data quality issues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</a:t>
            </a:r>
            <a:endParaRPr lang="" altLang="en-US"/>
          </a:p>
        </p:txBody>
      </p:sp>
      <p:sp>
        <p:nvSpPr>
          <p:cNvPr id="6" name="Curved Right Arrow 5"/>
          <p:cNvSpPr/>
          <p:nvPr/>
        </p:nvSpPr>
        <p:spPr>
          <a:xfrm rot="10800000">
            <a:off x="10079355" y="2800985"/>
            <a:ext cx="708660" cy="16383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20455" y="4263390"/>
            <a:ext cx="1358900" cy="175260"/>
          </a:xfrm>
          <a:prstGeom prst="rect">
            <a:avLst/>
          </a:prstGeom>
          <a:solidFill>
            <a:srgbClr val="6491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Striped Right Arrow 7"/>
          <p:cNvSpPr/>
          <p:nvPr/>
        </p:nvSpPr>
        <p:spPr>
          <a:xfrm>
            <a:off x="7759065" y="3917315"/>
            <a:ext cx="869315" cy="8680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ight Bracket 9"/>
          <p:cNvSpPr/>
          <p:nvPr/>
        </p:nvSpPr>
        <p:spPr>
          <a:xfrm>
            <a:off x="7585075" y="3834130"/>
            <a:ext cx="75565" cy="103441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2697480" y="5471795"/>
            <a:ext cx="84455" cy="98298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Curved Left Arrow 13"/>
          <p:cNvSpPr/>
          <p:nvPr/>
        </p:nvSpPr>
        <p:spPr>
          <a:xfrm rot="10800000">
            <a:off x="1646555" y="4137025"/>
            <a:ext cx="866140" cy="19329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</Words>
  <Application>WPS Presentation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Arial Unicode MS</vt:lpstr>
      <vt:lpstr>Calibri Light</vt:lpstr>
      <vt:lpstr>DejaVu Sans</vt:lpstr>
      <vt:lpstr>Calibri</vt:lpstr>
      <vt:lpstr>微软雅黑</vt:lpstr>
      <vt:lpstr>Droid Sans Fallback</vt:lpstr>
      <vt:lpstr>OpenSymbol</vt:lpstr>
      <vt:lpstr>Abyssinica SIL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stepan</dc:creator>
  <cp:lastModifiedBy>stepan</cp:lastModifiedBy>
  <cp:revision>6</cp:revision>
  <dcterms:created xsi:type="dcterms:W3CDTF">2019-08-14T04:56:18Z</dcterms:created>
  <dcterms:modified xsi:type="dcterms:W3CDTF">2019-08-14T04:56:18Z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