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28" r:id="rId2"/>
    <p:sldId id="602" r:id="rId3"/>
    <p:sldId id="530" r:id="rId4"/>
    <p:sldId id="605" r:id="rId5"/>
    <p:sldId id="601" r:id="rId6"/>
    <p:sldId id="536" r:id="rId7"/>
    <p:sldId id="603" r:id="rId8"/>
    <p:sldId id="60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4044">
          <p15:clr>
            <a:srgbClr val="A4A3A4"/>
          </p15:clr>
        </p15:guide>
        <p15:guide id="5" pos="5484">
          <p15:clr>
            <a:srgbClr val="A4A3A4"/>
          </p15:clr>
        </p15:guide>
        <p15:guide id="6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ra Rezaee" initials="K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C37"/>
    <a:srgbClr val="064E60"/>
    <a:srgbClr val="0A768F"/>
    <a:srgbClr val="040608"/>
    <a:srgbClr val="D16D09"/>
    <a:srgbClr val="CC3300"/>
    <a:srgbClr val="FF3300"/>
    <a:srgbClr val="B87B22"/>
    <a:srgbClr val="B0772A"/>
    <a:srgbClr val="052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3" y="62"/>
      </p:cViewPr>
      <p:guideLst>
        <p:guide orient="horz" pos="3870"/>
        <p:guide orient="horz" pos="192"/>
        <p:guide orient="horz" pos="854"/>
        <p:guide orient="horz" pos="4044"/>
        <p:guide pos="5484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2" y="7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0ACC-A12A-4DA4-940E-58D69F363DA2}" type="datetimeFigureOut">
              <a:rPr lang="en-CA" smtClean="0"/>
              <a:pPr/>
              <a:t>2019-08-19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CB02-0D7D-4707-AB4E-D64B6C69F8B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34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09EA6E-6DDA-48CC-9ABE-09439E9F3133}" type="datetimeFigureOut">
              <a:rPr lang="en-CA" smtClean="0"/>
              <a:pPr/>
              <a:t>2019-08-19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A9047E-81FB-42A9-B99D-CD720BE77F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1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9047E-81FB-42A9-B99D-CD720BE77F8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63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2308225"/>
          </a:xfrm>
        </p:spPr>
        <p:txBody>
          <a:bodyPr lIns="640080" tIns="91440" rIns="640080" bIns="91440" anchor="ctr" anchorCtr="0">
            <a:normAutofit/>
          </a:bodyPr>
          <a:lstStyle>
            <a:lvl1pPr algn="l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8375"/>
            <a:ext cx="9144000" cy="1616075"/>
          </a:xfrm>
          <a:solidFill>
            <a:srgbClr val="052043"/>
          </a:solidFill>
          <a:ln>
            <a:noFill/>
          </a:ln>
        </p:spPr>
        <p:txBody>
          <a:bodyPr lIns="640080" tIns="137160" rIns="640080" bIns="137160"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590550" y="4759325"/>
            <a:ext cx="2457450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fld id="{62DA4C3D-2350-4791-AEDD-D231F8E7CF54}" type="datetime1">
              <a:rPr lang="en-CA" smtClean="0"/>
              <a:t>2019-08-19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5389429"/>
            <a:ext cx="4286250" cy="734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56" y="5336194"/>
            <a:ext cx="2503166" cy="8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268976"/>
            <a:ext cx="8229600" cy="4680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B70EE-28A2-4907-B296-801F25783F68}" type="datetime1">
              <a:rPr lang="en-CA" smtClean="0"/>
              <a:t>2019-08-19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2708654" y="6303404"/>
            <a:ext cx="36233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435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08654" y="6303404"/>
            <a:ext cx="36233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53B5B8-7667-4865-8256-A1AA6DCDB1E6}" type="datetime1">
              <a:rPr lang="en-CA" smtClean="0"/>
              <a:t>2019-08-19</a:t>
            </a:fld>
            <a:endParaRPr lang="en-C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68975"/>
            <a:ext cx="8229600" cy="4680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9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33652"/>
            <a:ext cx="9144000" cy="724347"/>
          </a:xfrm>
          <a:prstGeom prst="rect">
            <a:avLst/>
          </a:prstGeom>
          <a:solidFill>
            <a:srgbClr val="052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1808"/>
            <a:ext cx="8229600" cy="468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92038" y="6313262"/>
            <a:ext cx="694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462021" y="6313262"/>
            <a:ext cx="139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0E81-B433-44FB-A1BF-84930E6D82E7}" type="datetime1">
              <a:rPr lang="en-CA" smtClean="0"/>
              <a:t>2019-08-19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08653" y="6313262"/>
            <a:ext cx="362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pic>
        <p:nvPicPr>
          <p:cNvPr id="1026" name="Picture 2" descr="C:\Users\Judy\Documents\Branding\UTTRI logo\university_of_toronto_transportation_research_institute_uttri_small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6169485"/>
            <a:ext cx="815849" cy="65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1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chemeClr val="bg2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1" y="609600"/>
            <a:ext cx="9613557" cy="2308225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Longitudinal Analysis of </a:t>
            </a:r>
            <a:b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housing sales in </a:t>
            </a:r>
            <a:b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Greater Toronto-Hamilton Area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3517802"/>
            <a:ext cx="9144000" cy="1616075"/>
          </a:xfrm>
        </p:spPr>
        <p:txBody>
          <a:bodyPr/>
          <a:lstStyle/>
          <a:p>
            <a:r>
              <a:rPr lang="en-CA" sz="2000" dirty="0">
                <a:latin typeface="Calibri" panose="020F0502020204030204" pitchFamily="34" charset="0"/>
              </a:rPr>
              <a:t>Eric Miller </a:t>
            </a:r>
            <a:endParaRPr lang="en-US" sz="2400" dirty="0"/>
          </a:p>
          <a:p>
            <a:r>
              <a:rPr lang="en-CA" sz="2000" dirty="0">
                <a:latin typeface="Calibri" panose="020F0502020204030204" pitchFamily="34" charset="0"/>
              </a:rPr>
              <a:t>Dena Kasraian </a:t>
            </a:r>
          </a:p>
          <a:p>
            <a:r>
              <a:rPr lang="en-CA" sz="2000" dirty="0" err="1">
                <a:latin typeface="Calibri" panose="020F0502020204030204" pitchFamily="34" charset="0"/>
              </a:rPr>
              <a:t>Shivani</a:t>
            </a:r>
            <a:r>
              <a:rPr lang="en-CA" sz="2000" dirty="0">
                <a:latin typeface="Calibri" panose="020F0502020204030204" pitchFamily="34" charset="0"/>
              </a:rPr>
              <a:t> </a:t>
            </a:r>
            <a:r>
              <a:rPr lang="en-CA" sz="2000" dirty="0" err="1">
                <a:latin typeface="Calibri" panose="020F0502020204030204" pitchFamily="34" charset="0"/>
              </a:rPr>
              <a:t>Raghav</a:t>
            </a: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000" dirty="0" err="1">
                <a:latin typeface="Calibri" panose="020F0502020204030204" pitchFamily="34" charset="0"/>
              </a:rPr>
              <a:t>Stepan</a:t>
            </a:r>
            <a:r>
              <a:rPr lang="en-CA" sz="2000" dirty="0">
                <a:latin typeface="Calibri" panose="020F0502020204030204" pitchFamily="34" charset="0"/>
              </a:rPr>
              <a:t> </a:t>
            </a:r>
            <a:r>
              <a:rPr lang="en-CA" sz="2000" dirty="0" err="1">
                <a:latin typeface="Calibri" panose="020F0502020204030204" pitchFamily="34" charset="0"/>
              </a:rPr>
              <a:t>Oskin</a:t>
            </a:r>
            <a:endParaRPr lang="en-CA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0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2</a:t>
            </a:fld>
            <a:endParaRPr lang="en-CA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2359742" y="2695353"/>
            <a:ext cx="4646539" cy="5693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b="1" dirty="0">
                <a:latin typeface="Calibri" panose="020F0502020204030204" pitchFamily="34" charset="0"/>
                <a:sym typeface="Wingdings" panose="05000000000000000000" pitchFamily="2" charset="2"/>
              </a:rPr>
              <a:t>Data Sources</a:t>
            </a:r>
            <a:endParaRPr lang="en-CA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3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3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205135"/>
            <a:ext cx="7881331" cy="58122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1" dirty="0">
                <a:latin typeface="Calibri" panose="020F0502020204030204" pitchFamily="34" charset="0"/>
                <a:cs typeface="Calibri" panose="020F0502020204030204" pitchFamily="34" charset="0"/>
              </a:rPr>
              <a:t>Status and Issues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Spatial unit of analysis: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2016 Teranet parcel (~250k)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2016 Census DA (# 9183)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2001 Traffic Analysis Zone (# 1717)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Ignore changing parcel boundaries and PINs?</a:t>
            </a:r>
            <a:endParaRPr lang="en-CA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2010, 2012, 2014, 2016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Very high transaction values for different PINs in the same location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4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205135"/>
            <a:ext cx="7881331" cy="58122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1" dirty="0">
                <a:latin typeface="Calibri" panose="020F0502020204030204" pitchFamily="34" charset="0"/>
                <a:cs typeface="Calibri" panose="020F0502020204030204" pitchFamily="34" charset="0"/>
              </a:rPr>
              <a:t>Status and Issues</a:t>
            </a:r>
          </a:p>
          <a:p>
            <a:pPr marL="457200" lvl="1" indent="0">
              <a:buNone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Stratification based on year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Annual - missing Census and TTS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5-yearly - missing DAs due to null transactions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Attaching land use and POI data to parcel PINs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Detailed land use (housing typology, mixed use) for 2011 – Hamilton?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Generic land use for 2014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POI for 2013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C289-4EF8-4B99-9BE5-BEDC7AFF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318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Building footprints and POI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DBC76-6B28-4FE4-A19E-469837A14A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5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497F5-6CA0-4D18-B00F-30D1F244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12"/>
            <a:ext cx="9144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6</a:t>
            </a:fld>
            <a:endParaRPr lang="en-CA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1519080" y="2698955"/>
            <a:ext cx="6018140" cy="5657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500" b="1" dirty="0">
                <a:latin typeface="Calibri" panose="020F0502020204030204" pitchFamily="34" charset="0"/>
                <a:sym typeface="Wingdings" panose="05000000000000000000" pitchFamily="2" charset="2"/>
              </a:rPr>
              <a:t>Database</a:t>
            </a:r>
            <a:r>
              <a:rPr lang="en-CA" sz="3600" b="1" dirty="0">
                <a:latin typeface="Calibri" panose="020F0502020204030204" pitchFamily="34" charset="0"/>
                <a:sym typeface="Wingdings" panose="05000000000000000000" pitchFamily="2" charset="2"/>
              </a:rPr>
              <a:t> Management System</a:t>
            </a:r>
            <a:endParaRPr lang="en-CA" sz="3600" b="1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CA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6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7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87149"/>
            <a:ext cx="7881331" cy="55024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Linking of data sources by primary keys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Teranet - Parcel PIN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Census - DAUID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TTS - TAZ_O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EPOI - POI_ID</a:t>
            </a:r>
          </a:p>
          <a:p>
            <a:pPr marL="457200" lvl="1" indent="0">
              <a:buNone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Conversion of polygon based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DA level to TAZ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TAZ level to DA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Parcel level to DA level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Server?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0933-6FD8-4262-849F-4E86AD68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Organization Hierarchy</a:t>
            </a:r>
            <a:endParaRPr lang="en-C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5734-F91B-425E-94C3-F4BE3D356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latin typeface="Calibri" panose="020F0502020204030204" pitchFamily="34" charset="0"/>
              </a:rPr>
              <a:t>Data source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>
                <a:latin typeface="Calibri" panose="020F0502020204030204" pitchFamily="34" charset="0"/>
              </a:rPr>
              <a:t>Year (1985 - 2016)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</a:rPr>
              <a:t>Attribute (Demographics, housing, employment, income etc.)</a:t>
            </a:r>
            <a:endParaRPr lang="en-CA" sz="26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E18E-A8B2-42F2-8973-7A7F845AF3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7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T">
      <a:dk1>
        <a:srgbClr val="4C698D"/>
      </a:dk1>
      <a:lt1>
        <a:srgbClr val="FFFFFF"/>
      </a:lt1>
      <a:dk2>
        <a:srgbClr val="001937"/>
      </a:dk2>
      <a:lt2>
        <a:srgbClr val="002A5C"/>
      </a:lt2>
      <a:accent1>
        <a:srgbClr val="0D9DBF"/>
      </a:accent1>
      <a:accent2>
        <a:srgbClr val="A2BC1A"/>
      </a:accent2>
      <a:accent3>
        <a:srgbClr val="564EC2"/>
      </a:accent3>
      <a:accent4>
        <a:srgbClr val="7F94AD"/>
      </a:accent4>
      <a:accent5>
        <a:srgbClr val="A3B2C4"/>
      </a:accent5>
      <a:accent6>
        <a:srgbClr val="FFFFFF"/>
      </a:accent6>
      <a:hlink>
        <a:srgbClr val="333366"/>
      </a:hlink>
      <a:folHlink>
        <a:srgbClr val="2472FF"/>
      </a:folHlink>
    </a:clrScheme>
    <a:fontScheme name="Uof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20632</TotalTime>
  <Words>203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Office Theme</vt:lpstr>
      <vt:lpstr>A Longitudinal Analysis of  housing sales in  the Greater Toronto-Hamilton Area</vt:lpstr>
      <vt:lpstr>PowerPoint Presentation</vt:lpstr>
      <vt:lpstr>PowerPoint Presentation</vt:lpstr>
      <vt:lpstr>PowerPoint Presentation</vt:lpstr>
      <vt:lpstr>Building footprints and POI</vt:lpstr>
      <vt:lpstr>PowerPoint Presentation</vt:lpstr>
      <vt:lpstr>PowerPoint Presentation</vt:lpstr>
      <vt:lpstr>Organization Hierarchy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 User</dc:creator>
  <cp:lastModifiedBy>Stepan Oskin</cp:lastModifiedBy>
  <cp:revision>605</cp:revision>
  <cp:lastPrinted>2012-12-14T21:20:54Z</cp:lastPrinted>
  <dcterms:created xsi:type="dcterms:W3CDTF">2012-10-26T15:55:16Z</dcterms:created>
  <dcterms:modified xsi:type="dcterms:W3CDTF">2019-08-19T20:40:57Z</dcterms:modified>
</cp:coreProperties>
</file>