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89" r:id="rId4"/>
    <p:sldId id="288" r:id="rId5"/>
    <p:sldId id="271" r:id="rId6"/>
    <p:sldId id="275" r:id="rId7"/>
    <p:sldId id="274" r:id="rId8"/>
    <p:sldId id="277" r:id="rId9"/>
    <p:sldId id="280" r:id="rId10"/>
    <p:sldId id="269" r:id="rId11"/>
    <p:sldId id="298" r:id="rId12"/>
    <p:sldId id="297" r:id="rId13"/>
    <p:sldId id="301" r:id="rId14"/>
    <p:sldId id="299" r:id="rId15"/>
    <p:sldId id="300" r:id="rId16"/>
    <p:sldId id="291" r:id="rId17"/>
    <p:sldId id="290" r:id="rId18"/>
    <p:sldId id="270" r:id="rId19"/>
    <p:sldId id="279" r:id="rId20"/>
    <p:sldId id="292" r:id="rId21"/>
    <p:sldId id="293" r:id="rId22"/>
    <p:sldId id="295" r:id="rId23"/>
    <p:sldId id="294" r:id="rId24"/>
    <p:sldId id="296" r:id="rId2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CEA"/>
    <a:srgbClr val="0E182A"/>
    <a:srgbClr val="000000"/>
    <a:srgbClr val="FF61B4"/>
    <a:srgbClr val="FFA7D5"/>
    <a:srgbClr val="00B0F0"/>
    <a:srgbClr val="F2B705"/>
    <a:srgbClr val="FF4BF2"/>
    <a:srgbClr val="F74B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3" autoAdjust="0"/>
  </p:normalViewPr>
  <p:slideViewPr>
    <p:cSldViewPr snapToGrid="0">
      <p:cViewPr>
        <p:scale>
          <a:sx n="75" d="100"/>
          <a:sy n="75" d="100"/>
        </p:scale>
        <p:origin x="119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090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13981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4726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1809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402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4184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3617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188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7" y="2116059"/>
            <a:ext cx="8747125" cy="21570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ctr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Prototype of a Machine Learning Workflow to Classify Land Use from the Housing Market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7A25-F5B6-466B-B013-9493A5CA36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74006" y="1627731"/>
            <a:ext cx="3732608" cy="156686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rtl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MASc final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85" y="461432"/>
            <a:ext cx="5435250" cy="10288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C79F8CE-FB8E-45E3-826C-3E2A1B6ABFD2}"/>
              </a:ext>
            </a:extLst>
          </p:cNvPr>
          <p:cNvSpPr txBox="1">
            <a:spLocks/>
          </p:cNvSpPr>
          <p:nvPr/>
        </p:nvSpPr>
        <p:spPr>
          <a:xfrm>
            <a:off x="666748" y="4657684"/>
            <a:ext cx="3209927" cy="244055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879"/>
              </a:spcAft>
              <a:tabLst/>
              <a:defRPr lang="en-CA" sz="2400" b="0" i="0" u="none" strike="noStrike" kern="1200">
                <a:ln>
                  <a:noFill/>
                </a:ln>
                <a:solidFill>
                  <a:srgbClr val="333333"/>
                </a:solidFill>
                <a:latin typeface="Noto Sans Bold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 Stepan Oskin</a:t>
            </a:r>
          </a:p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Supervisor: Eric J Miller</a:t>
            </a:r>
          </a:p>
          <a:p>
            <a:pPr rtl="0" hangingPunct="1"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Date:	          20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-Sep-2019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ML workflow to classify land use</a:t>
            </a:r>
          </a:p>
        </p:txBody>
      </p:sp>
    </p:spTree>
    <p:extLst>
      <p:ext uri="{BB962C8B-B14F-4D97-AF65-F5344CB8AC3E}">
        <p14:creationId xmlns:p14="http://schemas.microsoft.com/office/powerpoint/2010/main" val="275507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4.1: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Land use classes</a:t>
            </a:r>
          </a:p>
        </p:txBody>
      </p:sp>
    </p:spTree>
    <p:extLst>
      <p:ext uri="{BB962C8B-B14F-4D97-AF65-F5344CB8AC3E}">
        <p14:creationId xmlns:p14="http://schemas.microsoft.com/office/powerpoint/2010/main" val="1525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98FE06-E6E0-4E61-AECE-BA6D0EC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59" y="363308"/>
            <a:ext cx="8721480" cy="3416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0F53F-06B8-40F3-8654-083A341D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" y="3867169"/>
            <a:ext cx="8828165" cy="34749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FF00"/>
                </a:highlight>
              </a:rPr>
              <a:t>class 1</a:t>
            </a:r>
            <a:r>
              <a:rPr lang="en-US" sz="3600" b="1" dirty="0"/>
              <a:t>: detached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94150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10A43-3C8C-4342-9C84-CE8952F7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3933050"/>
            <a:ext cx="8239760" cy="3395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1F60EB-15E2-421E-A53E-9889B378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2" y="375919"/>
            <a:ext cx="8703821" cy="33959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72843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8BFFE-1D41-4C9D-88CB-EB5489C0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7" y="3864871"/>
            <a:ext cx="8248649" cy="3501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AFAE2-023F-4994-8AB3-02E431EF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1" y="347472"/>
            <a:ext cx="8421624" cy="3466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8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BE7EBA-3FC5-4D07-8F30-FD4738EA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60" y="3891282"/>
            <a:ext cx="8253975" cy="3423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64649-FC89-4EE0-B505-4ABD9309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60" y="386079"/>
            <a:ext cx="8253978" cy="3423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47491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6: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RDBMS design</a:t>
            </a:r>
          </a:p>
        </p:txBody>
      </p:sp>
    </p:spTree>
    <p:extLst>
      <p:ext uri="{BB962C8B-B14F-4D97-AF65-F5344CB8AC3E}">
        <p14:creationId xmlns:p14="http://schemas.microsoft.com/office/powerpoint/2010/main" val="417167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70260" y="1214934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411136" y="1416725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160076" y="1415300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086922"/>
            <a:ext cx="1583532" cy="122549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Parcel-level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340670" y="6237666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32952" y="438986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12982" y="475919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6891483" y="358056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7889983" y="358056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555F29-1333-416E-94C7-9250D5638E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06769" y="5256488"/>
            <a:ext cx="3920" cy="98117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7889983" y="5795168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6931557" y="5809631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7889983" y="5369127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CB32477-5625-4237-AA69-CD77E5756217}"/>
              </a:ext>
            </a:extLst>
          </p:cNvPr>
          <p:cNvCxnSpPr>
            <a:cxnSpLocks/>
            <a:stCxn id="150" idx="3"/>
            <a:endCxn id="72" idx="1"/>
          </p:cNvCxnSpPr>
          <p:nvPr/>
        </p:nvCxnSpPr>
        <p:spPr>
          <a:xfrm rot="5400000" flipH="1" flipV="1">
            <a:off x="742659" y="3587110"/>
            <a:ext cx="1687770" cy="1036530"/>
          </a:xfrm>
          <a:prstGeom prst="bentConnector4">
            <a:avLst>
              <a:gd name="adj1" fmla="val -13544"/>
              <a:gd name="adj2" fmla="val 75442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597306" y="2204037"/>
            <a:ext cx="65650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D407F3C-219D-458B-A01D-563D58C740D1}"/>
              </a:ext>
            </a:extLst>
          </p:cNvPr>
          <p:cNvCxnSpPr>
            <a:cxnSpLocks/>
          </p:cNvCxnSpPr>
          <p:nvPr/>
        </p:nvCxnSpPr>
        <p:spPr>
          <a:xfrm flipH="1">
            <a:off x="1213261" y="1459018"/>
            <a:ext cx="189717" cy="40065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B7E372-B6E7-4846-A3C8-FCF25244EE74}"/>
              </a:ext>
            </a:extLst>
          </p:cNvPr>
          <p:cNvCxnSpPr>
            <a:cxnSpLocks/>
          </p:cNvCxnSpPr>
          <p:nvPr/>
        </p:nvCxnSpPr>
        <p:spPr>
          <a:xfrm>
            <a:off x="850177" y="1501309"/>
            <a:ext cx="44011" cy="423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26492C3-E31E-463C-B284-0A6DB83D3701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842253" y="1214934"/>
            <a:ext cx="273362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7D2438E-6018-4B40-9C1B-9C726E111FFE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115615" y="1214934"/>
            <a:ext cx="315414" cy="2863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ylinder 149">
            <a:extLst>
              <a:ext uri="{FF2B5EF4-FFF2-40B4-BE49-F238E27FC236}">
                <a16:creationId xmlns:a16="http://schemas.microsoft.com/office/drawing/2014/main" id="{5A6E7D69-2DE8-4B6C-80CD-0439A7EE6DCA}"/>
              </a:ext>
            </a:extLst>
          </p:cNvPr>
          <p:cNvSpPr/>
          <p:nvPr/>
        </p:nvSpPr>
        <p:spPr>
          <a:xfrm>
            <a:off x="540840" y="4232350"/>
            <a:ext cx="1054877" cy="716910"/>
          </a:xfrm>
          <a:prstGeom prst="can">
            <a:avLst/>
          </a:prstGeom>
          <a:solidFill>
            <a:srgbClr val="FF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Number of jobs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339861" y="3863894"/>
            <a:ext cx="2247799" cy="2693855"/>
          </a:xfrm>
          <a:prstGeom prst="bentConnector5">
            <a:avLst>
              <a:gd name="adj1" fmla="val -10170"/>
              <a:gd name="adj2" fmla="val 49399"/>
              <a:gd name="adj3" fmla="val 128476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413112" y="3176258"/>
            <a:ext cx="1232024" cy="888744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</p:cNvCxnSpPr>
          <p:nvPr/>
        </p:nvCxnSpPr>
        <p:spPr>
          <a:xfrm rot="5400000" flipH="1" flipV="1">
            <a:off x="1029851" y="3260762"/>
            <a:ext cx="803513" cy="804968"/>
          </a:xfrm>
          <a:prstGeom prst="bentConnector4">
            <a:avLst>
              <a:gd name="adj1" fmla="val -11380"/>
              <a:gd name="adj2" fmla="val 8826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6881865" y="5371121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7: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0250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Thank you!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978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9860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69775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51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1. Background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DF384-37DE-4283-9C0D-2C37F0E1E1C1}"/>
              </a:ext>
            </a:extLst>
          </p:cNvPr>
          <p:cNvSpPr txBox="1"/>
          <p:nvPr/>
        </p:nvSpPr>
        <p:spPr>
          <a:xfrm>
            <a:off x="809625" y="2152650"/>
            <a:ext cx="4431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Land use and transportation</a:t>
            </a:r>
          </a:p>
          <a:p>
            <a:pPr marL="342900" indent="-342900">
              <a:buAutoNum type="arabicPeriod"/>
            </a:pPr>
            <a:r>
              <a:rPr lang="en-US" dirty="0"/>
              <a:t>New data sources – POLARIS, Teranet</a:t>
            </a:r>
          </a:p>
          <a:p>
            <a:pPr marL="342900" indent="-342900">
              <a:buAutoNum type="arabicPeriod"/>
            </a:pPr>
            <a:r>
              <a:rPr lang="en-US" dirty="0"/>
              <a:t>Challenges of working with </a:t>
            </a:r>
            <a:r>
              <a:rPr lang="en-US" dirty="0" err="1"/>
              <a:t>Teranet’s</a:t>
            </a:r>
            <a:r>
              <a:rPr lang="en-US" dirty="0"/>
              <a:t> data</a:t>
            </a:r>
          </a:p>
          <a:p>
            <a:pPr marL="342900" indent="-342900">
              <a:buAutoNum type="arabicPeriod"/>
            </a:pPr>
            <a:r>
              <a:rPr lang="en-US" dirty="0"/>
              <a:t>Proposed 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87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50608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8965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DA-level data</a:t>
            </a:r>
            <a:r>
              <a:rPr lang="en-US" sz="2000" dirty="0"/>
              <a:t>: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Select census variables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CA" sz="2000" dirty="0"/>
              <a:t>1971, 1976, 1981, 1986, 1991, 1996, 2001, 2006, 2011 , 2016)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Census tables: </a:t>
            </a:r>
            <a:r>
              <a:rPr lang="en-US" sz="2000" i="1" dirty="0"/>
              <a:t>2016 Profiles of Income</a:t>
            </a:r>
            <a:r>
              <a:rPr lang="en-US" sz="2000" dirty="0"/>
              <a:t>, </a:t>
            </a:r>
            <a:r>
              <a:rPr lang="en-US" sz="2000" i="1" dirty="0"/>
              <a:t>etc.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Teranet </a:t>
            </a:r>
            <a:r>
              <a:rPr lang="en-US" sz="2000" dirty="0"/>
              <a:t>aggregates grouped by DA </a:t>
            </a:r>
          </a:p>
          <a:p>
            <a:pPr marL="0" lvl="1">
              <a:lnSpc>
                <a:spcPct val="150000"/>
              </a:lnSpc>
            </a:pPr>
            <a:r>
              <a:rPr lang="en-US" sz="2000" dirty="0"/>
              <a:t>(mean/median/std, spatial lag, </a:t>
            </a:r>
            <a:r>
              <a:rPr lang="en-US" sz="2000" i="1" dirty="0"/>
              <a:t>etc.</a:t>
            </a:r>
            <a:r>
              <a:rPr lang="en-US" sz="2000" dirty="0"/>
              <a:t>)</a:t>
            </a:r>
          </a:p>
          <a:p>
            <a:pPr lvl="0"/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1500" b="1" dirty="0"/>
              <a:t>   </a:t>
            </a:r>
            <a:r>
              <a:rPr lang="en-CA" sz="2000" b="1" dirty="0"/>
              <a:t>TAZ-level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Select TTS variables 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</a:t>
            </a:r>
            <a:r>
              <a:rPr lang="en-CA" sz="2000" i="1" dirty="0"/>
              <a:t>Number of jobs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(1991, 1996, 2001, 2006, 2011, 2016), </a:t>
            </a:r>
            <a:r>
              <a:rPr lang="en-CA" sz="2000" i="1" dirty="0"/>
              <a:t>etc.</a:t>
            </a:r>
            <a:r>
              <a:rPr lang="en-CA" sz="2000" dirty="0"/>
              <a:t>  </a:t>
            </a: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TAZ info</a:t>
            </a:r>
            <a:endParaRPr lang="en-US" sz="2000" dirty="0"/>
          </a:p>
          <a:p>
            <a:pPr marL="0" lvl="1" indent="0"/>
            <a:r>
              <a:rPr lang="en-CA" sz="2000" dirty="0"/>
              <a:t>(length, area, geometry) </a:t>
            </a:r>
            <a:endParaRPr lang="en-US" sz="2000" dirty="0"/>
          </a:p>
          <a:p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4B7-5D7D-407F-9648-1A2BB33F0D37}"/>
              </a:ext>
            </a:extLst>
          </p:cNvPr>
          <p:cNvSpPr txBox="1">
            <a:spLocks/>
          </p:cNvSpPr>
          <p:nvPr/>
        </p:nvSpPr>
        <p:spPr>
          <a:xfrm rot="16200000">
            <a:off x="-3240055" y="2521953"/>
            <a:ext cx="78054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b="1" dirty="0"/>
              <a:t>1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5653-BD17-4D2B-B257-EE2F3E4A3C44}"/>
              </a:ext>
            </a:extLst>
          </p:cNvPr>
          <p:cNvSpPr txBox="1"/>
          <p:nvPr/>
        </p:nvSpPr>
        <p:spPr>
          <a:xfrm>
            <a:off x="1695486" y="461585"/>
            <a:ext cx="6672661" cy="5607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Teranet</a:t>
            </a:r>
            <a:r>
              <a:rPr lang="en-US" sz="2400" b="1" dirty="0"/>
              <a:t> is connected to the following data sources:</a:t>
            </a:r>
          </a:p>
          <a:p>
            <a:pPr lvl="0"/>
            <a:endParaRPr lang="en-US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/>
              <a:t>  Parcel-level data</a:t>
            </a:r>
            <a:r>
              <a:rPr lang="en-US" sz="2000" dirty="0"/>
              <a:t>: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Land use information 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Enhanced Points of Interest (EPOI), from DMTI</a:t>
            </a: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i="1" dirty="0"/>
              <a:t>etc.</a:t>
            </a:r>
            <a:endParaRPr 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  Time-indexed data</a:t>
            </a:r>
            <a:r>
              <a:rPr lang="en-CA" sz="2000" dirty="0"/>
              <a:t>: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Fuel price in Toronto from StatsCan</a:t>
            </a:r>
          </a:p>
          <a:p>
            <a:pPr marL="0" lvl="1">
              <a:lnSpc>
                <a:spcPct val="150000"/>
              </a:lnSpc>
            </a:pPr>
            <a:r>
              <a:rPr lang="en-CA" sz="2000" dirty="0"/>
              <a:t>(1986, 1991, 1996, 2001, 2006, 2011, 2016)</a:t>
            </a:r>
            <a:endParaRPr lang="en-US" sz="2000" dirty="0"/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000" dirty="0"/>
              <a:t> Inflation correction coefficients, </a:t>
            </a:r>
            <a:r>
              <a:rPr lang="en-CA" sz="2000" i="1" dirty="0"/>
              <a:t>etc.</a:t>
            </a:r>
            <a:endParaRPr lang="en-US" sz="20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Postal-code-level data</a:t>
            </a:r>
            <a:r>
              <a:rPr lang="en-CA" sz="2000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000" b="1" dirty="0"/>
              <a:t>Municipality-level data</a:t>
            </a:r>
            <a:r>
              <a:rPr lang="en-CA" sz="2000" dirty="0"/>
              <a:t>:</a:t>
            </a: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519D86-FF49-4294-A46F-FA37034E56C4}"/>
              </a:ext>
            </a:extLst>
          </p:cNvPr>
          <p:cNvCxnSpPr>
            <a:cxnSpLocks/>
          </p:cNvCxnSpPr>
          <p:nvPr/>
        </p:nvCxnSpPr>
        <p:spPr>
          <a:xfrm>
            <a:off x="1812888" y="914400"/>
            <a:ext cx="6485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918FE-8387-40CC-A371-984279B5F0C4}"/>
              </a:ext>
            </a:extLst>
          </p:cNvPr>
          <p:cNvCxnSpPr/>
          <p:nvPr/>
        </p:nvCxnSpPr>
        <p:spPr>
          <a:xfrm flipV="1">
            <a:off x="1218357" y="297180"/>
            <a:ext cx="0" cy="71895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2.3 General data flow: obtain and prep all data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281884" y="6316588"/>
            <a:ext cx="755803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87869" y="5021483"/>
            <a:ext cx="897980" cy="8785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new keys added via sjoins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187869" y="3827611"/>
            <a:ext cx="897980" cy="777289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corrected for consistency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187869" y="2607287"/>
            <a:ext cx="897982" cy="777289"/>
          </a:xfrm>
          <a:prstGeom prst="rect">
            <a:avLst/>
          </a:prstGeom>
          <a:solidFill>
            <a:srgbClr val="FF98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new attributes,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filtered for price &gt; 10’000 CAD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FC17A-18C4-4295-9663-E1E4FFA0FC11}"/>
              </a:ext>
            </a:extLst>
          </p:cNvPr>
          <p:cNvSpPr/>
          <p:nvPr/>
        </p:nvSpPr>
        <p:spPr>
          <a:xfrm>
            <a:off x="1200342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DA-level </a:t>
            </a:r>
          </a:p>
          <a:p>
            <a:pPr algn="ctr"/>
            <a:r>
              <a:rPr lang="en-US" sz="1100" dirty="0"/>
              <a:t>Profiles of Income</a:t>
            </a:r>
          </a:p>
          <a:p>
            <a:pPr algn="ctr"/>
            <a:r>
              <a:rPr lang="en-US" sz="1100" dirty="0"/>
              <a:t>2016</a:t>
            </a:r>
            <a:endParaRPr lang="en-CA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125079" y="631658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DA-level </a:t>
            </a:r>
          </a:p>
          <a:p>
            <a:pPr algn="ctr"/>
            <a:r>
              <a:rPr lang="en-US" sz="1000" dirty="0"/>
              <a:t>Select Census Variables</a:t>
            </a:r>
            <a:endParaRPr lang="en-CA" sz="1000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BE8E0AF-702F-45D5-99DC-D8E4C67E4009}"/>
              </a:ext>
            </a:extLst>
          </p:cNvPr>
          <p:cNvSpPr/>
          <p:nvPr/>
        </p:nvSpPr>
        <p:spPr>
          <a:xfrm>
            <a:off x="4359274" y="1028046"/>
            <a:ext cx="1362075" cy="10293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database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144127" y="7110352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5A8FBBC-41D2-466E-92DC-C53B87FE3625}"/>
              </a:ext>
            </a:extLst>
          </p:cNvPr>
          <p:cNvSpPr/>
          <p:nvPr/>
        </p:nvSpPr>
        <p:spPr>
          <a:xfrm>
            <a:off x="531809" y="3442658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1539618" y="7094369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537342" y="465300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BA1B774D-4922-4D2C-ABCD-1567039DF9DF}"/>
              </a:ext>
            </a:extLst>
          </p:cNvPr>
          <p:cNvSpPr/>
          <p:nvPr/>
        </p:nvSpPr>
        <p:spPr>
          <a:xfrm>
            <a:off x="531808" y="5948110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EE637-ACE9-44CA-B51F-AE1E1555CC25}"/>
              </a:ext>
            </a:extLst>
          </p:cNvPr>
          <p:cNvSpPr/>
          <p:nvPr/>
        </p:nvSpPr>
        <p:spPr>
          <a:xfrm>
            <a:off x="3045277" y="6316587"/>
            <a:ext cx="56848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TAZ info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78161" y="6328793"/>
            <a:ext cx="655253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TTS Number of Jobs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3247648" y="7092724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A1678-24CD-44A0-8F24-2DD0F219AAD4}"/>
              </a:ext>
            </a:extLst>
          </p:cNvPr>
          <p:cNvSpPr/>
          <p:nvPr/>
        </p:nvSpPr>
        <p:spPr>
          <a:xfrm>
            <a:off x="4623284" y="6327581"/>
            <a:ext cx="739758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567945" y="6339245"/>
            <a:ext cx="755803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570412" y="709157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375532" y="6327581"/>
            <a:ext cx="675290" cy="777289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Parcel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level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48759" y="7069904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0F65A3-12F6-478C-A94A-A2C65B5AEE27}"/>
              </a:ext>
            </a:extLst>
          </p:cNvPr>
          <p:cNvSpPr/>
          <p:nvPr/>
        </p:nvSpPr>
        <p:spPr>
          <a:xfrm>
            <a:off x="6511995" y="6316587"/>
            <a:ext cx="675290" cy="77728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EPOI</a:t>
            </a:r>
          </a:p>
          <a:p>
            <a:pPr algn="ctr"/>
            <a:r>
              <a:rPr lang="en-US" sz="1400" dirty="0"/>
              <a:t>From DMTI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166529" y="6327580"/>
            <a:ext cx="748955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Parcel</a:t>
            </a:r>
          </a:p>
          <a:p>
            <a:pPr algn="ctr"/>
            <a:r>
              <a:rPr lang="en-US" sz="1100" dirty="0"/>
              <a:t>level land use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6DB8016-54F6-48AB-9CC5-B31A99ADF006}"/>
              </a:ext>
            </a:extLst>
          </p:cNvPr>
          <p:cNvSpPr/>
          <p:nvPr/>
        </p:nvSpPr>
        <p:spPr>
          <a:xfrm>
            <a:off x="8441542" y="5952913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9B6658-6371-4057-8563-FB3D73C29448}"/>
              </a:ext>
            </a:extLst>
          </p:cNvPr>
          <p:cNvSpPr/>
          <p:nvPr/>
        </p:nvSpPr>
        <p:spPr>
          <a:xfrm>
            <a:off x="8119098" y="5121333"/>
            <a:ext cx="833049" cy="77728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 duplicated</a:t>
            </a:r>
          </a:p>
          <a:p>
            <a:pPr algn="ctr"/>
            <a:r>
              <a:rPr lang="en-US" sz="1100" dirty="0"/>
              <a:t>GTA pins,</a:t>
            </a:r>
          </a:p>
          <a:p>
            <a:pPr algn="ctr"/>
            <a:r>
              <a:rPr lang="en-US" sz="1100" dirty="0"/>
              <a:t>column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017B4E8-A101-408F-9823-92677F99D55B}"/>
              </a:ext>
            </a:extLst>
          </p:cNvPr>
          <p:cNvSpPr/>
          <p:nvPr/>
        </p:nvSpPr>
        <p:spPr>
          <a:xfrm>
            <a:off x="7584397" y="4720133"/>
            <a:ext cx="257560" cy="154835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7539" y="3856405"/>
            <a:ext cx="897979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GTA</a:t>
            </a:r>
          </a:p>
          <a:p>
            <a:pPr algn="ctr"/>
            <a:r>
              <a:rPr lang="en-US" sz="1100" dirty="0"/>
              <a:t>+ Hamilton</a:t>
            </a:r>
          </a:p>
          <a:p>
            <a:pPr algn="ctr"/>
            <a:r>
              <a:rPr lang="en-US" sz="1100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336493" y="4736295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9D446-3BE6-49B5-BF0F-0DA0C6E6636F}"/>
              </a:ext>
            </a:extLst>
          </p:cNvPr>
          <p:cNvSpPr/>
          <p:nvPr/>
        </p:nvSpPr>
        <p:spPr>
          <a:xfrm>
            <a:off x="9089384" y="6339244"/>
            <a:ext cx="847114" cy="77728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Hamilton</a:t>
            </a:r>
          </a:p>
          <a:p>
            <a:pPr algn="ctr"/>
            <a:r>
              <a:rPr lang="en-US" sz="1100" dirty="0"/>
              <a:t>Land use codes</a:t>
            </a:r>
          </a:p>
          <a:p>
            <a:pPr algn="ctr"/>
            <a:r>
              <a:rPr lang="en-US" sz="1100" dirty="0"/>
              <a:t>conversion</a:t>
            </a: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074790" y="3480319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7659370" y="2644313"/>
            <a:ext cx="1014315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GTHA land use converted to GTA codes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rot="5400000" flipH="1" flipV="1">
            <a:off x="1965785" y="213798"/>
            <a:ext cx="1064564" cy="3722414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582072" y="2538895"/>
            <a:ext cx="4773373" cy="2781031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BC272C-7D43-4A87-B479-F16C3A1D9859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35313" y="2981632"/>
            <a:ext cx="4762870" cy="188505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5700F62-93F2-4301-A03D-58CC3F8BF3D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467557" y="3430728"/>
            <a:ext cx="4779722" cy="10037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181C91B-15E5-4460-80F2-62C8F1CF30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306" y="3932175"/>
            <a:ext cx="4290214" cy="536729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6C10AAC-194C-4F87-9F75-6DA76C28F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9580" y="4262834"/>
            <a:ext cx="4089185" cy="2168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204BA9-314B-41CB-86CD-DA1CCA35ED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17227" y="3913569"/>
            <a:ext cx="4235510" cy="610305"/>
          </a:xfrm>
          <a:prstGeom prst="bentConnector3">
            <a:avLst>
              <a:gd name="adj1" fmla="val 50000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4CE86F2-473F-4956-89CB-DAC501ACB490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3845316" y="3418756"/>
            <a:ext cx="4752954" cy="1000888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0B5AF0-DCBB-45C9-817B-9AF5D418A157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6925364" y="3032957"/>
            <a:ext cx="734006" cy="3303519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  <a:endCxn id="12" idx="4"/>
          </p:cNvCxnSpPr>
          <p:nvPr/>
        </p:nvCxnSpPr>
        <p:spPr>
          <a:xfrm rot="16200000" flipV="1">
            <a:off x="6393144" y="870928"/>
            <a:ext cx="1101590" cy="2445179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F5E9B7C-A641-4703-8DAD-08BCC360AB7D}"/>
              </a:ext>
            </a:extLst>
          </p:cNvPr>
          <p:cNvCxnSpPr>
            <a:cxnSpLocks/>
            <a:stCxn id="60" idx="0"/>
            <a:endCxn id="62" idx="3"/>
          </p:cNvCxnSpPr>
          <p:nvPr/>
        </p:nvCxnSpPr>
        <p:spPr>
          <a:xfrm rot="16200000" flipV="1">
            <a:off x="7440170" y="4266473"/>
            <a:ext cx="3306286" cy="839256"/>
          </a:xfrm>
          <a:prstGeom prst="bentConnector2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7672701" y="4773778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 rot="16200000">
            <a:off x="6517649" y="3482755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1424</Words>
  <Application>Microsoft Office PowerPoint</Application>
  <PresentationFormat>Custom</PresentationFormat>
  <Paragraphs>403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Liberation Sans</vt:lpstr>
      <vt:lpstr>Noto Sans Regular</vt:lpstr>
      <vt:lpstr>Wingdings</vt:lpstr>
      <vt:lpstr>Office Theme</vt:lpstr>
      <vt:lpstr>A Prototype of a Machine Learning Workflow to Classify Land Use from the Housing Market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179</cp:revision>
  <dcterms:created xsi:type="dcterms:W3CDTF">2019-08-12T18:41:19Z</dcterms:created>
  <dcterms:modified xsi:type="dcterms:W3CDTF">2019-09-17T18:42:58Z</dcterms:modified>
</cp:coreProperties>
</file>