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2" r:id="rId3"/>
    <p:sldId id="271" r:id="rId4"/>
    <p:sldId id="275" r:id="rId5"/>
    <p:sldId id="274" r:id="rId6"/>
    <p:sldId id="276" r:id="rId7"/>
    <p:sldId id="277" r:id="rId8"/>
    <p:sldId id="280" r:id="rId9"/>
    <p:sldId id="269" r:id="rId10"/>
    <p:sldId id="270" r:id="rId11"/>
    <p:sldId id="279" r:id="rId12"/>
    <p:sldId id="281" r:id="rId13"/>
    <p:sldId id="282" r:id="rId14"/>
    <p:sldId id="283" r:id="rId15"/>
    <p:sldId id="284" r:id="rId16"/>
    <p:sldId id="285" r:id="rId17"/>
    <p:sldId id="287" r:id="rId18"/>
    <p:sldId id="286" r:id="rId1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82A"/>
    <a:srgbClr val="000000"/>
    <a:srgbClr val="FF61B4"/>
    <a:srgbClr val="FFA7D5"/>
    <a:srgbClr val="00B0F0"/>
    <a:srgbClr val="F2B705"/>
    <a:srgbClr val="FF4BF2"/>
    <a:srgbClr val="F74BEB"/>
    <a:srgbClr val="FFC000"/>
    <a:srgbClr val="03A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3" autoAdjust="0"/>
  </p:normalViewPr>
  <p:slideViewPr>
    <p:cSldViewPr snapToGrid="0">
      <p:cViewPr varScale="1">
        <p:scale>
          <a:sx n="80" d="100"/>
          <a:sy n="80" d="100"/>
        </p:scale>
        <p:origin x="10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449B4-8858-4040-92D2-69411C9E5DA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BE6A-48FD-4E8A-8D14-3D6A12225B1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06181-FBCF-46DA-8A62-E7A2A0DC8F7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4B10B-C5CD-4354-8073-BCCB54AD4BD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5D450B4-2E51-4A80-9CA2-50D2CF6B100B}" type="slidenum">
              <a:t>‹#›</a:t>
            </a:fld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5460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37101-01F6-4B61-BF1B-135258D3A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893C5-3469-45B1-B904-58CD0E9252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573FDEC-D977-4CBA-BBDD-0AF585188BF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C649-AF5D-4BEB-9E93-C9193974CAC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1A93-19E1-4D63-A04D-34F27F15C04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361D4-1A1A-4B17-9A05-24B780981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78868C7-AC6C-4869-BF1D-10EE3907CE11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92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CA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52E77-3ED7-49E2-A62B-FA29483F04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5F7419-9F38-4C2D-9F8F-15F0E29761C5}" type="slidenum">
              <a:t>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CB886-0B1D-49D1-BDE2-07E7A59E19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F6239-72EE-4EED-8192-03EAC2031C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Growth centers</a:t>
            </a:r>
          </a:p>
          <a:p>
            <a:r>
              <a:rPr lang="en-US" dirty="0"/>
              <a:t>West Don Lands</a:t>
            </a:r>
          </a:p>
          <a:p>
            <a:r>
              <a:rPr lang="en-US" dirty="0"/>
              <a:t>Liberty village</a:t>
            </a:r>
          </a:p>
          <a:p>
            <a:r>
              <a:rPr lang="en-US" dirty="0"/>
              <a:t>Riverdale</a:t>
            </a:r>
          </a:p>
          <a:p>
            <a:endParaRPr lang="en-CA" dirty="0"/>
          </a:p>
          <a:p>
            <a:r>
              <a:rPr lang="en-CA" dirty="0"/>
              <a:t>Outline</a:t>
            </a:r>
          </a:p>
          <a:p>
            <a:r>
              <a:rPr lang="en-CA" dirty="0"/>
              <a:t>Deadline to submit thesis</a:t>
            </a:r>
          </a:p>
          <a:p>
            <a:r>
              <a:rPr lang="en-CA"/>
              <a:t>Month-by-month tuition</a:t>
            </a:r>
          </a:p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34825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1287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1402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78868C7-AC6C-4869-BF1D-10EE3907CE1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85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DD4A-B0E4-42AF-B74A-AA222A4EB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3766C-D268-4111-9EBF-8D4885DE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F1FA-684D-4DCD-9F22-5672872C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D94F-6C48-422E-88C6-A3DA03D2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5E0F-2940-4018-8FB8-F839C4EF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DDB617-835C-49EF-A5EA-39BA2526843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5398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0A99-0307-4070-B8CF-600FECB5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6E2F6-D650-413E-8D27-D59178A6D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AFE3-D671-4676-80E5-A82C06B9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863B-5517-40B5-93A4-74D90707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0A66-48F8-42F0-B381-74D773BC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BCDAEF-8FE4-41B5-9743-2C07DCF7071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1635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AAD96-3741-426C-9A03-7EF995510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CE7EB-18D1-41A0-B508-B21DF43F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E820-C3D3-48BA-AB14-563B1916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586-696D-45EA-990C-DFA6CAF5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7439-52D8-4F55-868E-8717A445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0DCF8B-0E3C-403A-B00F-D380D098EBEE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5617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DAB3-9354-4C0D-8172-6A13CE4A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98D0-9752-498E-84C2-53A4826F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2FF5-0449-4354-A2CF-20EB8332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2915-4FEC-41F3-8AA9-C194E357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9DEE-28E6-4724-B772-A9AEFDE4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A440D2-D785-4355-86F5-D17C04033D87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510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346B-BC10-411C-90E8-ECB872DF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0ED3-3258-4CE3-A7F9-17DD4F5D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9188-77E3-4E18-9F3D-E4FE87DF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F0A9-37F7-42BB-ABD6-65E837B8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107B-4834-42AF-A7CC-1C6A5BD9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9209BC-B41A-479B-87B2-08AE4F6F2BF2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509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487-623C-4C1D-B58C-A7277DB2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1044-7540-4F80-87FC-B48800589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05C0F-0860-41EB-A75E-6C00027D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F92E-CAC9-4FF0-8FDD-6A67A31B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278E7-2D48-46DA-9A07-737A3E6E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B1D1-E4B3-418A-A5BF-46F4A77E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B75C9-29B6-4FCA-9D83-FC5E9E8156B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4667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6102-E346-482A-BE12-3A43FF0E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34093-638D-4D3C-B7C9-AFD93F34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5644C-0C13-4749-93CB-0FD109A2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E65B9-AD8A-4B8A-AD07-50CAE98BD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3EA38-4E65-4B26-9351-0E22A0559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2F7CC-3719-4843-808A-6F822C5F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5D0D1-8CE8-4449-9637-4354333D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5072D-2FFB-43AB-A9FE-2FB0C4EE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DB8B38-DB5F-4861-87DD-90317E2B717A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2226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F1B-14C1-45E0-BA43-F3797EE5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02730-3C07-4F48-BB20-9D229186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253E3-C564-49C4-9094-6A2CF37B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6D976-B707-4EC4-8E11-92E33C87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C40501-CB43-4B48-9F48-80DC6677C03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933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27D89-2ABB-4D0A-9519-08F2C538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FB39F-4F31-48D2-B0E6-65AABAD5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E993A-D1AD-4B93-8852-32E9A5DB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7873A0-D2F3-4B68-9C06-B8AEFED852F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338188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DDE6-04E7-415E-B4E7-6E856D57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AAF4-CEA4-43C9-B120-69FA9DFF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8787-DE63-4885-B9CB-3E47CB27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F1487-3B17-44C1-ADC9-A80AD82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CEBF-44CF-40C8-BAD1-3A84B190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E2D4D-EDD4-4D77-89F3-D7150A16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E58BAF-51B7-48AF-8A3B-4E155E189069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122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633-4AEA-4A2A-B34E-BA60BEC1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B6DFF-F230-49FC-94E1-41D6AF528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29A24-614A-44CF-A1B3-B0102674A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21DDC-1074-4543-800F-7F62E4A6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47D8F-92BE-409B-813A-A7615AB2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4F007-35C8-46FA-A90B-0A894F9E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8D3190-CB84-44D2-A566-6CC3BBADCD1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1504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A4BBC-4900-4F94-98F9-E1533F2B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82DF-F213-4587-854A-6B72D15A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2139-9219-4A80-AAF4-78916CFE7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45C6-B6E3-4B52-897D-8EE54B246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EE1B-B7E9-4F70-AF19-0C02AB84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699EDEE-2250-48CA-BFB3-5AD639586103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0083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exels.com/photo/low-angle-photography-of-concrete-buildings-1824392/?utm_content=attributionCopyText&amp;utm_medium=referral&amp;utm_source=pexels" TargetMode="External"/><Relationship Id="rId5" Type="http://schemas.openxmlformats.org/officeDocument/2006/relationships/hyperlink" Target="https://www.pexels.com/@pacowen19?utm_content=attributionCopyText&amp;utm_medium=referral&amp;utm_source=pexels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w Angle Photography Of Concrete Buildings">
            <a:extLst>
              <a:ext uri="{FF2B5EF4-FFF2-40B4-BE49-F238E27FC236}">
                <a16:creationId xmlns:a16="http://schemas.microsoft.com/office/drawing/2014/main" id="{BE701635-8AEB-4BBE-94FC-D2FB3EC2F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799" y="1466849"/>
            <a:ext cx="6092825" cy="609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522BF-53CC-4B54-853D-9CEDA724B4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6749" y="280644"/>
            <a:ext cx="8747125" cy="442912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GTHA housing </a:t>
            </a:r>
            <a:br>
              <a:rPr lang="en-US" sz="60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60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97A25-F5B6-466B-B013-9493A5CA36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6750" y="4712322"/>
            <a:ext cx="8747125" cy="156686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rtl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chemeClr val="tx1"/>
                </a:solidFill>
                <a:ea typeface="+mn-ea"/>
                <a:cs typeface="+mn-cs"/>
              </a:rPr>
              <a:t>Database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5009B-245C-4F9C-A696-5254FC60B677}"/>
              </a:ext>
            </a:extLst>
          </p:cNvPr>
          <p:cNvSpPr/>
          <p:nvPr/>
        </p:nvSpPr>
        <p:spPr>
          <a:xfrm>
            <a:off x="669924" y="1810999"/>
            <a:ext cx="9006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A Longitudinal Analysis of housing sales </a:t>
            </a:r>
          </a:p>
          <a:p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the Greater Toronto-Hamilton Area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508F5-9C16-4766-A169-903033AE1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48" y="221526"/>
            <a:ext cx="5435250" cy="102889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C79F8CE-FB8E-45E3-826C-3E2A1B6ABFD2}"/>
              </a:ext>
            </a:extLst>
          </p:cNvPr>
          <p:cNvSpPr txBox="1">
            <a:spLocks/>
          </p:cNvSpPr>
          <p:nvPr/>
        </p:nvSpPr>
        <p:spPr>
          <a:xfrm>
            <a:off x="666750" y="6136710"/>
            <a:ext cx="2978953" cy="73468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879"/>
              </a:spcAft>
              <a:tabLst/>
              <a:defRPr lang="en-CA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Noto Sans Bold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hangingPunct="1"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Prepared by: Stepan Oskin Date:	       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24-Aug-2019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87A5AF-DD63-45B7-B285-C87AD838A51A}"/>
              </a:ext>
            </a:extLst>
          </p:cNvPr>
          <p:cNvSpPr/>
          <p:nvPr/>
        </p:nvSpPr>
        <p:spPr>
          <a:xfrm rot="4570978">
            <a:off x="6683120" y="4916169"/>
            <a:ext cx="41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1A1A1A"/>
                </a:solidFill>
                <a:latin typeface="-apple-system"/>
              </a:rPr>
              <a:t>Photo by </a:t>
            </a:r>
            <a:r>
              <a:rPr lang="en-CA" b="1" dirty="0">
                <a:solidFill>
                  <a:srgbClr val="1A1A1A"/>
                </a:solidFill>
                <a:latin typeface="-apple-system"/>
                <a:hlinkClick r:id="rId5"/>
              </a:rPr>
              <a:t>Paco Valerio Trujillo </a:t>
            </a:r>
            <a:r>
              <a:rPr lang="en-CA" dirty="0">
                <a:solidFill>
                  <a:srgbClr val="1A1A1A"/>
                </a:solidFill>
                <a:latin typeface="-apple-system"/>
              </a:rPr>
              <a:t>from </a:t>
            </a:r>
            <a:r>
              <a:rPr lang="en-CA" b="1" dirty="0">
                <a:solidFill>
                  <a:srgbClr val="1A1A1A"/>
                </a:solidFill>
                <a:latin typeface="-apple-system"/>
                <a:hlinkClick r:id="rId6"/>
              </a:rPr>
              <a:t>Pexels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ylinder 96">
            <a:extLst>
              <a:ext uri="{FF2B5EF4-FFF2-40B4-BE49-F238E27FC236}">
                <a16:creationId xmlns:a16="http://schemas.microsoft.com/office/drawing/2014/main" id="{26A4696C-A566-42E5-A24B-5F38D1103A86}"/>
              </a:ext>
            </a:extLst>
          </p:cNvPr>
          <p:cNvSpPr/>
          <p:nvPr/>
        </p:nvSpPr>
        <p:spPr>
          <a:xfrm>
            <a:off x="770260" y="1214934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Cylinder 95">
            <a:extLst>
              <a:ext uri="{FF2B5EF4-FFF2-40B4-BE49-F238E27FC236}">
                <a16:creationId xmlns:a16="http://schemas.microsoft.com/office/drawing/2014/main" id="{E286D335-C755-45D1-A4CE-16B069D6CF5C}"/>
              </a:ext>
            </a:extLst>
          </p:cNvPr>
          <p:cNvSpPr/>
          <p:nvPr/>
        </p:nvSpPr>
        <p:spPr>
          <a:xfrm>
            <a:off x="411136" y="1416725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33A8C9B9-B654-4072-864C-816AC3472896}"/>
              </a:ext>
            </a:extLst>
          </p:cNvPr>
          <p:cNvSpPr/>
          <p:nvPr/>
        </p:nvSpPr>
        <p:spPr>
          <a:xfrm>
            <a:off x="1160076" y="1415300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4D5D0-A2E8-4E37-AD39-FA8941CF6F25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3.1 Relationship between datasets</a:t>
            </a:r>
            <a:endParaRPr lang="en-CA" b="1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A0777FC-5607-408D-B00F-8E22A768AC74}"/>
              </a:ext>
            </a:extLst>
          </p:cNvPr>
          <p:cNvSpPr/>
          <p:nvPr/>
        </p:nvSpPr>
        <p:spPr>
          <a:xfrm rot="16200000">
            <a:off x="3712050" y="2151478"/>
            <a:ext cx="2730201" cy="1611281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93A8F34-C1C9-4A71-A37F-954227BEA5DA}"/>
              </a:ext>
            </a:extLst>
          </p:cNvPr>
          <p:cNvSpPr/>
          <p:nvPr/>
        </p:nvSpPr>
        <p:spPr>
          <a:xfrm>
            <a:off x="7018923" y="4086922"/>
            <a:ext cx="1583532" cy="122549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Parcel-level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Land 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2BCE1-5BF6-41CD-8834-538CF797C4E0}"/>
              </a:ext>
            </a:extLst>
          </p:cNvPr>
          <p:cNvSpPr txBox="1"/>
          <p:nvPr/>
        </p:nvSpPr>
        <p:spPr>
          <a:xfrm>
            <a:off x="4693638" y="2726285"/>
            <a:ext cx="112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Teranet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9BA0622-DB6B-4338-9FE5-60A6F70C8FBA}"/>
              </a:ext>
            </a:extLst>
          </p:cNvPr>
          <p:cNvSpPr/>
          <p:nvPr/>
        </p:nvSpPr>
        <p:spPr>
          <a:xfrm>
            <a:off x="7340670" y="6237666"/>
            <a:ext cx="940038" cy="56777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EPOI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111B3C-F5BC-4DE5-9868-C77C0F4A27E1}"/>
              </a:ext>
            </a:extLst>
          </p:cNvPr>
          <p:cNvCxnSpPr>
            <a:cxnSpLocks/>
          </p:cNvCxnSpPr>
          <p:nvPr/>
        </p:nvCxnSpPr>
        <p:spPr>
          <a:xfrm flipV="1">
            <a:off x="5122473" y="4322219"/>
            <a:ext cx="17285" cy="15812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1D8E1C-AEC5-49B0-A3A9-F47989A66E02}"/>
              </a:ext>
            </a:extLst>
          </p:cNvPr>
          <p:cNvSpPr txBox="1"/>
          <p:nvPr/>
        </p:nvSpPr>
        <p:spPr>
          <a:xfrm>
            <a:off x="5232952" y="4389867"/>
            <a:ext cx="1072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pin_lu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96E0A-966B-4CD0-8AFA-5BF833EA02C2}"/>
              </a:ext>
            </a:extLst>
          </p:cNvPr>
          <p:cNvSpPr txBox="1"/>
          <p:nvPr/>
        </p:nvSpPr>
        <p:spPr>
          <a:xfrm>
            <a:off x="5612982" y="475919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D7843-DAFC-4B40-99A9-E730A2C36AD8}"/>
              </a:ext>
            </a:extLst>
          </p:cNvPr>
          <p:cNvSpPr txBox="1"/>
          <p:nvPr/>
        </p:nvSpPr>
        <p:spPr>
          <a:xfrm>
            <a:off x="6891483" y="3580561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54335-5022-4556-9B70-3E556D3B9C00}"/>
              </a:ext>
            </a:extLst>
          </p:cNvPr>
          <p:cNvSpPr txBox="1"/>
          <p:nvPr/>
        </p:nvSpPr>
        <p:spPr>
          <a:xfrm>
            <a:off x="7889983" y="358056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555F29-1333-416E-94C7-9250D5638E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806769" y="5256488"/>
            <a:ext cx="3920" cy="981178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28042F-A86F-46F2-B5EA-EF531AA46810}"/>
              </a:ext>
            </a:extLst>
          </p:cNvPr>
          <p:cNvSpPr txBox="1"/>
          <p:nvPr/>
        </p:nvSpPr>
        <p:spPr>
          <a:xfrm>
            <a:off x="7889983" y="5795168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DE541-4AF4-42C3-BFC0-25C289D05897}"/>
              </a:ext>
            </a:extLst>
          </p:cNvPr>
          <p:cNvSpPr txBox="1"/>
          <p:nvPr/>
        </p:nvSpPr>
        <p:spPr>
          <a:xfrm>
            <a:off x="6931557" y="5809631"/>
            <a:ext cx="8114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2CD28B-2A2C-4ECD-90E7-0BE5EB3E29F2}"/>
              </a:ext>
            </a:extLst>
          </p:cNvPr>
          <p:cNvSpPr txBox="1"/>
          <p:nvPr/>
        </p:nvSpPr>
        <p:spPr>
          <a:xfrm>
            <a:off x="7889983" y="5369127"/>
            <a:ext cx="5437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422C4-2641-40BB-8CE4-047811EC2273}"/>
              </a:ext>
            </a:extLst>
          </p:cNvPr>
          <p:cNvCxnSpPr>
            <a:cxnSpLocks/>
          </p:cNvCxnSpPr>
          <p:nvPr/>
        </p:nvCxnSpPr>
        <p:spPr>
          <a:xfrm flipH="1">
            <a:off x="3993266" y="2200649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BF42D-9207-4A7D-A939-EBC93BE6318F}"/>
              </a:ext>
            </a:extLst>
          </p:cNvPr>
          <p:cNvSpPr txBox="1"/>
          <p:nvPr/>
        </p:nvSpPr>
        <p:spPr>
          <a:xfrm>
            <a:off x="3186515" y="1675007"/>
            <a:ext cx="10150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E8DAC6-F842-4665-A838-399F69030D97}"/>
              </a:ext>
            </a:extLst>
          </p:cNvPr>
          <p:cNvSpPr txBox="1"/>
          <p:nvPr/>
        </p:nvSpPr>
        <p:spPr>
          <a:xfrm>
            <a:off x="2187355" y="1953048"/>
            <a:ext cx="18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DA-level data</a:t>
            </a:r>
            <a:endParaRPr lang="en-CA" sz="2400" b="1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20C92DE8-77AD-41C6-8BE2-71BC5721CED3}"/>
              </a:ext>
            </a:extLst>
          </p:cNvPr>
          <p:cNvSpPr/>
          <p:nvPr/>
        </p:nvSpPr>
        <p:spPr>
          <a:xfrm>
            <a:off x="346713" y="1703100"/>
            <a:ext cx="1454768" cy="14175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Census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445020-4F12-40B3-A2E9-5BE153BF39F9}"/>
              </a:ext>
            </a:extLst>
          </p:cNvPr>
          <p:cNvSpPr txBox="1"/>
          <p:nvPr/>
        </p:nvSpPr>
        <p:spPr>
          <a:xfrm>
            <a:off x="3968827" y="5873056"/>
            <a:ext cx="229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Parcel-level data</a:t>
            </a:r>
            <a:endParaRPr lang="en-CA" sz="24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CB32477-5625-4237-AA69-CD77E5756217}"/>
              </a:ext>
            </a:extLst>
          </p:cNvPr>
          <p:cNvCxnSpPr>
            <a:cxnSpLocks/>
            <a:stCxn id="150" idx="3"/>
            <a:endCxn id="72" idx="1"/>
          </p:cNvCxnSpPr>
          <p:nvPr/>
        </p:nvCxnSpPr>
        <p:spPr>
          <a:xfrm rot="5400000" flipH="1" flipV="1">
            <a:off x="742659" y="3587110"/>
            <a:ext cx="1687770" cy="1036530"/>
          </a:xfrm>
          <a:prstGeom prst="bentConnector4">
            <a:avLst>
              <a:gd name="adj1" fmla="val -13544"/>
              <a:gd name="adj2" fmla="val 75442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63BAD4-5D1A-42D1-9075-EC74699FBE82}"/>
              </a:ext>
            </a:extLst>
          </p:cNvPr>
          <p:cNvCxnSpPr>
            <a:cxnSpLocks/>
          </p:cNvCxnSpPr>
          <p:nvPr/>
        </p:nvCxnSpPr>
        <p:spPr>
          <a:xfrm flipH="1">
            <a:off x="1597306" y="2204037"/>
            <a:ext cx="65650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C508D64-0BE5-43B5-AD94-250686AFDE0D}"/>
              </a:ext>
            </a:extLst>
          </p:cNvPr>
          <p:cNvSpPr txBox="1"/>
          <p:nvPr/>
        </p:nvSpPr>
        <p:spPr>
          <a:xfrm>
            <a:off x="1895351" y="1675007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1B78F9-4E0F-474C-B41A-0F87D5421C56}"/>
              </a:ext>
            </a:extLst>
          </p:cNvPr>
          <p:cNvCxnSpPr>
            <a:cxnSpLocks/>
          </p:cNvCxnSpPr>
          <p:nvPr/>
        </p:nvCxnSpPr>
        <p:spPr>
          <a:xfrm flipH="1">
            <a:off x="3990185" y="3224210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1E99F9F-77BF-44D7-AC17-DBE08500AF38}"/>
              </a:ext>
            </a:extLst>
          </p:cNvPr>
          <p:cNvSpPr txBox="1"/>
          <p:nvPr/>
        </p:nvSpPr>
        <p:spPr>
          <a:xfrm>
            <a:off x="2104809" y="3030657"/>
            <a:ext cx="198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TAZ-level data</a:t>
            </a:r>
            <a:endParaRPr lang="en-CA" sz="2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1049E3-D3CC-41D4-B2C0-A03E06B7C50A}"/>
              </a:ext>
            </a:extLst>
          </p:cNvPr>
          <p:cNvSpPr txBox="1"/>
          <p:nvPr/>
        </p:nvSpPr>
        <p:spPr>
          <a:xfrm>
            <a:off x="3184753" y="2708454"/>
            <a:ext cx="9993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taz_o</a:t>
            </a:r>
            <a:endParaRPr lang="en-C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F59E25-C8CF-44AC-A5C9-273550449044}"/>
              </a:ext>
            </a:extLst>
          </p:cNvPr>
          <p:cNvSpPr txBox="1"/>
          <p:nvPr/>
        </p:nvSpPr>
        <p:spPr>
          <a:xfrm>
            <a:off x="6457047" y="1229352"/>
            <a:ext cx="301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postal-code-level data</a:t>
            </a:r>
            <a:endParaRPr lang="en-CA" sz="2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26FC18-5BEE-48DF-A603-C4ABC109356B}"/>
              </a:ext>
            </a:extLst>
          </p:cNvPr>
          <p:cNvSpPr txBox="1"/>
          <p:nvPr/>
        </p:nvSpPr>
        <p:spPr>
          <a:xfrm>
            <a:off x="7118873" y="905549"/>
            <a:ext cx="110447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pca_id</a:t>
            </a:r>
            <a:endParaRPr lang="en-C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B30D05-F57B-4409-A107-D326BCD363FD}"/>
              </a:ext>
            </a:extLst>
          </p:cNvPr>
          <p:cNvSpPr txBox="1"/>
          <p:nvPr/>
        </p:nvSpPr>
        <p:spPr>
          <a:xfrm>
            <a:off x="6469860" y="2872020"/>
            <a:ext cx="1987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FSA-level data</a:t>
            </a:r>
            <a:endParaRPr lang="en-CA" sz="24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920155-C79E-4677-ADC4-CA098B731CE2}"/>
              </a:ext>
            </a:extLst>
          </p:cNvPr>
          <p:cNvCxnSpPr>
            <a:cxnSpLocks/>
          </p:cNvCxnSpPr>
          <p:nvPr/>
        </p:nvCxnSpPr>
        <p:spPr>
          <a:xfrm flipH="1">
            <a:off x="5882791" y="3132726"/>
            <a:ext cx="58707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130049-3548-408B-93BA-5D6D1EF49600}"/>
              </a:ext>
            </a:extLst>
          </p:cNvPr>
          <p:cNvSpPr txBox="1"/>
          <p:nvPr/>
        </p:nvSpPr>
        <p:spPr>
          <a:xfrm>
            <a:off x="7109662" y="2550325"/>
            <a:ext cx="7539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fsa</a:t>
            </a:r>
            <a:endParaRPr lang="en-CA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7CAC4-CA8D-42A4-983D-DA6F8162A7F5}"/>
              </a:ext>
            </a:extLst>
          </p:cNvPr>
          <p:cNvCxnSpPr>
            <a:cxnSpLocks/>
          </p:cNvCxnSpPr>
          <p:nvPr/>
        </p:nvCxnSpPr>
        <p:spPr>
          <a:xfrm flipH="1" flipV="1">
            <a:off x="9478141" y="1476604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09693F-7795-4393-ACFF-774DEDDCC1AB}"/>
              </a:ext>
            </a:extLst>
          </p:cNvPr>
          <p:cNvCxnSpPr>
            <a:cxnSpLocks/>
          </p:cNvCxnSpPr>
          <p:nvPr/>
        </p:nvCxnSpPr>
        <p:spPr>
          <a:xfrm flipH="1" flipV="1">
            <a:off x="8441641" y="3121030"/>
            <a:ext cx="1419757" cy="609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95B2DF2-5FC2-48E9-8252-6EA6B3BCF8A3}"/>
              </a:ext>
            </a:extLst>
          </p:cNvPr>
          <p:cNvSpPr txBox="1"/>
          <p:nvPr/>
        </p:nvSpPr>
        <p:spPr>
          <a:xfrm>
            <a:off x="2266870" y="5025936"/>
            <a:ext cx="25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time-indexed data</a:t>
            </a:r>
            <a:endParaRPr lang="en-CA" sz="2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46EA63-BFD5-4F44-9617-12AA5366D1A4}"/>
              </a:ext>
            </a:extLst>
          </p:cNvPr>
          <p:cNvSpPr txBox="1"/>
          <p:nvPr/>
        </p:nvSpPr>
        <p:spPr>
          <a:xfrm>
            <a:off x="3329581" y="3797760"/>
            <a:ext cx="8935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year</a:t>
            </a:r>
            <a:endParaRPr lang="en-CA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D407F3C-219D-458B-A01D-563D58C740D1}"/>
              </a:ext>
            </a:extLst>
          </p:cNvPr>
          <p:cNvCxnSpPr>
            <a:cxnSpLocks/>
          </p:cNvCxnSpPr>
          <p:nvPr/>
        </p:nvCxnSpPr>
        <p:spPr>
          <a:xfrm flipH="1">
            <a:off x="1213261" y="1459018"/>
            <a:ext cx="189717" cy="4006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B7E372-B6E7-4846-A3C8-FCF25244EE74}"/>
              </a:ext>
            </a:extLst>
          </p:cNvPr>
          <p:cNvCxnSpPr>
            <a:cxnSpLocks/>
          </p:cNvCxnSpPr>
          <p:nvPr/>
        </p:nvCxnSpPr>
        <p:spPr>
          <a:xfrm>
            <a:off x="850177" y="1501309"/>
            <a:ext cx="44011" cy="423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26492C3-E31E-463C-B284-0A6DB83D3701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842253" y="1214934"/>
            <a:ext cx="273362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D2438E-6018-4B40-9C1B-9C726E111FFE}"/>
              </a:ext>
            </a:extLst>
          </p:cNvPr>
          <p:cNvCxnSpPr>
            <a:cxnSpLocks/>
            <a:stCxn id="97" idx="1"/>
          </p:cNvCxnSpPr>
          <p:nvPr/>
        </p:nvCxnSpPr>
        <p:spPr>
          <a:xfrm>
            <a:off x="1115615" y="1214934"/>
            <a:ext cx="315414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ylinder 149">
            <a:extLst>
              <a:ext uri="{FF2B5EF4-FFF2-40B4-BE49-F238E27FC236}">
                <a16:creationId xmlns:a16="http://schemas.microsoft.com/office/drawing/2014/main" id="{5A6E7D69-2DE8-4B6C-80CD-0439A7EE6DCA}"/>
              </a:ext>
            </a:extLst>
          </p:cNvPr>
          <p:cNvSpPr/>
          <p:nvPr/>
        </p:nvSpPr>
        <p:spPr>
          <a:xfrm>
            <a:off x="540840" y="4232350"/>
            <a:ext cx="1054877" cy="716910"/>
          </a:xfrm>
          <a:prstGeom prst="can">
            <a:avLst/>
          </a:prstGeom>
          <a:solidFill>
            <a:srgbClr val="FFA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jobs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F1E4FD9-C41C-4CC8-8C99-CF38B55606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18578" y="4030183"/>
            <a:ext cx="716909" cy="1300980"/>
          </a:xfrm>
          <a:prstGeom prst="bentConnector3">
            <a:avLst>
              <a:gd name="adj1" fmla="val 5000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C230E8C-8A26-4416-8C11-4633D4DAC0BC}"/>
              </a:ext>
            </a:extLst>
          </p:cNvPr>
          <p:cNvSpPr txBox="1"/>
          <p:nvPr/>
        </p:nvSpPr>
        <p:spPr>
          <a:xfrm>
            <a:off x="2510617" y="270845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51D0C5B-58F0-4DC1-B7C3-1ED122BBCE4C}"/>
              </a:ext>
            </a:extLst>
          </p:cNvPr>
          <p:cNvSpPr txBox="1"/>
          <p:nvPr/>
        </p:nvSpPr>
        <p:spPr>
          <a:xfrm>
            <a:off x="3491981" y="131815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ED7A035-E759-48DC-91EA-9435944F30D5}"/>
              </a:ext>
            </a:extLst>
          </p:cNvPr>
          <p:cNvSpPr txBox="1"/>
          <p:nvPr/>
        </p:nvSpPr>
        <p:spPr>
          <a:xfrm>
            <a:off x="1892340" y="1318159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8212EA-76A8-48BB-B28E-E59753E63A41}"/>
              </a:ext>
            </a:extLst>
          </p:cNvPr>
          <p:cNvSpPr txBox="1"/>
          <p:nvPr/>
        </p:nvSpPr>
        <p:spPr>
          <a:xfrm>
            <a:off x="2005216" y="3500480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1CA893-C2FB-4779-9971-756E6D6404BF}"/>
              </a:ext>
            </a:extLst>
          </p:cNvPr>
          <p:cNvSpPr txBox="1"/>
          <p:nvPr/>
        </p:nvSpPr>
        <p:spPr>
          <a:xfrm>
            <a:off x="2008435" y="3863018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466953F-65A4-4F74-A8DD-6CA9A7B698E5}"/>
              </a:ext>
            </a:extLst>
          </p:cNvPr>
          <p:cNvSpPr txBox="1"/>
          <p:nvPr/>
        </p:nvSpPr>
        <p:spPr>
          <a:xfrm>
            <a:off x="3510592" y="4174983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E2DF2AA-2D17-4AC4-830A-6641619219EE}"/>
              </a:ext>
            </a:extLst>
          </p:cNvPr>
          <p:cNvSpPr txBox="1"/>
          <p:nvPr/>
        </p:nvSpPr>
        <p:spPr>
          <a:xfrm>
            <a:off x="6424921" y="90554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AEFCB6E-6EAB-4229-88F6-131C7A2969B9}"/>
              </a:ext>
            </a:extLst>
          </p:cNvPr>
          <p:cNvSpPr txBox="1"/>
          <p:nvPr/>
        </p:nvSpPr>
        <p:spPr>
          <a:xfrm>
            <a:off x="6416620" y="2550325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BD31F7E-60C1-4F90-8491-DEBDBF93E059}"/>
              </a:ext>
            </a:extLst>
          </p:cNvPr>
          <p:cNvSpPr txBox="1"/>
          <p:nvPr/>
        </p:nvSpPr>
        <p:spPr>
          <a:xfrm>
            <a:off x="4312883" y="1153726"/>
            <a:ext cx="18726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transaction_id</a:t>
            </a:r>
            <a:endParaRPr lang="en-CA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69801B0F-0321-4C46-B8D4-0CDD02756403}"/>
              </a:ext>
            </a:extLst>
          </p:cNvPr>
          <p:cNvCxnSpPr>
            <a:cxnSpLocks/>
            <a:stCxn id="197" idx="3"/>
            <a:endCxn id="91" idx="2"/>
          </p:cNvCxnSpPr>
          <p:nvPr/>
        </p:nvCxnSpPr>
        <p:spPr>
          <a:xfrm rot="5400000" flipH="1" flipV="1">
            <a:off x="1781203" y="4822013"/>
            <a:ext cx="1079173" cy="2410350"/>
          </a:xfrm>
          <a:prstGeom prst="bentConnector3">
            <a:avLst>
              <a:gd name="adj1" fmla="val -21183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ylinder 196">
            <a:extLst>
              <a:ext uri="{FF2B5EF4-FFF2-40B4-BE49-F238E27FC236}">
                <a16:creationId xmlns:a16="http://schemas.microsoft.com/office/drawing/2014/main" id="{4079BA01-51A7-4DDE-93CC-AB7D9E9BC6C3}"/>
              </a:ext>
            </a:extLst>
          </p:cNvPr>
          <p:cNvSpPr/>
          <p:nvPr/>
        </p:nvSpPr>
        <p:spPr>
          <a:xfrm>
            <a:off x="645596" y="5717230"/>
            <a:ext cx="940038" cy="849544"/>
          </a:xfrm>
          <a:prstGeom prst="can">
            <a:avLst/>
          </a:prstGeom>
          <a:solidFill>
            <a:srgbClr val="9EF8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Fuel prices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7AAF710A-470B-46E0-9176-1EFAA3AB2107}"/>
              </a:ext>
            </a:extLst>
          </p:cNvPr>
          <p:cNvCxnSpPr>
            <a:cxnSpLocks/>
            <a:stCxn id="44" idx="2"/>
            <a:endCxn id="9" idx="1"/>
          </p:cNvCxnSpPr>
          <p:nvPr/>
        </p:nvCxnSpPr>
        <p:spPr>
          <a:xfrm rot="5400000" flipH="1" flipV="1">
            <a:off x="5339861" y="3863894"/>
            <a:ext cx="2247799" cy="2693855"/>
          </a:xfrm>
          <a:prstGeom prst="bentConnector5">
            <a:avLst>
              <a:gd name="adj1" fmla="val -10170"/>
              <a:gd name="adj2" fmla="val 49399"/>
              <a:gd name="adj3" fmla="val 128476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ylinder 235">
            <a:extLst>
              <a:ext uri="{FF2B5EF4-FFF2-40B4-BE49-F238E27FC236}">
                <a16:creationId xmlns:a16="http://schemas.microsoft.com/office/drawing/2014/main" id="{D8010D55-A33E-40FB-BEE8-9D5006E0035A}"/>
              </a:ext>
            </a:extLst>
          </p:cNvPr>
          <p:cNvSpPr/>
          <p:nvPr/>
        </p:nvSpPr>
        <p:spPr>
          <a:xfrm>
            <a:off x="413112" y="3176258"/>
            <a:ext cx="1232024" cy="888744"/>
          </a:xfrm>
          <a:prstGeom prst="can">
            <a:avLst/>
          </a:prstGeom>
          <a:solidFill>
            <a:srgbClr val="FF61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TTS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variables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3E799E2-B969-4EAC-A229-EDA6D8C945CE}"/>
              </a:ext>
            </a:extLst>
          </p:cNvPr>
          <p:cNvCxnSpPr>
            <a:cxnSpLocks/>
            <a:stCxn id="236" idx="3"/>
          </p:cNvCxnSpPr>
          <p:nvPr/>
        </p:nvCxnSpPr>
        <p:spPr>
          <a:xfrm rot="5400000" flipH="1" flipV="1">
            <a:off x="1029851" y="3260762"/>
            <a:ext cx="803513" cy="804968"/>
          </a:xfrm>
          <a:prstGeom prst="bentConnector4">
            <a:avLst>
              <a:gd name="adj1" fmla="val -11380"/>
              <a:gd name="adj2" fmla="val 88263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ylinder 63">
            <a:extLst>
              <a:ext uri="{FF2B5EF4-FFF2-40B4-BE49-F238E27FC236}">
                <a16:creationId xmlns:a16="http://schemas.microsoft.com/office/drawing/2014/main" id="{DE99BF34-EF5D-4612-A20F-1931AA3785CB}"/>
              </a:ext>
            </a:extLst>
          </p:cNvPr>
          <p:cNvSpPr/>
          <p:nvPr/>
        </p:nvSpPr>
        <p:spPr>
          <a:xfrm>
            <a:off x="1665602" y="5717829"/>
            <a:ext cx="1068038" cy="849544"/>
          </a:xfrm>
          <a:prstGeom prst="can">
            <a:avLst/>
          </a:prstGeom>
          <a:solidFill>
            <a:srgbClr val="AF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Inflation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coefs.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E6E392-F601-4E34-949C-5291A06FA967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2196388" y="6567373"/>
            <a:ext cx="3233" cy="20439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19EF442-5797-421F-8E35-BC339BA30554}"/>
              </a:ext>
            </a:extLst>
          </p:cNvPr>
          <p:cNvSpPr txBox="1"/>
          <p:nvPr/>
        </p:nvSpPr>
        <p:spPr>
          <a:xfrm>
            <a:off x="1373266" y="691985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2462BF-E606-4EED-8CB9-FA205E3E6912}"/>
              </a:ext>
            </a:extLst>
          </p:cNvPr>
          <p:cNvSpPr txBox="1"/>
          <p:nvPr/>
        </p:nvSpPr>
        <p:spPr>
          <a:xfrm>
            <a:off x="1892340" y="6920450"/>
            <a:ext cx="9416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 </a:t>
            </a:r>
            <a:r>
              <a:rPr lang="en-US" dirty="0"/>
              <a:t>year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2A1F07-C130-49C3-8722-D5EDBE8D6493}"/>
              </a:ext>
            </a:extLst>
          </p:cNvPr>
          <p:cNvSpPr txBox="1"/>
          <p:nvPr/>
        </p:nvSpPr>
        <p:spPr>
          <a:xfrm>
            <a:off x="6434399" y="2115438"/>
            <a:ext cx="310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municipality-level data</a:t>
            </a:r>
            <a:endParaRPr lang="en-CA" sz="2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CCE005-0D35-4884-92BA-F7E6894046BF}"/>
              </a:ext>
            </a:extLst>
          </p:cNvPr>
          <p:cNvSpPr txBox="1"/>
          <p:nvPr/>
        </p:nvSpPr>
        <p:spPr>
          <a:xfrm>
            <a:off x="7136332" y="1782979"/>
            <a:ext cx="1091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csduid</a:t>
            </a:r>
            <a:endParaRPr lang="en-CA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951F3E-F022-4843-B6B8-A3410AA457EE}"/>
              </a:ext>
            </a:extLst>
          </p:cNvPr>
          <p:cNvCxnSpPr>
            <a:cxnSpLocks/>
          </p:cNvCxnSpPr>
          <p:nvPr/>
        </p:nvCxnSpPr>
        <p:spPr>
          <a:xfrm flipH="1">
            <a:off x="5836707" y="2376144"/>
            <a:ext cx="59769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571C6-4140-413B-BC4F-C9E3F843EF7C}"/>
              </a:ext>
            </a:extLst>
          </p:cNvPr>
          <p:cNvCxnSpPr>
            <a:cxnSpLocks/>
          </p:cNvCxnSpPr>
          <p:nvPr/>
        </p:nvCxnSpPr>
        <p:spPr>
          <a:xfrm flipH="1" flipV="1">
            <a:off x="9455493" y="2362690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6D6BAB1-264F-4A59-97EF-5613E3EDBD3E}"/>
              </a:ext>
            </a:extLst>
          </p:cNvPr>
          <p:cNvCxnSpPr>
            <a:cxnSpLocks/>
          </p:cNvCxnSpPr>
          <p:nvPr/>
        </p:nvCxnSpPr>
        <p:spPr>
          <a:xfrm flipV="1">
            <a:off x="5836707" y="1522351"/>
            <a:ext cx="643776" cy="531606"/>
          </a:xfrm>
          <a:prstGeom prst="bentConnector3">
            <a:avLst>
              <a:gd name="adj1" fmla="val 8403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1C3A57-FE73-49FB-A540-50FCB25C22BA}"/>
              </a:ext>
            </a:extLst>
          </p:cNvPr>
          <p:cNvSpPr txBox="1"/>
          <p:nvPr/>
        </p:nvSpPr>
        <p:spPr>
          <a:xfrm>
            <a:off x="6881865" y="5371121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65E138-5AF1-437E-9811-42B94446B7BC}"/>
              </a:ext>
            </a:extLst>
          </p:cNvPr>
          <p:cNvSpPr txBox="1"/>
          <p:nvPr/>
        </p:nvSpPr>
        <p:spPr>
          <a:xfrm>
            <a:off x="6437263" y="178250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966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FAD6D1E-C0E0-41CD-BABC-700A1F14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810"/>
            <a:ext cx="10080625" cy="40713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4BF54-ECC0-4B95-96D7-653241F79184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3.2 Entity relationship (ER) diagram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AC833-FD88-49FA-B386-8D07A7B2817C}"/>
              </a:ext>
            </a:extLst>
          </p:cNvPr>
          <p:cNvSpPr/>
          <p:nvPr/>
        </p:nvSpPr>
        <p:spPr>
          <a:xfrm>
            <a:off x="37221" y="2158127"/>
            <a:ext cx="1486780" cy="1722068"/>
          </a:xfrm>
          <a:prstGeom prst="rect">
            <a:avLst/>
          </a:prstGeom>
          <a:noFill/>
          <a:ln w="38100">
            <a:solidFill>
              <a:srgbClr val="9EF8E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A3BBE-C43F-4A15-8184-AA1EE09D9B01}"/>
              </a:ext>
            </a:extLst>
          </p:cNvPr>
          <p:cNvSpPr txBox="1"/>
          <p:nvPr/>
        </p:nvSpPr>
        <p:spPr>
          <a:xfrm>
            <a:off x="60098" y="1197642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EF8E7"/>
                </a:solidFill>
              </a:rPr>
              <a:t>PIN-level data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(</a:t>
            </a:r>
            <a:r>
              <a:rPr lang="en-US" i="1" dirty="0">
                <a:solidFill>
                  <a:srgbClr val="9EF8E7"/>
                </a:solidFill>
              </a:rPr>
              <a:t>e.g., </a:t>
            </a:r>
            <a:r>
              <a:rPr lang="en-US" dirty="0">
                <a:solidFill>
                  <a:srgbClr val="9EF8E7"/>
                </a:solidFill>
              </a:rPr>
              <a:t>land use, 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EPOI, </a:t>
            </a:r>
            <a:r>
              <a:rPr lang="en-US" i="1" dirty="0">
                <a:solidFill>
                  <a:srgbClr val="9EF8E7"/>
                </a:solidFill>
              </a:rPr>
              <a:t>etc.</a:t>
            </a:r>
            <a:r>
              <a:rPr lang="en-US" dirty="0">
                <a:solidFill>
                  <a:srgbClr val="9EF8E7"/>
                </a:solidFill>
              </a:rPr>
              <a:t>)</a:t>
            </a:r>
            <a:endParaRPr lang="en-CA" dirty="0">
              <a:solidFill>
                <a:srgbClr val="9EF8E7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4A752-0962-493A-A3C3-5229860F5C73}"/>
              </a:ext>
            </a:extLst>
          </p:cNvPr>
          <p:cNvSpPr/>
          <p:nvPr/>
        </p:nvSpPr>
        <p:spPr>
          <a:xfrm>
            <a:off x="1647234" y="2152486"/>
            <a:ext cx="1696041" cy="1752305"/>
          </a:xfrm>
          <a:prstGeom prst="rect">
            <a:avLst/>
          </a:prstGeom>
          <a:noFill/>
          <a:ln w="38100">
            <a:solidFill>
              <a:srgbClr val="FF4BF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8A223-C970-44E4-B4DD-82C2496072AE}"/>
              </a:ext>
            </a:extLst>
          </p:cNvPr>
          <p:cNvSpPr txBox="1"/>
          <p:nvPr/>
        </p:nvSpPr>
        <p:spPr>
          <a:xfrm>
            <a:off x="1859856" y="1461098"/>
            <a:ext cx="1270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4BF2"/>
                </a:solidFill>
              </a:rPr>
              <a:t>Postal-code</a:t>
            </a:r>
          </a:p>
          <a:p>
            <a:pPr algn="ctr"/>
            <a:r>
              <a:rPr lang="en-US" dirty="0">
                <a:solidFill>
                  <a:srgbClr val="FF4BF2"/>
                </a:solidFill>
              </a:rPr>
              <a:t>level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FC2AA-7D8F-4CF8-A194-4140088E30FD}"/>
              </a:ext>
            </a:extLst>
          </p:cNvPr>
          <p:cNvSpPr/>
          <p:nvPr/>
        </p:nvSpPr>
        <p:spPr>
          <a:xfrm>
            <a:off x="5304832" y="2168257"/>
            <a:ext cx="1108658" cy="173653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7B7BD-B207-404C-8C9B-71D91935B8BD}"/>
              </a:ext>
            </a:extLst>
          </p:cNvPr>
          <p:cNvSpPr txBox="1"/>
          <p:nvPr/>
        </p:nvSpPr>
        <p:spPr>
          <a:xfrm>
            <a:off x="5255441" y="1481353"/>
            <a:ext cx="120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FSA-level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E8F1B-2A1F-41D7-B445-5D4EA805DC17}"/>
              </a:ext>
            </a:extLst>
          </p:cNvPr>
          <p:cNvSpPr/>
          <p:nvPr/>
        </p:nvSpPr>
        <p:spPr>
          <a:xfrm>
            <a:off x="3683392" y="2154803"/>
            <a:ext cx="1498207" cy="1749988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93821-569F-4B21-9D32-EF59D77DD333}"/>
              </a:ext>
            </a:extLst>
          </p:cNvPr>
          <p:cNvSpPr txBox="1"/>
          <p:nvPr/>
        </p:nvSpPr>
        <p:spPr>
          <a:xfrm>
            <a:off x="3790908" y="1461099"/>
            <a:ext cx="146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TAZ-level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97D34-FB90-4C98-A0CF-DE2C8BCC1412}"/>
              </a:ext>
            </a:extLst>
          </p:cNvPr>
          <p:cNvSpPr/>
          <p:nvPr/>
        </p:nvSpPr>
        <p:spPr>
          <a:xfrm>
            <a:off x="6619420" y="2158127"/>
            <a:ext cx="2088893" cy="171474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49B39-4F3B-48B6-AD6A-14B6792040C3}"/>
              </a:ext>
            </a:extLst>
          </p:cNvPr>
          <p:cNvSpPr txBox="1"/>
          <p:nvPr/>
        </p:nvSpPr>
        <p:spPr>
          <a:xfrm>
            <a:off x="6025677" y="1183979"/>
            <a:ext cx="298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DA-level data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i="1" dirty="0">
                <a:solidFill>
                  <a:srgbClr val="FFC000"/>
                </a:solidFill>
              </a:rPr>
              <a:t>e.g.,</a:t>
            </a:r>
            <a:r>
              <a:rPr lang="en-US" dirty="0">
                <a:solidFill>
                  <a:srgbClr val="FFC000"/>
                </a:solidFill>
              </a:rPr>
              <a:t> select 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Census variables)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C47CE-43EC-4223-B888-2A30E3AEA9C6}"/>
              </a:ext>
            </a:extLst>
          </p:cNvPr>
          <p:cNvSpPr/>
          <p:nvPr/>
        </p:nvSpPr>
        <p:spPr>
          <a:xfrm>
            <a:off x="8839201" y="2152486"/>
            <a:ext cx="1183702" cy="1727709"/>
          </a:xfrm>
          <a:prstGeom prst="rect">
            <a:avLst/>
          </a:prstGeom>
          <a:noFill/>
          <a:ln w="38100">
            <a:solidFill>
              <a:srgbClr val="FFA7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E809C-DCA1-40EF-82E3-5BCC6C750A57}"/>
              </a:ext>
            </a:extLst>
          </p:cNvPr>
          <p:cNvSpPr txBox="1"/>
          <p:nvPr/>
        </p:nvSpPr>
        <p:spPr>
          <a:xfrm>
            <a:off x="8232024" y="1204970"/>
            <a:ext cx="208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A7D5"/>
                </a:solidFill>
              </a:rPr>
              <a:t>Time-indexed 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(</a:t>
            </a:r>
            <a:r>
              <a:rPr lang="en-US" i="1" dirty="0">
                <a:solidFill>
                  <a:srgbClr val="FFA7D5"/>
                </a:solidFill>
              </a:rPr>
              <a:t>e.g.,</a:t>
            </a:r>
            <a:r>
              <a:rPr lang="en-US" dirty="0">
                <a:solidFill>
                  <a:srgbClr val="FFA7D5"/>
                </a:solidFill>
              </a:rPr>
              <a:t> fuel prices)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9ABEF-CCB0-4480-8E0B-5403DD0E9830}"/>
              </a:ext>
            </a:extLst>
          </p:cNvPr>
          <p:cNvSpPr txBox="1"/>
          <p:nvPr/>
        </p:nvSpPr>
        <p:spPr>
          <a:xfrm>
            <a:off x="1436376" y="6424857"/>
            <a:ext cx="7207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Teranet dataset is related to multiple groups of datasets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based on different spatial and temporal relationships.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6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34F63AA-824A-467C-B7D3-66078F0C7BC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80625" cy="7559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3200" dirty="0">
                <a:latin typeface="Liberation Sans" pitchFamily="18"/>
              </a:rPr>
              <a:t>Section 4: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CA" sz="3200" dirty="0">
                <a:latin typeface="Liberation Sans" pitchFamily="18"/>
              </a:rPr>
              <a:t>SQL examples</a:t>
            </a:r>
          </a:p>
        </p:txBody>
      </p:sp>
    </p:spTree>
    <p:extLst>
      <p:ext uri="{BB962C8B-B14F-4D97-AF65-F5344CB8AC3E}">
        <p14:creationId xmlns:p14="http://schemas.microsoft.com/office/powerpoint/2010/main" val="396226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8045F08-EBB9-409E-AD1E-B93DAB1EB062}"/>
              </a:ext>
            </a:extLst>
          </p:cNvPr>
          <p:cNvSpPr/>
          <p:nvPr/>
        </p:nvSpPr>
        <p:spPr>
          <a:xfrm>
            <a:off x="0" y="6286500"/>
            <a:ext cx="10080625" cy="126252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4E71A-34EB-453C-AFE5-55FD4B5EAF38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4.1 SQL example 1: join different datasets</a:t>
            </a:r>
            <a:endParaRPr lang="en-C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ED82F-9EC0-4959-9142-C778838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" y="1984374"/>
            <a:ext cx="4448175" cy="3038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0FA99A-5780-4408-A861-934FBADF7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562" y="2055812"/>
            <a:ext cx="2800350" cy="3448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06DCB-9E6C-4F4E-887F-095D9B2BAB48}"/>
              </a:ext>
            </a:extLst>
          </p:cNvPr>
          <p:cNvSpPr txBox="1"/>
          <p:nvPr/>
        </p:nvSpPr>
        <p:spPr>
          <a:xfrm>
            <a:off x="482599" y="6436405"/>
            <a:ext cx="1608133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EF8E7"/>
                </a:solidFill>
              </a:rPr>
              <a:t>PIN-level data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(</a:t>
            </a:r>
            <a:r>
              <a:rPr lang="en-US" i="1" dirty="0">
                <a:solidFill>
                  <a:srgbClr val="9EF8E7"/>
                </a:solidFill>
              </a:rPr>
              <a:t>e.g., </a:t>
            </a:r>
            <a:r>
              <a:rPr lang="en-US" dirty="0">
                <a:solidFill>
                  <a:srgbClr val="9EF8E7"/>
                </a:solidFill>
              </a:rPr>
              <a:t>land use, 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EPOI, </a:t>
            </a:r>
            <a:r>
              <a:rPr lang="en-US" i="1" dirty="0">
                <a:solidFill>
                  <a:srgbClr val="9EF8E7"/>
                </a:solidFill>
              </a:rPr>
              <a:t>etc.</a:t>
            </a:r>
            <a:r>
              <a:rPr lang="en-US" dirty="0">
                <a:solidFill>
                  <a:srgbClr val="9EF8E7"/>
                </a:solidFill>
              </a:rPr>
              <a:t>)</a:t>
            </a:r>
            <a:endParaRPr lang="en-CA" dirty="0">
              <a:solidFill>
                <a:srgbClr val="9EF8E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6BFD6-AFBA-47C8-BD8E-AF31BA832B34}"/>
              </a:ext>
            </a:extLst>
          </p:cNvPr>
          <p:cNvSpPr txBox="1"/>
          <p:nvPr/>
        </p:nvSpPr>
        <p:spPr>
          <a:xfrm>
            <a:off x="2090732" y="6574902"/>
            <a:ext cx="1270796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4BF2"/>
                </a:solidFill>
              </a:rPr>
              <a:t>Postal-code</a:t>
            </a:r>
          </a:p>
          <a:p>
            <a:pPr algn="ctr"/>
            <a:r>
              <a:rPr lang="en-US" dirty="0">
                <a:solidFill>
                  <a:srgbClr val="FF4BF2"/>
                </a:solidFill>
              </a:rPr>
              <a:t>level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BA112-9367-40FC-AFB6-3BDF579A9310}"/>
              </a:ext>
            </a:extLst>
          </p:cNvPr>
          <p:cNvSpPr txBox="1"/>
          <p:nvPr/>
        </p:nvSpPr>
        <p:spPr>
          <a:xfrm>
            <a:off x="4824480" y="6574901"/>
            <a:ext cx="120744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FSA-level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A05E0-004D-4316-9C77-958476FB7B33}"/>
              </a:ext>
            </a:extLst>
          </p:cNvPr>
          <p:cNvSpPr txBox="1"/>
          <p:nvPr/>
        </p:nvSpPr>
        <p:spPr>
          <a:xfrm>
            <a:off x="3361528" y="6574902"/>
            <a:ext cx="146136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TAZ-level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5D561-5F2C-4D59-9851-2316A262926D}"/>
              </a:ext>
            </a:extLst>
          </p:cNvPr>
          <p:cNvSpPr txBox="1"/>
          <p:nvPr/>
        </p:nvSpPr>
        <p:spPr>
          <a:xfrm>
            <a:off x="6031920" y="6414717"/>
            <a:ext cx="1828481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DA-level data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i="1" dirty="0">
                <a:solidFill>
                  <a:srgbClr val="FFC000"/>
                </a:solidFill>
              </a:rPr>
              <a:t>e.g.,</a:t>
            </a:r>
            <a:r>
              <a:rPr lang="en-US" dirty="0">
                <a:solidFill>
                  <a:srgbClr val="FFC000"/>
                </a:solidFill>
              </a:rPr>
              <a:t> select 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Census variables)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4072E-1F85-46FA-9F3A-5753C0C4127E}"/>
              </a:ext>
            </a:extLst>
          </p:cNvPr>
          <p:cNvSpPr txBox="1"/>
          <p:nvPr/>
        </p:nvSpPr>
        <p:spPr>
          <a:xfrm>
            <a:off x="7860401" y="6414717"/>
            <a:ext cx="1828481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A7D5"/>
                </a:solidFill>
              </a:rPr>
              <a:t>Time-indexed 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(</a:t>
            </a:r>
            <a:r>
              <a:rPr lang="en-US" i="1" dirty="0">
                <a:solidFill>
                  <a:srgbClr val="FFA7D5"/>
                </a:solidFill>
              </a:rPr>
              <a:t>e.g.,</a:t>
            </a:r>
            <a:r>
              <a:rPr lang="en-US" dirty="0">
                <a:solidFill>
                  <a:srgbClr val="FFA7D5"/>
                </a:solidFill>
              </a:rPr>
              <a:t> fuel prices)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8C152E-55CB-4C60-985B-ECF02995E84A}"/>
              </a:ext>
            </a:extLst>
          </p:cNvPr>
          <p:cNvCxnSpPr>
            <a:cxnSpLocks/>
          </p:cNvCxnSpPr>
          <p:nvPr/>
        </p:nvCxnSpPr>
        <p:spPr>
          <a:xfrm flipV="1">
            <a:off x="740320" y="2360295"/>
            <a:ext cx="0" cy="161925"/>
          </a:xfrm>
          <a:prstGeom prst="line">
            <a:avLst/>
          </a:prstGeom>
          <a:ln w="76200">
            <a:solidFill>
              <a:srgbClr val="9EF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E34366-6FE4-4446-8F00-B6A75C451E1C}"/>
              </a:ext>
            </a:extLst>
          </p:cNvPr>
          <p:cNvCxnSpPr>
            <a:cxnSpLocks/>
          </p:cNvCxnSpPr>
          <p:nvPr/>
        </p:nvCxnSpPr>
        <p:spPr>
          <a:xfrm flipV="1">
            <a:off x="740320" y="2552700"/>
            <a:ext cx="0" cy="161925"/>
          </a:xfrm>
          <a:prstGeom prst="line">
            <a:avLst/>
          </a:prstGeom>
          <a:ln w="76200">
            <a:solidFill>
              <a:srgbClr val="9EF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857615-B057-4675-9C94-00C563C3AF27}"/>
              </a:ext>
            </a:extLst>
          </p:cNvPr>
          <p:cNvCxnSpPr>
            <a:cxnSpLocks/>
          </p:cNvCxnSpPr>
          <p:nvPr/>
        </p:nvCxnSpPr>
        <p:spPr>
          <a:xfrm flipV="1">
            <a:off x="743405" y="3311206"/>
            <a:ext cx="0" cy="161925"/>
          </a:xfrm>
          <a:prstGeom prst="line">
            <a:avLst/>
          </a:prstGeom>
          <a:ln w="76200">
            <a:solidFill>
              <a:srgbClr val="9EF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7D61EA-DC41-4B66-ACA4-E3460EBBCE1A}"/>
              </a:ext>
            </a:extLst>
          </p:cNvPr>
          <p:cNvCxnSpPr>
            <a:cxnSpLocks/>
          </p:cNvCxnSpPr>
          <p:nvPr/>
        </p:nvCxnSpPr>
        <p:spPr>
          <a:xfrm flipV="1">
            <a:off x="740320" y="3503611"/>
            <a:ext cx="0" cy="161925"/>
          </a:xfrm>
          <a:prstGeom prst="line">
            <a:avLst/>
          </a:prstGeom>
          <a:ln w="76200">
            <a:solidFill>
              <a:srgbClr val="9EF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D93E3-4244-4FCB-93FA-0E8CC421EBF9}"/>
              </a:ext>
            </a:extLst>
          </p:cNvPr>
          <p:cNvCxnSpPr>
            <a:cxnSpLocks/>
          </p:cNvCxnSpPr>
          <p:nvPr/>
        </p:nvCxnSpPr>
        <p:spPr>
          <a:xfrm flipV="1">
            <a:off x="5800000" y="2296477"/>
            <a:ext cx="0" cy="161925"/>
          </a:xfrm>
          <a:prstGeom prst="line">
            <a:avLst/>
          </a:prstGeom>
          <a:ln w="76200">
            <a:solidFill>
              <a:srgbClr val="9EF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5DED6B-B370-46CA-9F33-0BB41BA5C4A1}"/>
              </a:ext>
            </a:extLst>
          </p:cNvPr>
          <p:cNvCxnSpPr>
            <a:cxnSpLocks/>
          </p:cNvCxnSpPr>
          <p:nvPr/>
        </p:nvCxnSpPr>
        <p:spPr>
          <a:xfrm flipV="1">
            <a:off x="6185265" y="2471737"/>
            <a:ext cx="0" cy="161925"/>
          </a:xfrm>
          <a:prstGeom prst="line">
            <a:avLst/>
          </a:prstGeom>
          <a:ln w="76200">
            <a:solidFill>
              <a:srgbClr val="9EF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BD31F1-552A-41CD-8D90-681C7184C5BD}"/>
              </a:ext>
            </a:extLst>
          </p:cNvPr>
          <p:cNvCxnSpPr>
            <a:cxnSpLocks/>
          </p:cNvCxnSpPr>
          <p:nvPr/>
        </p:nvCxnSpPr>
        <p:spPr>
          <a:xfrm flipV="1">
            <a:off x="5819505" y="4185276"/>
            <a:ext cx="0" cy="161925"/>
          </a:xfrm>
          <a:prstGeom prst="line">
            <a:avLst/>
          </a:prstGeom>
          <a:ln w="76200">
            <a:solidFill>
              <a:srgbClr val="9EF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94B0D9-E534-4526-93F7-EA57C8643262}"/>
              </a:ext>
            </a:extLst>
          </p:cNvPr>
          <p:cNvCxnSpPr>
            <a:cxnSpLocks/>
          </p:cNvCxnSpPr>
          <p:nvPr/>
        </p:nvCxnSpPr>
        <p:spPr>
          <a:xfrm flipV="1">
            <a:off x="6185265" y="4400541"/>
            <a:ext cx="0" cy="161925"/>
          </a:xfrm>
          <a:prstGeom prst="line">
            <a:avLst/>
          </a:prstGeom>
          <a:ln w="76200">
            <a:solidFill>
              <a:srgbClr val="9EF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86F217-F3FB-4997-BD56-D22E5E7E0E2F}"/>
              </a:ext>
            </a:extLst>
          </p:cNvPr>
          <p:cNvCxnSpPr>
            <a:cxnSpLocks/>
          </p:cNvCxnSpPr>
          <p:nvPr/>
        </p:nvCxnSpPr>
        <p:spPr>
          <a:xfrm flipV="1">
            <a:off x="5819505" y="3842376"/>
            <a:ext cx="0" cy="161925"/>
          </a:xfrm>
          <a:prstGeom prst="line">
            <a:avLst/>
          </a:prstGeom>
          <a:ln w="76200">
            <a:solidFill>
              <a:srgbClr val="03A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D61915-80DA-42BD-A43C-D2B12B8EEED5}"/>
              </a:ext>
            </a:extLst>
          </p:cNvPr>
          <p:cNvCxnSpPr>
            <a:cxnSpLocks/>
          </p:cNvCxnSpPr>
          <p:nvPr/>
        </p:nvCxnSpPr>
        <p:spPr>
          <a:xfrm flipV="1">
            <a:off x="6185265" y="4023351"/>
            <a:ext cx="0" cy="161925"/>
          </a:xfrm>
          <a:prstGeom prst="line">
            <a:avLst/>
          </a:prstGeom>
          <a:ln w="76200">
            <a:solidFill>
              <a:srgbClr val="03A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421F06-E772-48DC-96B8-45EDF2C70B2B}"/>
              </a:ext>
            </a:extLst>
          </p:cNvPr>
          <p:cNvCxnSpPr>
            <a:cxnSpLocks/>
          </p:cNvCxnSpPr>
          <p:nvPr/>
        </p:nvCxnSpPr>
        <p:spPr>
          <a:xfrm flipV="1">
            <a:off x="5819505" y="3436937"/>
            <a:ext cx="0" cy="161925"/>
          </a:xfrm>
          <a:prstGeom prst="line">
            <a:avLst/>
          </a:prstGeom>
          <a:ln w="76200">
            <a:solidFill>
              <a:srgbClr val="03A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4A650D-BD57-4DD6-80D4-83E95378AA43}"/>
              </a:ext>
            </a:extLst>
          </p:cNvPr>
          <p:cNvCxnSpPr>
            <a:cxnSpLocks/>
          </p:cNvCxnSpPr>
          <p:nvPr/>
        </p:nvCxnSpPr>
        <p:spPr>
          <a:xfrm flipV="1">
            <a:off x="6185265" y="3617912"/>
            <a:ext cx="0" cy="161925"/>
          </a:xfrm>
          <a:prstGeom prst="line">
            <a:avLst/>
          </a:prstGeom>
          <a:ln w="76200">
            <a:solidFill>
              <a:srgbClr val="03A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998EAA-5438-4B7F-938D-1AB89A9ACB3C}"/>
              </a:ext>
            </a:extLst>
          </p:cNvPr>
          <p:cNvCxnSpPr>
            <a:cxnSpLocks/>
          </p:cNvCxnSpPr>
          <p:nvPr/>
        </p:nvCxnSpPr>
        <p:spPr>
          <a:xfrm flipV="1">
            <a:off x="5819505" y="3049268"/>
            <a:ext cx="0" cy="16192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AA6650-3200-480B-93C0-3CDF686BB2A1}"/>
              </a:ext>
            </a:extLst>
          </p:cNvPr>
          <p:cNvCxnSpPr>
            <a:cxnSpLocks/>
          </p:cNvCxnSpPr>
          <p:nvPr/>
        </p:nvCxnSpPr>
        <p:spPr>
          <a:xfrm flipV="1">
            <a:off x="6185265" y="3230243"/>
            <a:ext cx="0" cy="16192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D1BBB8-3228-47CA-A47D-5F115F6768AC}"/>
              </a:ext>
            </a:extLst>
          </p:cNvPr>
          <p:cNvCxnSpPr>
            <a:cxnSpLocks/>
          </p:cNvCxnSpPr>
          <p:nvPr/>
        </p:nvCxnSpPr>
        <p:spPr>
          <a:xfrm flipV="1">
            <a:off x="5819505" y="2653028"/>
            <a:ext cx="0" cy="161925"/>
          </a:xfrm>
          <a:prstGeom prst="line">
            <a:avLst/>
          </a:prstGeom>
          <a:ln w="76200">
            <a:solidFill>
              <a:srgbClr val="F74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E34ACC-36B7-4C67-B929-CF049F363B70}"/>
              </a:ext>
            </a:extLst>
          </p:cNvPr>
          <p:cNvCxnSpPr>
            <a:cxnSpLocks/>
          </p:cNvCxnSpPr>
          <p:nvPr/>
        </p:nvCxnSpPr>
        <p:spPr>
          <a:xfrm flipV="1">
            <a:off x="6185265" y="2834003"/>
            <a:ext cx="0" cy="161925"/>
          </a:xfrm>
          <a:prstGeom prst="line">
            <a:avLst/>
          </a:prstGeom>
          <a:ln w="76200">
            <a:solidFill>
              <a:srgbClr val="F74B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D517EF-9F1B-4C12-B601-1A75378DC95E}"/>
              </a:ext>
            </a:extLst>
          </p:cNvPr>
          <p:cNvCxnSpPr>
            <a:cxnSpLocks/>
          </p:cNvCxnSpPr>
          <p:nvPr/>
        </p:nvCxnSpPr>
        <p:spPr>
          <a:xfrm flipV="1">
            <a:off x="5840190" y="4551036"/>
            <a:ext cx="0" cy="161925"/>
          </a:xfrm>
          <a:prstGeom prst="line">
            <a:avLst/>
          </a:prstGeom>
          <a:ln w="76200">
            <a:solidFill>
              <a:srgbClr val="FFA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F3D065-39B0-4913-8FE7-53543064431C}"/>
              </a:ext>
            </a:extLst>
          </p:cNvPr>
          <p:cNvCxnSpPr>
            <a:cxnSpLocks/>
          </p:cNvCxnSpPr>
          <p:nvPr/>
        </p:nvCxnSpPr>
        <p:spPr>
          <a:xfrm flipV="1">
            <a:off x="6205950" y="4766301"/>
            <a:ext cx="0" cy="161925"/>
          </a:xfrm>
          <a:prstGeom prst="line">
            <a:avLst/>
          </a:prstGeom>
          <a:ln w="76200">
            <a:solidFill>
              <a:srgbClr val="FFA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EE42FB-B511-492D-93C9-FD203242970D}"/>
              </a:ext>
            </a:extLst>
          </p:cNvPr>
          <p:cNvCxnSpPr>
            <a:cxnSpLocks/>
          </p:cNvCxnSpPr>
          <p:nvPr/>
        </p:nvCxnSpPr>
        <p:spPr>
          <a:xfrm flipV="1">
            <a:off x="740320" y="4088102"/>
            <a:ext cx="0" cy="161925"/>
          </a:xfrm>
          <a:prstGeom prst="line">
            <a:avLst/>
          </a:prstGeom>
          <a:ln w="76200">
            <a:solidFill>
              <a:srgbClr val="FF4B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5C4DE5-7FAC-47D5-B81E-85F1E1B77AAC}"/>
              </a:ext>
            </a:extLst>
          </p:cNvPr>
          <p:cNvCxnSpPr>
            <a:cxnSpLocks/>
          </p:cNvCxnSpPr>
          <p:nvPr/>
        </p:nvCxnSpPr>
        <p:spPr>
          <a:xfrm flipV="1">
            <a:off x="740320" y="4279573"/>
            <a:ext cx="0" cy="161925"/>
          </a:xfrm>
          <a:prstGeom prst="line">
            <a:avLst/>
          </a:prstGeom>
          <a:ln w="76200">
            <a:solidFill>
              <a:srgbClr val="F2B7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44F00-3E97-4AD3-BB74-0B6B88EFD4C4}"/>
              </a:ext>
            </a:extLst>
          </p:cNvPr>
          <p:cNvCxnSpPr>
            <a:cxnSpLocks/>
          </p:cNvCxnSpPr>
          <p:nvPr/>
        </p:nvCxnSpPr>
        <p:spPr>
          <a:xfrm flipV="1">
            <a:off x="740320" y="4470073"/>
            <a:ext cx="0" cy="16192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A6A768-0C60-47DF-8D95-28A8A6C1E05F}"/>
              </a:ext>
            </a:extLst>
          </p:cNvPr>
          <p:cNvCxnSpPr>
            <a:cxnSpLocks/>
          </p:cNvCxnSpPr>
          <p:nvPr/>
        </p:nvCxnSpPr>
        <p:spPr>
          <a:xfrm flipV="1">
            <a:off x="740320" y="4654849"/>
            <a:ext cx="0" cy="16192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F1D540-21EE-4551-A6BF-80340DC0AE7E}"/>
              </a:ext>
            </a:extLst>
          </p:cNvPr>
          <p:cNvCxnSpPr>
            <a:cxnSpLocks/>
          </p:cNvCxnSpPr>
          <p:nvPr/>
        </p:nvCxnSpPr>
        <p:spPr>
          <a:xfrm flipV="1">
            <a:off x="740320" y="4847263"/>
            <a:ext cx="0" cy="161925"/>
          </a:xfrm>
          <a:prstGeom prst="line">
            <a:avLst/>
          </a:prstGeom>
          <a:ln w="76200">
            <a:solidFill>
              <a:srgbClr val="FFA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E851464-FD18-466C-ADA0-6B91C35C7DAF}"/>
              </a:ext>
            </a:extLst>
          </p:cNvPr>
          <p:cNvSpPr txBox="1"/>
          <p:nvPr/>
        </p:nvSpPr>
        <p:spPr>
          <a:xfrm>
            <a:off x="310011" y="1269435"/>
            <a:ext cx="926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query joins attributes from various data sources at Teranet transaction level:</a:t>
            </a:r>
            <a:endParaRPr lang="en-CA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B3C399-4C42-465D-9399-B46E37750661}"/>
              </a:ext>
            </a:extLst>
          </p:cNvPr>
          <p:cNvSpPr txBox="1"/>
          <p:nvPr/>
        </p:nvSpPr>
        <p:spPr>
          <a:xfrm>
            <a:off x="379872" y="5297589"/>
            <a:ext cx="469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variables and specify column names</a:t>
            </a:r>
            <a:endParaRPr lang="en-CA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C45CE2-2FED-43EE-96E1-ED6CC8EC9363}"/>
              </a:ext>
            </a:extLst>
          </p:cNvPr>
          <p:cNvSpPr txBox="1"/>
          <p:nvPr/>
        </p:nvSpPr>
        <p:spPr>
          <a:xfrm>
            <a:off x="6205950" y="5632079"/>
            <a:ext cx="210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Join data sources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002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57DC537-0FEB-4D9E-A39E-4D8238735A53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4.2 SQL Example 2: Create table of DA-level aggregates</a:t>
            </a:r>
            <a:endParaRPr lang="en-CA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B3671-8B5F-42C0-8253-DB9E1921C7AD}"/>
              </a:ext>
            </a:extLst>
          </p:cNvPr>
          <p:cNvSpPr txBox="1"/>
          <p:nvPr/>
        </p:nvSpPr>
        <p:spPr>
          <a:xfrm>
            <a:off x="484665" y="1105666"/>
            <a:ext cx="9268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query creates a new table in the database with DA-level Teranet aggregates</a:t>
            </a:r>
          </a:p>
          <a:p>
            <a:r>
              <a:rPr lang="en-US" sz="2000" dirty="0"/>
              <a:t>(</a:t>
            </a:r>
            <a:r>
              <a:rPr lang="en-US" sz="2000" i="1" dirty="0"/>
              <a:t>mean</a:t>
            </a:r>
            <a:r>
              <a:rPr lang="en-US" sz="2000" dirty="0"/>
              <a:t>, </a:t>
            </a:r>
            <a:r>
              <a:rPr lang="en-US" sz="2000" i="1" dirty="0"/>
              <a:t>mean with price filtered </a:t>
            </a:r>
            <a:r>
              <a:rPr lang="en-US" sz="2000" dirty="0"/>
              <a:t>&lt; 5’000’000 CAD, </a:t>
            </a:r>
            <a:r>
              <a:rPr lang="en-US" sz="2000" i="1" dirty="0"/>
              <a:t>median</a:t>
            </a:r>
            <a:r>
              <a:rPr lang="en-US" sz="2000" dirty="0"/>
              <a:t>) and variables from Census:</a:t>
            </a:r>
            <a:endParaRPr lang="en-CA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279A53-15F2-4B64-A010-335B53EA4272}"/>
              </a:ext>
            </a:extLst>
          </p:cNvPr>
          <p:cNvSpPr/>
          <p:nvPr/>
        </p:nvSpPr>
        <p:spPr>
          <a:xfrm>
            <a:off x="484665" y="1813552"/>
            <a:ext cx="85640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gen_da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</a:p>
          <a:p>
            <a:endParaRPr lang="en-CA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cs.dauid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dauid,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(t.price_2016),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avg_price_corr,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t.price_2016 &gt;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5000000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t.price_2016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avg_price16_limit_corr,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percentile_cont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within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t.price_2016)::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median_price_corr,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(t.price_2016)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teranet_count,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cs.avg_rent16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avg_rent16, 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cs.avg_hhinc16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avg_hhinc16,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cs.municipality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municipality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da_census_select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cs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teranet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</a:p>
          <a:p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-- left join will keep DAs that have no Teranet records in 2016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	on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cs.dauid=t.dauid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t.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year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2016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cs.dauid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dauid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754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A28E-EED5-4D9B-B8B3-142FC682E276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4.3 SQL Example 3: modify a table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C5F42-3A68-4419-9FEB-79286D822588}"/>
              </a:ext>
            </a:extLst>
          </p:cNvPr>
          <p:cNvSpPr txBox="1"/>
          <p:nvPr/>
        </p:nvSpPr>
        <p:spPr>
          <a:xfrm>
            <a:off x="484664" y="1424701"/>
            <a:ext cx="926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query adds a new foreign key constraint:</a:t>
            </a:r>
            <a:endParaRPr lang="en-CA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927BD4-FDAF-4343-9364-AABCB3422584}"/>
              </a:ext>
            </a:extLst>
          </p:cNvPr>
          <p:cNvSpPr/>
          <p:nvPr/>
        </p:nvSpPr>
        <p:spPr>
          <a:xfrm>
            <a:off x="484665" y="1875387"/>
            <a:ext cx="8668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gen_da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gen_da_da_census_select_dauid_fk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(dauid)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da_census_select(dauid)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9CFFB-9010-4A13-8AA4-7EBBC21B5448}"/>
              </a:ext>
            </a:extLst>
          </p:cNvPr>
          <p:cNvSpPr txBox="1"/>
          <p:nvPr/>
        </p:nvSpPr>
        <p:spPr>
          <a:xfrm>
            <a:off x="484664" y="3129724"/>
            <a:ext cx="926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query adds a new column of numeric data type:</a:t>
            </a:r>
            <a:endParaRPr lang="en-CA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089B3-A8EF-46A6-B220-1B0E1B1046A4}"/>
              </a:ext>
            </a:extLst>
          </p:cNvPr>
          <p:cNvSpPr/>
          <p:nvPr/>
        </p:nvSpPr>
        <p:spPr>
          <a:xfrm>
            <a:off x="484664" y="4913106"/>
            <a:ext cx="5277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gen_da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median_tot_inc16 = ci.median_tot_inc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da_census_profiles_income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ci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gen_da.dauid=ci.dauid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4CE645-D677-4737-AF91-CD8F24BDC9F6}"/>
              </a:ext>
            </a:extLst>
          </p:cNvPr>
          <p:cNvSpPr/>
          <p:nvPr/>
        </p:nvSpPr>
        <p:spPr>
          <a:xfrm>
            <a:off x="484664" y="3456671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gen_da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median_tot_inc16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2D46C-FBC7-4144-802E-556341FD25BA}"/>
              </a:ext>
            </a:extLst>
          </p:cNvPr>
          <p:cNvSpPr txBox="1"/>
          <p:nvPr/>
        </p:nvSpPr>
        <p:spPr>
          <a:xfrm>
            <a:off x="484664" y="4528089"/>
            <a:ext cx="926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and this query populates the new column with values matched on ‘dauid’: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6093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4.4 SQL Example 4: add aggregate to a table</a:t>
            </a:r>
            <a:endParaRPr lang="en-CA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EA1DC-2F92-4813-971B-5861238C4F70}"/>
              </a:ext>
            </a:extLst>
          </p:cNvPr>
          <p:cNvSpPr/>
          <p:nvPr/>
        </p:nvSpPr>
        <p:spPr>
          <a:xfrm>
            <a:off x="484664" y="2361837"/>
            <a:ext cx="86688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gen_da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avg_da_days_since_last_sale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gen_da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avg_da_days_since_last_sale = tagg.avg_da_days_since_last_sale</a:t>
            </a:r>
          </a:p>
          <a:p>
            <a:endParaRPr lang="en-CA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		dauid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dauid,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		avg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(da_days_since_last_sale)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avg_da_days_since_last_sale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	from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teranet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	where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year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2016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	group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dauid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tagg</a:t>
            </a:r>
          </a:p>
          <a:p>
            <a:endParaRPr lang="en-CA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gen_da.dauid=tagg.dauid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B285A-BB3E-4CB5-9140-A5D27DD0FA13}"/>
              </a:ext>
            </a:extLst>
          </p:cNvPr>
          <p:cNvSpPr txBox="1"/>
          <p:nvPr/>
        </p:nvSpPr>
        <p:spPr>
          <a:xfrm>
            <a:off x="484664" y="1424701"/>
            <a:ext cx="9268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query adds a new column and the following query populates it with aggregated Teranet values joined on ‘dauid’:</a:t>
            </a:r>
            <a:endParaRPr lang="en-CA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7F972C-B510-4F94-9A56-62491E1E60F3}"/>
              </a:ext>
            </a:extLst>
          </p:cNvPr>
          <p:cNvCxnSpPr/>
          <p:nvPr/>
        </p:nvCxnSpPr>
        <p:spPr>
          <a:xfrm>
            <a:off x="484664" y="3149600"/>
            <a:ext cx="8771096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24B92D-ED6D-42EA-9AB0-3AB1867B70E9}"/>
              </a:ext>
            </a:extLst>
          </p:cNvPr>
          <p:cNvSpPr txBox="1"/>
          <p:nvPr/>
        </p:nvSpPr>
        <p:spPr>
          <a:xfrm>
            <a:off x="7805414" y="2571053"/>
            <a:ext cx="9328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Query 1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BB59C-B95B-459B-8779-07EB3844522E}"/>
              </a:ext>
            </a:extLst>
          </p:cNvPr>
          <p:cNvSpPr txBox="1"/>
          <p:nvPr/>
        </p:nvSpPr>
        <p:spPr>
          <a:xfrm>
            <a:off x="7805413" y="4101702"/>
            <a:ext cx="9328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Query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999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4.4 SQL </a:t>
            </a:r>
            <a:r>
              <a:rPr lang="en-US" sz="3600" b="1"/>
              <a:t>Example 5: </a:t>
            </a:r>
            <a:r>
              <a:rPr lang="en-US" sz="3600" b="1" dirty="0"/>
              <a:t>display all foreign keys</a:t>
            </a:r>
            <a:endParaRPr lang="en-CA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B285A-BB3E-4CB5-9140-A5D27DD0FA13}"/>
              </a:ext>
            </a:extLst>
          </p:cNvPr>
          <p:cNvSpPr txBox="1"/>
          <p:nvPr/>
        </p:nvSpPr>
        <p:spPr>
          <a:xfrm>
            <a:off x="484664" y="1424701"/>
            <a:ext cx="926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query displays all existing foreign key constraints in the database:</a:t>
            </a:r>
            <a:endParaRPr lang="en-CA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F0C7D-921F-4266-9EBF-E7858BEF931F}"/>
              </a:ext>
            </a:extLst>
          </p:cNvPr>
          <p:cNvSpPr/>
          <p:nvPr/>
        </p:nvSpPr>
        <p:spPr>
          <a:xfrm>
            <a:off x="484664" y="1929395"/>
            <a:ext cx="6993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constraint_name, table_name, constraint_type</a:t>
            </a:r>
          </a:p>
          <a:p>
            <a:r>
              <a:rPr lang="en-CA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information_schema.table_constraints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constraint_type =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'FOREIGN KEY'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36BEE-13B9-4771-9121-519DC017B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20" y="2999464"/>
            <a:ext cx="7905840" cy="41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28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956461F-0AF6-42E3-B608-09ABCE50B1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80625" cy="7559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3200" dirty="0">
                <a:latin typeface="Liberation Sans" pitchFamily="18"/>
              </a:rPr>
              <a:t>Suggestions / comments</a:t>
            </a:r>
          </a:p>
        </p:txBody>
      </p:sp>
    </p:spTree>
    <p:extLst>
      <p:ext uri="{BB962C8B-B14F-4D97-AF65-F5344CB8AC3E}">
        <p14:creationId xmlns:p14="http://schemas.microsoft.com/office/powerpoint/2010/main" val="4193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1: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407279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B7-5D7D-407F-9648-1A2BB33F0D37}"/>
              </a:ext>
            </a:extLst>
          </p:cNvPr>
          <p:cNvSpPr txBox="1">
            <a:spLocks/>
          </p:cNvSpPr>
          <p:nvPr/>
        </p:nvSpPr>
        <p:spPr>
          <a:xfrm rot="16200000">
            <a:off x="-3240055" y="2521953"/>
            <a:ext cx="78054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b="1" dirty="0"/>
              <a:t>1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5653-BD17-4D2B-B257-EE2F3E4A3C44}"/>
              </a:ext>
            </a:extLst>
          </p:cNvPr>
          <p:cNvSpPr txBox="1"/>
          <p:nvPr/>
        </p:nvSpPr>
        <p:spPr>
          <a:xfrm>
            <a:off x="1695486" y="461585"/>
            <a:ext cx="6689652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Teranet</a:t>
            </a:r>
            <a:r>
              <a:rPr lang="en-US" sz="2400" b="1" dirty="0"/>
              <a:t> is connected to the following data sources:</a:t>
            </a:r>
          </a:p>
          <a:p>
            <a:pPr lvl="0"/>
            <a:endParaRPr lang="en-US" sz="20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/>
              <a:t>  DA-level data</a:t>
            </a:r>
            <a:r>
              <a:rPr lang="en-US" sz="2000" dirty="0"/>
              <a:t>: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Select census variables </a:t>
            </a:r>
          </a:p>
          <a:p>
            <a:pPr marL="0" lvl="1">
              <a:lnSpc>
                <a:spcPct val="150000"/>
              </a:lnSpc>
            </a:pPr>
            <a:r>
              <a:rPr lang="en-US" sz="2000" dirty="0"/>
              <a:t>(</a:t>
            </a:r>
            <a:r>
              <a:rPr lang="en-CA" sz="2000" dirty="0"/>
              <a:t>1971, 1976, 1981, 1986, 1991, 1996, 2001, 2006, 2011 , 2016)</a:t>
            </a:r>
            <a:endParaRPr lang="en-US" sz="2000" dirty="0"/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Census tables: </a:t>
            </a:r>
            <a:r>
              <a:rPr lang="en-US" sz="2000" i="1" dirty="0"/>
              <a:t>2016 Profiles of Income</a:t>
            </a:r>
            <a:r>
              <a:rPr lang="en-US" sz="2000" dirty="0"/>
              <a:t>, </a:t>
            </a:r>
            <a:r>
              <a:rPr lang="en-US" sz="2000" i="1" dirty="0"/>
              <a:t>etc.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i="1" dirty="0"/>
              <a:t>Teranet </a:t>
            </a:r>
            <a:r>
              <a:rPr lang="en-US" sz="2000" dirty="0"/>
              <a:t>aggregates grouped by DA </a:t>
            </a:r>
          </a:p>
          <a:p>
            <a:pPr marL="0" lvl="1">
              <a:lnSpc>
                <a:spcPct val="150000"/>
              </a:lnSpc>
            </a:pPr>
            <a:r>
              <a:rPr lang="en-US" sz="2000" dirty="0"/>
              <a:t>(mean/median/std, spatial lag, </a:t>
            </a:r>
            <a:r>
              <a:rPr lang="en-US" sz="2000" i="1" dirty="0"/>
              <a:t>etc.</a:t>
            </a:r>
            <a:r>
              <a:rPr lang="en-US" sz="2000" dirty="0"/>
              <a:t>)</a:t>
            </a:r>
          </a:p>
          <a:p>
            <a:pPr lvl="0"/>
            <a:endParaRPr lang="en-US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1500" b="1" dirty="0"/>
              <a:t>   </a:t>
            </a:r>
            <a:r>
              <a:rPr lang="en-CA" sz="2000" b="1" dirty="0"/>
              <a:t>TAZ-level data</a:t>
            </a:r>
            <a:r>
              <a:rPr lang="en-CA" sz="2000" dirty="0"/>
              <a:t>:</a:t>
            </a:r>
            <a:endParaRPr lang="en-US" sz="2000" dirty="0"/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Select TTS variables 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(1986, 1991, 1996, 2001, 2006, 2011, 2016)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</a:t>
            </a:r>
            <a:r>
              <a:rPr lang="en-CA" sz="2000" i="1" dirty="0"/>
              <a:t>Number of jobs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(1991, 1996, 2001, 2006, 2011, 2016), </a:t>
            </a:r>
            <a:r>
              <a:rPr lang="en-CA" sz="2000" i="1" dirty="0"/>
              <a:t>etc.</a:t>
            </a:r>
            <a:r>
              <a:rPr lang="en-CA" sz="2000" dirty="0"/>
              <a:t>  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TAZ info</a:t>
            </a:r>
            <a:endParaRPr lang="en-US" sz="2000" dirty="0"/>
          </a:p>
          <a:p>
            <a:pPr marL="0" lvl="1" indent="0"/>
            <a:r>
              <a:rPr lang="en-CA" sz="2000" dirty="0"/>
              <a:t>(length, area, geometry) </a:t>
            </a:r>
            <a:endParaRPr lang="en-US" sz="2000" dirty="0"/>
          </a:p>
          <a:p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19D86-FF49-4294-A46F-FA37034E56C4}"/>
              </a:ext>
            </a:extLst>
          </p:cNvPr>
          <p:cNvCxnSpPr>
            <a:cxnSpLocks/>
          </p:cNvCxnSpPr>
          <p:nvPr/>
        </p:nvCxnSpPr>
        <p:spPr>
          <a:xfrm>
            <a:off x="1812888" y="914400"/>
            <a:ext cx="6485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C918FE-8387-40CC-A371-984279B5F0C4}"/>
              </a:ext>
            </a:extLst>
          </p:cNvPr>
          <p:cNvCxnSpPr/>
          <p:nvPr/>
        </p:nvCxnSpPr>
        <p:spPr>
          <a:xfrm flipV="1">
            <a:off x="1218357" y="297180"/>
            <a:ext cx="0" cy="71895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6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B7-5D7D-407F-9648-1A2BB33F0D37}"/>
              </a:ext>
            </a:extLst>
          </p:cNvPr>
          <p:cNvSpPr txBox="1">
            <a:spLocks/>
          </p:cNvSpPr>
          <p:nvPr/>
        </p:nvSpPr>
        <p:spPr>
          <a:xfrm rot="16200000">
            <a:off x="-3240055" y="2521953"/>
            <a:ext cx="78054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b="1" dirty="0"/>
              <a:t>1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5653-BD17-4D2B-B257-EE2F3E4A3C44}"/>
              </a:ext>
            </a:extLst>
          </p:cNvPr>
          <p:cNvSpPr txBox="1"/>
          <p:nvPr/>
        </p:nvSpPr>
        <p:spPr>
          <a:xfrm>
            <a:off x="1695486" y="461585"/>
            <a:ext cx="6672661" cy="5607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Teranet</a:t>
            </a:r>
            <a:r>
              <a:rPr lang="en-US" sz="2400" b="1" dirty="0"/>
              <a:t> is connected to the following data sources:</a:t>
            </a:r>
          </a:p>
          <a:p>
            <a:pPr lvl="0"/>
            <a:endParaRPr lang="en-US" sz="20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/>
              <a:t>  Parcel-level data</a:t>
            </a:r>
            <a:r>
              <a:rPr lang="en-US" sz="2000" dirty="0"/>
              <a:t>: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Land use information 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Enhanced Points of Interest (EPOI), from DMTI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i="1" dirty="0"/>
              <a:t>etc.</a:t>
            </a:r>
            <a:endParaRPr lang="en-US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  Time-indexed data</a:t>
            </a:r>
            <a:r>
              <a:rPr lang="en-CA" sz="2000" dirty="0"/>
              <a:t>:</a:t>
            </a:r>
            <a:endParaRPr lang="en-US" sz="2000" dirty="0"/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Fuel price in Toronto from StatsCan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(1986, 1991, 1996, 2001, 2006, 2011, 2016)</a:t>
            </a:r>
            <a:endParaRPr lang="en-US" sz="2000" dirty="0"/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Inflation correction coefficients, </a:t>
            </a:r>
            <a:r>
              <a:rPr lang="en-CA" sz="2000" i="1" dirty="0"/>
              <a:t>etc.</a:t>
            </a:r>
            <a:endParaRPr lang="en-US" sz="20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Postal-code-level data</a:t>
            </a:r>
            <a:r>
              <a:rPr lang="en-CA" sz="2000" dirty="0"/>
              <a:t>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Municipality-level data</a:t>
            </a:r>
            <a:r>
              <a:rPr lang="en-CA" sz="2000" dirty="0"/>
              <a:t>:</a:t>
            </a: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19D86-FF49-4294-A46F-FA37034E56C4}"/>
              </a:ext>
            </a:extLst>
          </p:cNvPr>
          <p:cNvCxnSpPr>
            <a:cxnSpLocks/>
          </p:cNvCxnSpPr>
          <p:nvPr/>
        </p:nvCxnSpPr>
        <p:spPr>
          <a:xfrm>
            <a:off x="1812888" y="914400"/>
            <a:ext cx="6485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C918FE-8387-40CC-A371-984279B5F0C4}"/>
              </a:ext>
            </a:extLst>
          </p:cNvPr>
          <p:cNvCxnSpPr/>
          <p:nvPr/>
        </p:nvCxnSpPr>
        <p:spPr>
          <a:xfrm flipV="1">
            <a:off x="1218357" y="297180"/>
            <a:ext cx="0" cy="71895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9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2: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flows</a:t>
            </a:r>
          </a:p>
        </p:txBody>
      </p:sp>
    </p:spTree>
    <p:extLst>
      <p:ext uri="{BB962C8B-B14F-4D97-AF65-F5344CB8AC3E}">
        <p14:creationId xmlns:p14="http://schemas.microsoft.com/office/powerpoint/2010/main" val="377001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CD619-09D5-4D2E-808C-731D5EAA910E}"/>
              </a:ext>
            </a:extLst>
          </p:cNvPr>
          <p:cNvSpPr/>
          <p:nvPr/>
        </p:nvSpPr>
        <p:spPr>
          <a:xfrm>
            <a:off x="1854939" y="229881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GTHA</a:t>
            </a:r>
          </a:p>
          <a:p>
            <a:pPr algn="ctr"/>
            <a:r>
              <a:rPr lang="en-US" sz="800" dirty="0"/>
              <a:t>DA-level </a:t>
            </a:r>
          </a:p>
          <a:p>
            <a:pPr algn="ctr"/>
            <a:r>
              <a:rPr lang="en-US" sz="800" dirty="0"/>
              <a:t>Profiles of Income</a:t>
            </a:r>
          </a:p>
          <a:p>
            <a:pPr algn="ctr"/>
            <a:r>
              <a:rPr lang="en-US" sz="800" dirty="0"/>
              <a:t>2016 Census</a:t>
            </a:r>
            <a:endParaRPr lang="en-CA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B0011-40D1-4901-AA93-AB563E97A178}"/>
              </a:ext>
            </a:extLst>
          </p:cNvPr>
          <p:cNvSpPr/>
          <p:nvPr/>
        </p:nvSpPr>
        <p:spPr>
          <a:xfrm>
            <a:off x="2625540" y="2287545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9,182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CCBDF-1AA6-4214-8576-D9C9F0F95610}"/>
              </a:ext>
            </a:extLst>
          </p:cNvPr>
          <p:cNvSpPr txBox="1"/>
          <p:nvPr/>
        </p:nvSpPr>
        <p:spPr>
          <a:xfrm>
            <a:off x="147283" y="2310384"/>
            <a:ext cx="952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DA-level</a:t>
            </a:r>
          </a:p>
          <a:p>
            <a:pPr algn="r"/>
            <a:r>
              <a:rPr lang="en-US" sz="800" b="1" dirty="0"/>
              <a:t>Profiles of Income</a:t>
            </a:r>
          </a:p>
          <a:p>
            <a:pPr algn="r"/>
            <a:r>
              <a:rPr lang="en-US" sz="800" b="1" dirty="0"/>
              <a:t>2016 Census</a:t>
            </a:r>
          </a:p>
          <a:p>
            <a:pPr algn="r"/>
            <a:r>
              <a:rPr lang="en-US" sz="800" b="1" dirty="0"/>
              <a:t>Esri Open </a:t>
            </a:r>
          </a:p>
          <a:p>
            <a:pPr algn="r"/>
            <a:r>
              <a:rPr lang="en-US" sz="800" b="1" dirty="0"/>
              <a:t>Data Portal (*)</a:t>
            </a:r>
            <a:endParaRPr lang="en-CA" sz="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85F481-9037-40B7-9EC9-30DC7A000716}"/>
              </a:ext>
            </a:extLst>
          </p:cNvPr>
          <p:cNvSpPr/>
          <p:nvPr/>
        </p:nvSpPr>
        <p:spPr>
          <a:xfrm>
            <a:off x="511019" y="2009920"/>
            <a:ext cx="15664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da_census_income_obtain.ipynb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A58DF-7D66-4860-8850-E5F30A9FC7AA}"/>
              </a:ext>
            </a:extLst>
          </p:cNvPr>
          <p:cNvSpPr/>
          <p:nvPr/>
        </p:nvSpPr>
        <p:spPr>
          <a:xfrm>
            <a:off x="110209" y="1594503"/>
            <a:ext cx="87612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/>
              <a:t>(*) https://opendata.arcgis.com/datasets/9d262f8a576842fbb2afbc8c51a64178_1.geojson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63632F-83DF-44BB-8DD1-2C6A0ABD7141}"/>
              </a:ext>
            </a:extLst>
          </p:cNvPr>
          <p:cNvSpPr/>
          <p:nvPr/>
        </p:nvSpPr>
        <p:spPr>
          <a:xfrm>
            <a:off x="1293479" y="3116215"/>
            <a:ext cx="18469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data/da_census/da_census_income.csv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8A40B-13F9-4D29-867D-6AD888FD71C2}"/>
              </a:ext>
            </a:extLst>
          </p:cNvPr>
          <p:cNvSpPr txBox="1"/>
          <p:nvPr/>
        </p:nvSpPr>
        <p:spPr>
          <a:xfrm>
            <a:off x="661863" y="786704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Teranet</a:t>
            </a:r>
            <a:endParaRPr lang="en-CA" sz="8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B8569-DA9C-4572-91EA-A3E1B6F725D9}"/>
              </a:ext>
            </a:extLst>
          </p:cNvPr>
          <p:cNvCxnSpPr/>
          <p:nvPr/>
        </p:nvCxnSpPr>
        <p:spPr>
          <a:xfrm>
            <a:off x="1178351" y="2687462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1295B02-85A2-450E-8B68-458E45140347}"/>
              </a:ext>
            </a:extLst>
          </p:cNvPr>
          <p:cNvSpPr/>
          <p:nvPr/>
        </p:nvSpPr>
        <p:spPr>
          <a:xfrm>
            <a:off x="1293479" y="1355290"/>
            <a:ext cx="151515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/>
              <a:t>data/teranet/HHSaleHistory.csv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F75E1A-8CE3-43B6-81FF-F6EC2634B83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473576" y="1815546"/>
            <a:ext cx="907398" cy="684354"/>
          </a:xfrm>
          <a:prstGeom prst="bentConnector3">
            <a:avLst>
              <a:gd name="adj1" fmla="val 5537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B62A9E-2033-4812-9500-2C57F4180E7F}"/>
              </a:ext>
            </a:extLst>
          </p:cNvPr>
          <p:cNvCxnSpPr>
            <a:cxnSpLocks/>
          </p:cNvCxnSpPr>
          <p:nvPr/>
        </p:nvCxnSpPr>
        <p:spPr>
          <a:xfrm flipV="1">
            <a:off x="1394714" y="2225364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9FF8D0-9BFB-4E1D-A9D0-65A4B94B2098}"/>
              </a:ext>
            </a:extLst>
          </p:cNvPr>
          <p:cNvSpPr txBox="1"/>
          <p:nvPr/>
        </p:nvSpPr>
        <p:spPr>
          <a:xfrm>
            <a:off x="3069410" y="1116070"/>
            <a:ext cx="78720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#1</a:t>
            </a:r>
          </a:p>
          <a:p>
            <a:pPr algn="ctr"/>
            <a:r>
              <a:rPr lang="en-US" sz="900" dirty="0"/>
              <a:t>how=‘inner’,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1B63EC-5942-4482-963B-9BE4E4FC8C33}"/>
              </a:ext>
            </a:extLst>
          </p:cNvPr>
          <p:cNvSpPr/>
          <p:nvPr/>
        </p:nvSpPr>
        <p:spPr>
          <a:xfrm>
            <a:off x="4332273" y="948967"/>
            <a:ext cx="1595309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data/teranet/1.1_Teranet_DA.csv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2981EE-2F19-4547-A8C7-1E40D5CEEB9A}"/>
              </a:ext>
            </a:extLst>
          </p:cNvPr>
          <p:cNvSpPr txBox="1"/>
          <p:nvPr/>
        </p:nvSpPr>
        <p:spPr>
          <a:xfrm>
            <a:off x="3989486" y="2063752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'DAUID', 'CSDUID', 'CSDNAME'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F8A492-9C29-4213-96A6-DB93F418310C}"/>
              </a:ext>
            </a:extLst>
          </p:cNvPr>
          <p:cNvSpPr/>
          <p:nvPr/>
        </p:nvSpPr>
        <p:spPr>
          <a:xfrm>
            <a:off x="1854939" y="520132"/>
            <a:ext cx="755799" cy="777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Teranet dataset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DE2863D-28FC-48B8-BDDA-DDE49A16B815}"/>
              </a:ext>
            </a:extLst>
          </p:cNvPr>
          <p:cNvSpPr/>
          <p:nvPr/>
        </p:nvSpPr>
        <p:spPr>
          <a:xfrm>
            <a:off x="2625945" y="507331"/>
            <a:ext cx="1000849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9,039,241</a:t>
            </a:r>
            <a:r>
              <a:rPr lang="en-US" altLang="en-US" sz="4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15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2155F6-0CA2-4E9B-8B76-F48E5EE6A5D4}"/>
              </a:ext>
            </a:extLst>
          </p:cNvPr>
          <p:cNvCxnSpPr/>
          <p:nvPr/>
        </p:nvCxnSpPr>
        <p:spPr>
          <a:xfrm>
            <a:off x="1178351" y="908777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88D3464-485D-4300-AA9D-26551690BDCA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3626794" y="719686"/>
            <a:ext cx="755799" cy="720495"/>
          </a:xfrm>
          <a:prstGeom prst="bentConnector3">
            <a:avLst>
              <a:gd name="adj1" fmla="val 4596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1E00F17-8502-4B49-9154-04664D50B966}"/>
              </a:ext>
            </a:extLst>
          </p:cNvPr>
          <p:cNvSpPr/>
          <p:nvPr/>
        </p:nvSpPr>
        <p:spPr>
          <a:xfrm>
            <a:off x="4372246" y="1246481"/>
            <a:ext cx="638006" cy="777289"/>
          </a:xfrm>
          <a:prstGeom prst="rect">
            <a:avLst/>
          </a:prstGeom>
          <a:solidFill>
            <a:srgbClr val="9EF8E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+DA keys</a:t>
            </a:r>
            <a:endParaRPr lang="en-CA" sz="900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EBE764-A99D-49A6-9BC4-F84F0B706915}"/>
              </a:ext>
            </a:extLst>
          </p:cNvPr>
          <p:cNvSpPr/>
          <p:nvPr/>
        </p:nvSpPr>
        <p:spPr>
          <a:xfrm>
            <a:off x="5023328" y="1233194"/>
            <a:ext cx="1087461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6,803,691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1237ED-3544-4892-8733-C8B07BE52930}"/>
              </a:ext>
            </a:extLst>
          </p:cNvPr>
          <p:cNvSpPr txBox="1"/>
          <p:nvPr/>
        </p:nvSpPr>
        <p:spPr>
          <a:xfrm>
            <a:off x="290775" y="3951643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Transportation</a:t>
            </a:r>
          </a:p>
          <a:p>
            <a:pPr algn="r"/>
            <a:r>
              <a:rPr lang="en-US" sz="800" b="1" dirty="0"/>
              <a:t>Analysis Zones </a:t>
            </a:r>
          </a:p>
          <a:p>
            <a:pPr algn="r"/>
            <a:r>
              <a:rPr lang="en-US" sz="800" b="1" dirty="0"/>
              <a:t>(TAZ)</a:t>
            </a:r>
            <a:endParaRPr lang="en-CA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07EC3A-3B0C-46D9-B26A-9C686D024E20}"/>
              </a:ext>
            </a:extLst>
          </p:cNvPr>
          <p:cNvSpPr/>
          <p:nvPr/>
        </p:nvSpPr>
        <p:spPr>
          <a:xfrm>
            <a:off x="1854939" y="3786276"/>
            <a:ext cx="759919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GTHA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TAZ geometry and general info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0CAFDF3-AC1F-40AB-8DA9-39A5F9AFE029}"/>
              </a:ext>
            </a:extLst>
          </p:cNvPr>
          <p:cNvSpPr/>
          <p:nvPr/>
        </p:nvSpPr>
        <p:spPr>
          <a:xfrm>
            <a:off x="2634169" y="3771832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1,716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5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3A321C-56CC-4DE6-BA76-6040A60698AB}"/>
              </a:ext>
            </a:extLst>
          </p:cNvPr>
          <p:cNvSpPr/>
          <p:nvPr/>
        </p:nvSpPr>
        <p:spPr>
          <a:xfrm>
            <a:off x="1293479" y="4603674"/>
            <a:ext cx="18469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data/da_census/da_census_income.csv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67CAC79-2C17-44E9-BA89-7D338469021C}"/>
              </a:ext>
            </a:extLst>
          </p:cNvPr>
          <p:cNvCxnSpPr/>
          <p:nvPr/>
        </p:nvCxnSpPr>
        <p:spPr>
          <a:xfrm>
            <a:off x="1178351" y="4174921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1410BC3-EF13-47F0-9518-453C8829E298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82205" y="2961564"/>
            <a:ext cx="3033685" cy="1022623"/>
          </a:xfrm>
          <a:prstGeom prst="bentConnector3">
            <a:avLst>
              <a:gd name="adj1" fmla="val 8215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48F2F29-99B8-45D6-B475-338A78094086}"/>
              </a:ext>
            </a:extLst>
          </p:cNvPr>
          <p:cNvCxnSpPr>
            <a:cxnSpLocks/>
          </p:cNvCxnSpPr>
          <p:nvPr/>
        </p:nvCxnSpPr>
        <p:spPr>
          <a:xfrm>
            <a:off x="5010250" y="1891179"/>
            <a:ext cx="1470641" cy="752978"/>
          </a:xfrm>
          <a:prstGeom prst="bentConnector3">
            <a:avLst>
              <a:gd name="adj1" fmla="val 653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695A2EB-5C69-49AE-8BCD-154509CB105B}"/>
              </a:ext>
            </a:extLst>
          </p:cNvPr>
          <p:cNvSpPr txBox="1"/>
          <p:nvPr/>
        </p:nvSpPr>
        <p:spPr>
          <a:xfrm>
            <a:off x="5127977" y="2434507"/>
            <a:ext cx="7184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#2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0FDBE8-5843-4438-A706-1190326AE6FE}"/>
              </a:ext>
            </a:extLst>
          </p:cNvPr>
          <p:cNvSpPr/>
          <p:nvPr/>
        </p:nvSpPr>
        <p:spPr>
          <a:xfrm>
            <a:off x="2924389" y="102376"/>
            <a:ext cx="195615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800" dirty="0"/>
              <a:t>2.1.1_teranet_gtha_da_spatial_join.ipynb</a:t>
            </a:r>
            <a:endParaRPr lang="en-CA" sz="8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3DFBA07-9AFC-401E-A8A7-7ABBE106E3FE}"/>
              </a:ext>
            </a:extLst>
          </p:cNvPr>
          <p:cNvCxnSpPr>
            <a:cxnSpLocks/>
          </p:cNvCxnSpPr>
          <p:nvPr/>
        </p:nvCxnSpPr>
        <p:spPr>
          <a:xfrm flipV="1">
            <a:off x="3808085" y="317823"/>
            <a:ext cx="0" cy="796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A9638AB-4A9C-48D0-B0E8-7F6C63F1C6BF}"/>
              </a:ext>
            </a:extLst>
          </p:cNvPr>
          <p:cNvSpPr/>
          <p:nvPr/>
        </p:nvSpPr>
        <p:spPr>
          <a:xfrm>
            <a:off x="511019" y="3509839"/>
            <a:ext cx="111324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taz_info_obtain.ipynb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698DB95-F91A-4DA2-B92C-7D315AB9911B}"/>
              </a:ext>
            </a:extLst>
          </p:cNvPr>
          <p:cNvCxnSpPr>
            <a:cxnSpLocks/>
          </p:cNvCxnSpPr>
          <p:nvPr/>
        </p:nvCxnSpPr>
        <p:spPr>
          <a:xfrm flipV="1">
            <a:off x="1394714" y="3735713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528AEF-62F9-4CF0-9B9E-DD28B4438106}"/>
              </a:ext>
            </a:extLst>
          </p:cNvPr>
          <p:cNvSpPr/>
          <p:nvPr/>
        </p:nvSpPr>
        <p:spPr>
          <a:xfrm>
            <a:off x="6194718" y="1594503"/>
            <a:ext cx="195615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/>
              <a:t>2.1.2_teranet_taz_spatial_join.ipynb</a:t>
            </a:r>
            <a:endParaRPr lang="en-CA" sz="8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B9F93A9-A043-4FAB-A8E6-60251ED42102}"/>
              </a:ext>
            </a:extLst>
          </p:cNvPr>
          <p:cNvCxnSpPr>
            <a:cxnSpLocks/>
          </p:cNvCxnSpPr>
          <p:nvPr/>
        </p:nvCxnSpPr>
        <p:spPr>
          <a:xfrm flipV="1">
            <a:off x="5779704" y="1809947"/>
            <a:ext cx="698881" cy="624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7E22D2F-5F19-4042-874E-FE6D2E6370E3}"/>
              </a:ext>
            </a:extLst>
          </p:cNvPr>
          <p:cNvSpPr/>
          <p:nvPr/>
        </p:nvSpPr>
        <p:spPr>
          <a:xfrm>
            <a:off x="6494809" y="2434493"/>
            <a:ext cx="638006" cy="777289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02C14B-CF71-4A5C-AE7C-5AFD5543A018}"/>
              </a:ext>
            </a:extLst>
          </p:cNvPr>
          <p:cNvSpPr/>
          <p:nvPr/>
        </p:nvSpPr>
        <p:spPr>
          <a:xfrm>
            <a:off x="7145106" y="2419823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6,803,756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19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EAACAAB-BF7F-464B-94C6-8EC982F13055}"/>
              </a:ext>
            </a:extLst>
          </p:cNvPr>
          <p:cNvSpPr txBox="1"/>
          <p:nvPr/>
        </p:nvSpPr>
        <p:spPr>
          <a:xfrm>
            <a:off x="5127977" y="3235898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'TAZ_O'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F5D3DEC-F10C-4760-9D86-C4EB5844EF80}"/>
              </a:ext>
            </a:extLst>
          </p:cNvPr>
          <p:cNvSpPr txBox="1"/>
          <p:nvPr/>
        </p:nvSpPr>
        <p:spPr>
          <a:xfrm>
            <a:off x="253905" y="539533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Forward </a:t>
            </a:r>
          </a:p>
          <a:p>
            <a:pPr algn="r"/>
            <a:r>
              <a:rPr lang="en-US" sz="800" b="1" dirty="0"/>
              <a:t>Sortation Areas </a:t>
            </a:r>
          </a:p>
          <a:p>
            <a:pPr algn="r"/>
            <a:r>
              <a:rPr lang="en-US" sz="800" b="1" dirty="0"/>
              <a:t>(FSA)</a:t>
            </a:r>
            <a:endParaRPr lang="en-CA" sz="800" b="1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4C3A8D-EE7C-43A5-B6EF-9B6BD6AED5CB}"/>
              </a:ext>
            </a:extLst>
          </p:cNvPr>
          <p:cNvSpPr/>
          <p:nvPr/>
        </p:nvSpPr>
        <p:spPr>
          <a:xfrm>
            <a:off x="1854939" y="5229969"/>
            <a:ext cx="758149" cy="7772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Canada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FSA geometry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7F0200C-93A9-4387-B96E-20A22DB5BF0C}"/>
              </a:ext>
            </a:extLst>
          </p:cNvPr>
          <p:cNvSpPr/>
          <p:nvPr/>
        </p:nvSpPr>
        <p:spPr>
          <a:xfrm>
            <a:off x="2614608" y="5218964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1,614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4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BFCE6DA-1249-4B59-8E41-ECE42CA9DA35}"/>
              </a:ext>
            </a:extLst>
          </p:cNvPr>
          <p:cNvCxnSpPr>
            <a:cxnSpLocks/>
            <a:stCxn id="136" idx="3"/>
            <a:endCxn id="144" idx="1"/>
          </p:cNvCxnSpPr>
          <p:nvPr/>
        </p:nvCxnSpPr>
        <p:spPr>
          <a:xfrm flipV="1">
            <a:off x="3462644" y="4464605"/>
            <a:ext cx="4358606" cy="9667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19738AD-F868-4EE7-8DE1-FBE30DCD0013}"/>
              </a:ext>
            </a:extLst>
          </p:cNvPr>
          <p:cNvSpPr txBox="1"/>
          <p:nvPr/>
        </p:nvSpPr>
        <p:spPr>
          <a:xfrm>
            <a:off x="6535175" y="3557252"/>
            <a:ext cx="81624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#3.1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F6F390-5133-4151-A150-75F9AC6AAD98}"/>
              </a:ext>
            </a:extLst>
          </p:cNvPr>
          <p:cNvSpPr/>
          <p:nvPr/>
        </p:nvSpPr>
        <p:spPr>
          <a:xfrm>
            <a:off x="364921" y="4954177"/>
            <a:ext cx="1686137" cy="2154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Download from library website (**)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02C3138-B46E-44DF-9D10-C0CCB0CF046C}"/>
              </a:ext>
            </a:extLst>
          </p:cNvPr>
          <p:cNvCxnSpPr>
            <a:cxnSpLocks/>
          </p:cNvCxnSpPr>
          <p:nvPr/>
        </p:nvCxnSpPr>
        <p:spPr>
          <a:xfrm flipV="1">
            <a:off x="1394714" y="5179406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12B5586-E7C3-4FC7-8B83-7831AFF6F305}"/>
              </a:ext>
            </a:extLst>
          </p:cNvPr>
          <p:cNvSpPr/>
          <p:nvPr/>
        </p:nvSpPr>
        <p:spPr>
          <a:xfrm>
            <a:off x="3267774" y="4304215"/>
            <a:ext cx="187650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800" dirty="0"/>
              <a:t>2.1.3_teranet_pg_fsa_spatial_join.ipynb</a:t>
            </a:r>
            <a:endParaRPr lang="en-CA" sz="8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2287409-F004-437F-9DDE-C92A6055598F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5144277" y="4292605"/>
            <a:ext cx="1385047" cy="11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D4F4263-5F27-4802-BC8A-F29292B0321D}"/>
              </a:ext>
            </a:extLst>
          </p:cNvPr>
          <p:cNvSpPr/>
          <p:nvPr/>
        </p:nvSpPr>
        <p:spPr>
          <a:xfrm>
            <a:off x="7821250" y="4075960"/>
            <a:ext cx="638006" cy="777289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FSA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DD0DA21-986F-47A7-8EEC-3D22625EFC0E}"/>
              </a:ext>
            </a:extLst>
          </p:cNvPr>
          <p:cNvSpPr/>
          <p:nvPr/>
        </p:nvSpPr>
        <p:spPr>
          <a:xfrm>
            <a:off x="8474166" y="4074808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6,803,756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24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520992C-16E7-4A2A-A036-2A3343B7F231}"/>
              </a:ext>
            </a:extLst>
          </p:cNvPr>
          <p:cNvSpPr txBox="1"/>
          <p:nvPr/>
        </p:nvSpPr>
        <p:spPr>
          <a:xfrm>
            <a:off x="5822467" y="40238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‘FSA'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3A6F6A9-3FE5-4DE0-AB5A-C4089DA76E88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1177820" y="5618613"/>
            <a:ext cx="677119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CEFC25F-0C1A-4F52-825B-A2ACE3DB3AEE}"/>
              </a:ext>
            </a:extLst>
          </p:cNvPr>
          <p:cNvSpPr/>
          <p:nvPr/>
        </p:nvSpPr>
        <p:spPr>
          <a:xfrm>
            <a:off x="2011720" y="4972584"/>
            <a:ext cx="87612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/>
              <a:t>https://mdl.library.utoronto.ca/collections/geospatial-data/platinum-postal-code-suite-4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C4F3D02-3F46-457C-AD13-CCD09B604551}"/>
              </a:ext>
            </a:extLst>
          </p:cNvPr>
          <p:cNvSpPr txBox="1"/>
          <p:nvPr/>
        </p:nvSpPr>
        <p:spPr>
          <a:xfrm rot="16200000">
            <a:off x="-165496" y="509901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D8B2588-6673-478C-BFB3-CF0E2368B902}"/>
              </a:ext>
            </a:extLst>
          </p:cNvPr>
          <p:cNvCxnSpPr>
            <a:cxnSpLocks/>
          </p:cNvCxnSpPr>
          <p:nvPr/>
        </p:nvCxnSpPr>
        <p:spPr>
          <a:xfrm>
            <a:off x="7132815" y="3123736"/>
            <a:ext cx="688435" cy="1106923"/>
          </a:xfrm>
          <a:prstGeom prst="bentConnector3">
            <a:avLst>
              <a:gd name="adj1" fmla="val 4335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623F470-9BBE-45E5-AEC0-EFBCDD2FEC73}"/>
              </a:ext>
            </a:extLst>
          </p:cNvPr>
          <p:cNvSpPr txBox="1"/>
          <p:nvPr/>
        </p:nvSpPr>
        <p:spPr>
          <a:xfrm rot="16200000">
            <a:off x="-248051" y="2793116"/>
            <a:ext cx="931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3C29901-F858-4DCA-BE62-3EBB0820FEDE}"/>
              </a:ext>
            </a:extLst>
          </p:cNvPr>
          <p:cNvSpPr txBox="1"/>
          <p:nvPr/>
        </p:nvSpPr>
        <p:spPr>
          <a:xfrm rot="16200000">
            <a:off x="-291697" y="734146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2D441B0-75AD-4ABC-B590-34FE94362E85}"/>
              </a:ext>
            </a:extLst>
          </p:cNvPr>
          <p:cNvSpPr txBox="1"/>
          <p:nvPr/>
        </p:nvSpPr>
        <p:spPr>
          <a:xfrm>
            <a:off x="367185" y="684186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Parcel-level</a:t>
            </a:r>
          </a:p>
          <a:p>
            <a:pPr algn="r"/>
            <a:r>
              <a:rPr lang="en-US" sz="800" b="1" dirty="0"/>
              <a:t>Land Use</a:t>
            </a:r>
          </a:p>
          <a:p>
            <a:pPr algn="r"/>
            <a:r>
              <a:rPr lang="en-US" sz="800" b="1" dirty="0"/>
              <a:t>for GTA </a:t>
            </a:r>
          </a:p>
          <a:p>
            <a:pPr algn="r"/>
            <a:r>
              <a:rPr lang="en-US" sz="800" b="1" dirty="0"/>
              <a:t>and Hamilton</a:t>
            </a:r>
            <a:endParaRPr lang="en-CA" sz="800" b="1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5409C76-B3C1-4C6B-BDC4-FCBC9178FE74}"/>
              </a:ext>
            </a:extLst>
          </p:cNvPr>
          <p:cNvSpPr/>
          <p:nvPr/>
        </p:nvSpPr>
        <p:spPr>
          <a:xfrm>
            <a:off x="1854037" y="6584596"/>
            <a:ext cx="760818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GTHA</a:t>
            </a:r>
          </a:p>
          <a:p>
            <a:pPr algn="ctr"/>
            <a:r>
              <a:rPr lang="en-US" sz="900" dirty="0"/>
              <a:t>parcel-level land use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FC0A291-6039-48E5-9D4D-028CFABF9CBC}"/>
              </a:ext>
            </a:extLst>
          </p:cNvPr>
          <p:cNvSpPr/>
          <p:nvPr/>
        </p:nvSpPr>
        <p:spPr>
          <a:xfrm>
            <a:off x="2630728" y="6573905"/>
            <a:ext cx="1051254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1,664,862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DAC631C8-A902-4CA4-9C81-B5E96B1C8283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3681982" y="6384394"/>
            <a:ext cx="5021559" cy="401866"/>
          </a:xfrm>
          <a:prstGeom prst="bentConnector3">
            <a:avLst>
              <a:gd name="adj1" fmla="val 9139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6C57F27F-87C7-471E-8F82-F89FF4737871}"/>
              </a:ext>
            </a:extLst>
          </p:cNvPr>
          <p:cNvSpPr txBox="1"/>
          <p:nvPr/>
        </p:nvSpPr>
        <p:spPr>
          <a:xfrm>
            <a:off x="7401273" y="5820278"/>
            <a:ext cx="7184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#4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A409538-4704-4D02-85B8-A76458924028}"/>
              </a:ext>
            </a:extLst>
          </p:cNvPr>
          <p:cNvSpPr/>
          <p:nvPr/>
        </p:nvSpPr>
        <p:spPr>
          <a:xfrm>
            <a:off x="848275" y="6312572"/>
            <a:ext cx="86374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lu_obtain.ipynb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F5CABEE-2ABA-4490-98A8-F501D5F36809}"/>
              </a:ext>
            </a:extLst>
          </p:cNvPr>
          <p:cNvCxnSpPr>
            <a:cxnSpLocks/>
          </p:cNvCxnSpPr>
          <p:nvPr/>
        </p:nvCxnSpPr>
        <p:spPr>
          <a:xfrm flipV="1">
            <a:off x="1418137" y="6534033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BC9B3F7-FD74-4A85-A3AF-4AF3044CB41B}"/>
              </a:ext>
            </a:extLst>
          </p:cNvPr>
          <p:cNvSpPr/>
          <p:nvPr/>
        </p:nvSpPr>
        <p:spPr>
          <a:xfrm>
            <a:off x="8685958" y="5813799"/>
            <a:ext cx="1087412" cy="77728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 dataset,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TAZ, FSA, PCA_ID, pin_lu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32F3F5C-7593-4638-B2CD-D84878B84A6A}"/>
              </a:ext>
            </a:extLst>
          </p:cNvPr>
          <p:cNvSpPr/>
          <p:nvPr/>
        </p:nvSpPr>
        <p:spPr>
          <a:xfrm>
            <a:off x="8685909" y="5251516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6,803,767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27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CB5D238-24BA-45F1-9D28-77CC5E0E63CD}"/>
              </a:ext>
            </a:extLst>
          </p:cNvPr>
          <p:cNvCxnSpPr/>
          <p:nvPr/>
        </p:nvCxnSpPr>
        <p:spPr>
          <a:xfrm>
            <a:off x="1178351" y="6973379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E130CC4A-94C5-4CB3-AD01-728955B16181}"/>
              </a:ext>
            </a:extLst>
          </p:cNvPr>
          <p:cNvSpPr txBox="1"/>
          <p:nvPr/>
        </p:nvSpPr>
        <p:spPr>
          <a:xfrm rot="16200000">
            <a:off x="-341277" y="6521399"/>
            <a:ext cx="140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Geography </a:t>
            </a:r>
          </a:p>
          <a:p>
            <a:pPr algn="r"/>
            <a:r>
              <a:rPr lang="en-US" sz="2000" b="1" dirty="0"/>
              <a:t>dept.</a:t>
            </a:r>
            <a:endParaRPr lang="en-CA" sz="2000" b="1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56D1531-CFFE-43AF-B596-B6BB75859D11}"/>
              </a:ext>
            </a:extLst>
          </p:cNvPr>
          <p:cNvSpPr/>
          <p:nvPr/>
        </p:nvSpPr>
        <p:spPr>
          <a:xfrm>
            <a:off x="511019" y="231235"/>
            <a:ext cx="1177570" cy="2154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Received from Teranet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2417C65-ED5B-4A30-B881-E234964AD791}"/>
              </a:ext>
            </a:extLst>
          </p:cNvPr>
          <p:cNvCxnSpPr>
            <a:cxnSpLocks/>
          </p:cNvCxnSpPr>
          <p:nvPr/>
        </p:nvCxnSpPr>
        <p:spPr>
          <a:xfrm flipV="1">
            <a:off x="1394714" y="446679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D459A28-4038-4096-AD33-47F5A33F42B9}"/>
              </a:ext>
            </a:extLst>
          </p:cNvPr>
          <p:cNvSpPr/>
          <p:nvPr/>
        </p:nvSpPr>
        <p:spPr>
          <a:xfrm>
            <a:off x="4989266" y="6325054"/>
            <a:ext cx="172036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/>
              <a:t>2.1.4_teranet_lu_spatial_join.ipynb</a:t>
            </a:r>
            <a:endParaRPr lang="en-CA" sz="800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B070C8A-F1DA-4EF0-856B-12C9D2FB2D11}"/>
              </a:ext>
            </a:extLst>
          </p:cNvPr>
          <p:cNvCxnSpPr>
            <a:cxnSpLocks/>
            <a:stCxn id="208" idx="3"/>
            <a:endCxn id="191" idx="1"/>
          </p:cNvCxnSpPr>
          <p:nvPr/>
        </p:nvCxnSpPr>
        <p:spPr>
          <a:xfrm flipV="1">
            <a:off x="6709627" y="6220388"/>
            <a:ext cx="691646" cy="212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4F0ADE1-C1E4-4A8E-AE67-3204DAD3C2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69893" y="5254930"/>
            <a:ext cx="1209870" cy="42226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9595B03-EDB3-4D07-8B8C-BAB9F684C6B2}"/>
              </a:ext>
            </a:extLst>
          </p:cNvPr>
          <p:cNvSpPr/>
          <p:nvPr/>
        </p:nvSpPr>
        <p:spPr>
          <a:xfrm>
            <a:off x="6375139" y="2131688"/>
            <a:ext cx="1826141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data/teranet/1.2_Teranet_DA_TAZ.csv 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B68DF7B-5DC4-438F-BBFC-29B4C914C898}"/>
              </a:ext>
            </a:extLst>
          </p:cNvPr>
          <p:cNvSpPr/>
          <p:nvPr/>
        </p:nvSpPr>
        <p:spPr>
          <a:xfrm>
            <a:off x="7722642" y="3776762"/>
            <a:ext cx="219803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data/teranet/1.3_Teranet_DA_TAZ_PG_FSA.csv 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7F73A71-A60D-459F-8A96-8C6C49D45608}"/>
              </a:ext>
            </a:extLst>
          </p:cNvPr>
          <p:cNvSpPr/>
          <p:nvPr/>
        </p:nvSpPr>
        <p:spPr>
          <a:xfrm>
            <a:off x="7688836" y="7101878"/>
            <a:ext cx="219002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data/teranet/1.4_Teranet_DA_TAZ_FSA_LU.csv 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DDC5C28-D030-49C5-A696-63F91DB78FB2}"/>
              </a:ext>
            </a:extLst>
          </p:cNvPr>
          <p:cNvSpPr txBox="1"/>
          <p:nvPr/>
        </p:nvSpPr>
        <p:spPr>
          <a:xfrm>
            <a:off x="5430938" y="6858171"/>
            <a:ext cx="2948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columns: ‘pin_lu', ‘LANDUSE', ‘PROP_CODE'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252" name="Title 1">
            <a:extLst>
              <a:ext uri="{FF2B5EF4-FFF2-40B4-BE49-F238E27FC236}">
                <a16:creationId xmlns:a16="http://schemas.microsoft.com/office/drawing/2014/main" id="{74F7FC7A-D7E6-44FD-9DC0-DE7D23492F8C}"/>
              </a:ext>
            </a:extLst>
          </p:cNvPr>
          <p:cNvSpPr txBox="1">
            <a:spLocks/>
          </p:cNvSpPr>
          <p:nvPr/>
        </p:nvSpPr>
        <p:spPr>
          <a:xfrm>
            <a:off x="7455585" y="193256"/>
            <a:ext cx="2433556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2.1 Teranet Spatial joins</a:t>
            </a:r>
            <a:endParaRPr lang="en-CA" b="1" dirty="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7D16050-A595-458E-B22E-71D974D5C336}"/>
              </a:ext>
            </a:extLst>
          </p:cNvPr>
          <p:cNvCxnSpPr/>
          <p:nvPr/>
        </p:nvCxnSpPr>
        <p:spPr>
          <a:xfrm>
            <a:off x="7527016" y="1372551"/>
            <a:ext cx="23177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0DAA167-D23C-4573-88C9-107AA98B1F9A}"/>
              </a:ext>
            </a:extLst>
          </p:cNvPr>
          <p:cNvCxnSpPr>
            <a:cxnSpLocks/>
          </p:cNvCxnSpPr>
          <p:nvPr/>
        </p:nvCxnSpPr>
        <p:spPr>
          <a:xfrm flipV="1">
            <a:off x="7302532" y="220348"/>
            <a:ext cx="0" cy="9440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0BCC469-3636-4B74-B59F-97EB793259A3}"/>
              </a:ext>
            </a:extLst>
          </p:cNvPr>
          <p:cNvCxnSpPr>
            <a:cxnSpLocks/>
          </p:cNvCxnSpPr>
          <p:nvPr/>
        </p:nvCxnSpPr>
        <p:spPr>
          <a:xfrm flipV="1">
            <a:off x="9487717" y="6606540"/>
            <a:ext cx="0" cy="495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AAB1153-E44F-439E-B206-583111DF45E2}"/>
              </a:ext>
            </a:extLst>
          </p:cNvPr>
          <p:cNvSpPr/>
          <p:nvPr/>
        </p:nvSpPr>
        <p:spPr>
          <a:xfrm>
            <a:off x="3651207" y="5546474"/>
            <a:ext cx="758149" cy="777289"/>
          </a:xfrm>
          <a:prstGeom prst="rect">
            <a:avLst/>
          </a:prstGeom>
          <a:solidFill>
            <a:srgbClr val="FF74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Ontario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Postal Code Geography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35A741D-8310-4892-8429-8E1959DB5B4F}"/>
              </a:ext>
            </a:extLst>
          </p:cNvPr>
          <p:cNvSpPr/>
          <p:nvPr/>
        </p:nvSpPr>
        <p:spPr>
          <a:xfrm>
            <a:off x="4432308" y="5534732"/>
            <a:ext cx="881933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555,668</a:t>
            </a:r>
            <a:r>
              <a:rPr lang="en-US" altLang="en-US" sz="4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12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D60C30F-42FB-400F-9553-E25160D947D5}"/>
              </a:ext>
            </a:extLst>
          </p:cNvPr>
          <p:cNvCxnSpPr>
            <a:cxnSpLocks/>
          </p:cNvCxnSpPr>
          <p:nvPr/>
        </p:nvCxnSpPr>
        <p:spPr>
          <a:xfrm flipV="1">
            <a:off x="1160454" y="6125427"/>
            <a:ext cx="2470327" cy="139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52BC58B-C415-4C7D-992E-3417131D7DCB}"/>
              </a:ext>
            </a:extLst>
          </p:cNvPr>
          <p:cNvCxnSpPr>
            <a:cxnSpLocks/>
          </p:cNvCxnSpPr>
          <p:nvPr/>
        </p:nvCxnSpPr>
        <p:spPr>
          <a:xfrm flipV="1">
            <a:off x="4407305" y="4690510"/>
            <a:ext cx="3413945" cy="1436520"/>
          </a:xfrm>
          <a:prstGeom prst="bentConnector3">
            <a:avLst>
              <a:gd name="adj1" fmla="val 8348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96DEE8F-92AF-4971-A813-1ED3160244B8}"/>
              </a:ext>
            </a:extLst>
          </p:cNvPr>
          <p:cNvSpPr txBox="1"/>
          <p:nvPr/>
        </p:nvSpPr>
        <p:spPr>
          <a:xfrm>
            <a:off x="6349413" y="4597808"/>
            <a:ext cx="81625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#3.2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A7BE018-BC60-4C28-B491-1F658D939D5B}"/>
              </a:ext>
            </a:extLst>
          </p:cNvPr>
          <p:cNvCxnSpPr>
            <a:cxnSpLocks/>
            <a:stCxn id="142" idx="3"/>
            <a:endCxn id="95" idx="1"/>
          </p:cNvCxnSpPr>
          <p:nvPr/>
        </p:nvCxnSpPr>
        <p:spPr>
          <a:xfrm>
            <a:off x="5144277" y="4411937"/>
            <a:ext cx="1205136" cy="585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41FC956-ECB3-42FA-B039-D0A94E145D48}"/>
              </a:ext>
            </a:extLst>
          </p:cNvPr>
          <p:cNvSpPr txBox="1"/>
          <p:nvPr/>
        </p:nvSpPr>
        <p:spPr>
          <a:xfrm>
            <a:off x="5285867" y="5378737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 </a:t>
            </a:r>
          </a:p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‘PCA_ID', ‘postal_code_dmti’, </a:t>
            </a:r>
          </a:p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‘MAF_ID’, ‘DEL_M_ID'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2EEAE96-FFB8-4B6F-BBD0-67DF5FD9ED75}"/>
              </a:ext>
            </a:extLst>
          </p:cNvPr>
          <p:cNvCxnSpPr>
            <a:cxnSpLocks/>
          </p:cNvCxnSpPr>
          <p:nvPr/>
        </p:nvCxnSpPr>
        <p:spPr>
          <a:xfrm flipV="1">
            <a:off x="1547114" y="5179406"/>
            <a:ext cx="0" cy="946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718EDD0-0474-4C50-9787-100FC414C0ED}"/>
              </a:ext>
            </a:extLst>
          </p:cNvPr>
          <p:cNvSpPr txBox="1"/>
          <p:nvPr/>
        </p:nvSpPr>
        <p:spPr>
          <a:xfrm>
            <a:off x="455162" y="5959441"/>
            <a:ext cx="684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Postal Code</a:t>
            </a:r>
          </a:p>
          <a:p>
            <a:pPr algn="r"/>
            <a:r>
              <a:rPr lang="en-US" sz="800" b="1" dirty="0"/>
              <a:t>Geography</a:t>
            </a:r>
            <a:endParaRPr lang="en-CA" sz="8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FC8B4C7-1647-4CA6-A48A-63C9AC5075F7}"/>
              </a:ext>
            </a:extLst>
          </p:cNvPr>
          <p:cNvSpPr txBox="1"/>
          <p:nvPr/>
        </p:nvSpPr>
        <p:spPr>
          <a:xfrm rot="16200000">
            <a:off x="-310247" y="3996901"/>
            <a:ext cx="105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TAZ/TTS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224161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170DAD0-61AF-4F06-9B32-63280D2D6AB6}"/>
              </a:ext>
            </a:extLst>
          </p:cNvPr>
          <p:cNvSpPr/>
          <p:nvPr/>
        </p:nvSpPr>
        <p:spPr>
          <a:xfrm>
            <a:off x="4339272" y="3403154"/>
            <a:ext cx="1402080" cy="1481863"/>
          </a:xfrm>
          <a:prstGeom prst="can">
            <a:avLst/>
          </a:prstGeom>
          <a:solidFill>
            <a:srgbClr val="FF4B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Correct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consistency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EB75F5C-6606-4F64-970A-AC9BB90B9C9A}"/>
              </a:ext>
            </a:extLst>
          </p:cNvPr>
          <p:cNvSpPr/>
          <p:nvPr/>
        </p:nvSpPr>
        <p:spPr>
          <a:xfrm>
            <a:off x="816132" y="3407592"/>
            <a:ext cx="1402080" cy="148186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6C51461-4877-4E3A-995E-559BB4D8A1FD}"/>
              </a:ext>
            </a:extLst>
          </p:cNvPr>
          <p:cNvSpPr/>
          <p:nvPr/>
        </p:nvSpPr>
        <p:spPr>
          <a:xfrm>
            <a:off x="7975870" y="3405256"/>
            <a:ext cx="1402080" cy="1481863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to the database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CF6CD762-7693-4E3F-9A5F-72936403491E}"/>
              </a:ext>
            </a:extLst>
          </p:cNvPr>
          <p:cNvSpPr/>
          <p:nvPr/>
        </p:nvSpPr>
        <p:spPr>
          <a:xfrm>
            <a:off x="2577702" y="3412742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C65D2397-E20D-4785-87A7-9D9036C1BBE7}"/>
              </a:ext>
            </a:extLst>
          </p:cNvPr>
          <p:cNvSpPr/>
          <p:nvPr/>
        </p:nvSpPr>
        <p:spPr>
          <a:xfrm>
            <a:off x="6157062" y="3412741"/>
            <a:ext cx="1402080" cy="1481863"/>
          </a:xfrm>
          <a:prstGeom prst="can">
            <a:avLst/>
          </a:prstGeom>
          <a:solidFill>
            <a:srgbClr val="FF98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 attributes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E616F-82FD-4EDE-AF5B-BF3875D5606B}"/>
              </a:ext>
            </a:extLst>
          </p:cNvPr>
          <p:cNvSpPr/>
          <p:nvPr/>
        </p:nvSpPr>
        <p:spPr>
          <a:xfrm>
            <a:off x="1328659" y="5655044"/>
            <a:ext cx="3342237" cy="1221638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3D70D-6F1C-4C3C-B218-256FAD07AB84}"/>
              </a:ext>
            </a:extLst>
          </p:cNvPr>
          <p:cNvSpPr/>
          <p:nvPr/>
        </p:nvSpPr>
        <p:spPr>
          <a:xfrm>
            <a:off x="551280" y="5157750"/>
            <a:ext cx="18422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9D72-94BA-4BAA-8352-C6E287E5B65E}"/>
              </a:ext>
            </a:extLst>
          </p:cNvPr>
          <p:cNvSpPr txBox="1"/>
          <p:nvPr/>
        </p:nvSpPr>
        <p:spPr>
          <a:xfrm>
            <a:off x="551280" y="5157750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HHSaleHistory.csv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3D5AA7-6782-4CC7-8D6D-516136D57FFF}"/>
              </a:ext>
            </a:extLst>
          </p:cNvPr>
          <p:cNvSpPr/>
          <p:nvPr/>
        </p:nvSpPr>
        <p:spPr>
          <a:xfrm>
            <a:off x="3780576" y="5102873"/>
            <a:ext cx="2540503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0C686-AD98-4F30-ABB2-E8400A18D24E}"/>
              </a:ext>
            </a:extLst>
          </p:cNvPr>
          <p:cNvSpPr txBox="1"/>
          <p:nvPr/>
        </p:nvSpPr>
        <p:spPr>
          <a:xfrm>
            <a:off x="1382367" y="5661096"/>
            <a:ext cx="3288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1.1_Teranet_DA.csv</a:t>
            </a:r>
          </a:p>
          <a:p>
            <a:r>
              <a:rPr lang="en-CA" dirty="0"/>
              <a:t>1.2_Teranet_DA_TAZ.csv</a:t>
            </a:r>
          </a:p>
          <a:p>
            <a:r>
              <a:rPr lang="en-CA" dirty="0"/>
              <a:t>1.3_Teranet_DA_TAZ_FSA.csv</a:t>
            </a:r>
          </a:p>
          <a:p>
            <a:r>
              <a:rPr lang="en-CA" dirty="0"/>
              <a:t>1.4_Teranet_DA_TAZ_FSA_LU.csv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8EAFA-0B53-43D9-8CC0-9F04BD446AB7}"/>
              </a:ext>
            </a:extLst>
          </p:cNvPr>
          <p:cNvSpPr/>
          <p:nvPr/>
        </p:nvSpPr>
        <p:spPr>
          <a:xfrm>
            <a:off x="5131457" y="5650587"/>
            <a:ext cx="3288528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E8C9F-4E56-4B7A-8692-79C956F4F203}"/>
              </a:ext>
            </a:extLst>
          </p:cNvPr>
          <p:cNvSpPr txBox="1"/>
          <p:nvPr/>
        </p:nvSpPr>
        <p:spPr>
          <a:xfrm>
            <a:off x="3780576" y="5148409"/>
            <a:ext cx="254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2_Teranet_consistent.csv</a:t>
            </a:r>
            <a:endParaRPr lang="en-CA" dirty="0"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16E0F-9ABA-41EE-BA84-0B8B225644F7}"/>
              </a:ext>
            </a:extLst>
          </p:cNvPr>
          <p:cNvSpPr txBox="1"/>
          <p:nvPr/>
        </p:nvSpPr>
        <p:spPr>
          <a:xfrm>
            <a:off x="5196933" y="5736203"/>
            <a:ext cx="317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3_Teranet_new_cols.csv</a:t>
            </a:r>
          </a:p>
          <a:p>
            <a:r>
              <a:rPr lang="nn-NO" dirty="0">
                <a:cs typeface="Courier New" panose="02070309020205020404" pitchFamily="49" charset="0"/>
              </a:rPr>
              <a:t>3_Teranet_nonan_new_cols.csv</a:t>
            </a:r>
            <a:endParaRPr lang="en-CA" dirty="0">
              <a:cs typeface="Courier New" panose="02070309020205020404" pitchFamily="49" charset="0"/>
            </a:endParaRPr>
          </a:p>
          <a:p>
            <a:endParaRPr lang="en-CA" dirty="0"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2AF32B-9FD8-47EB-AB0F-1BB6119E71C5}"/>
              </a:ext>
            </a:extLst>
          </p:cNvPr>
          <p:cNvCxnSpPr>
            <a:stCxn id="3" idx="3"/>
          </p:cNvCxnSpPr>
          <p:nvPr/>
        </p:nvCxnSpPr>
        <p:spPr>
          <a:xfrm>
            <a:off x="1517172" y="4889455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C577A9-D888-428F-9741-9DEE25953BD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265899" y="4894605"/>
            <a:ext cx="12843" cy="7537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BA32A9-FE50-4ED7-9EC4-7F6D7328CFE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040312" y="4885017"/>
            <a:ext cx="0" cy="2178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D18A56-A813-45E0-9CD1-C3CCE5199718}"/>
              </a:ext>
            </a:extLst>
          </p:cNvPr>
          <p:cNvCxnSpPr>
            <a:cxnSpLocks/>
          </p:cNvCxnSpPr>
          <p:nvPr/>
        </p:nvCxnSpPr>
        <p:spPr>
          <a:xfrm>
            <a:off x="7412580" y="4837070"/>
            <a:ext cx="0" cy="811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E79C7DB-7AC9-45AC-AA40-53D8E9240CA6}"/>
              </a:ext>
            </a:extLst>
          </p:cNvPr>
          <p:cNvSpPr/>
          <p:nvPr/>
        </p:nvSpPr>
        <p:spPr>
          <a:xfrm>
            <a:off x="7906439" y="5089603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FEFB7-DC63-4B6C-A4D6-C93DB117CFDF}"/>
              </a:ext>
            </a:extLst>
          </p:cNvPr>
          <p:cNvSpPr txBox="1"/>
          <p:nvPr/>
        </p:nvSpPr>
        <p:spPr>
          <a:xfrm>
            <a:off x="8045460" y="5135139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PostgreSQL</a:t>
            </a:r>
            <a:endParaRPr lang="en-CA" dirty="0">
              <a:cs typeface="Courier New" panose="020703090202050204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410005-4B00-4D82-BA6B-C8C6F2F5A4E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8675000" y="4887119"/>
            <a:ext cx="1910" cy="2024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856EB9-F3E6-4855-8CD3-5D58C3AFBC03}"/>
              </a:ext>
            </a:extLst>
          </p:cNvPr>
          <p:cNvSpPr txBox="1"/>
          <p:nvPr/>
        </p:nvSpPr>
        <p:spPr>
          <a:xfrm>
            <a:off x="1328659" y="34018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CF270-B920-4DA1-804C-4C841B8DE2C1}"/>
              </a:ext>
            </a:extLst>
          </p:cNvPr>
          <p:cNvSpPr txBox="1"/>
          <p:nvPr/>
        </p:nvSpPr>
        <p:spPr>
          <a:xfrm>
            <a:off x="3079536" y="34011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0BA612-A3BD-47B2-B12A-AB09CAFDE50F}"/>
              </a:ext>
            </a:extLst>
          </p:cNvPr>
          <p:cNvSpPr txBox="1"/>
          <p:nvPr/>
        </p:nvSpPr>
        <p:spPr>
          <a:xfrm>
            <a:off x="4856933" y="34075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65959-F20B-4818-B96C-56E419693B30}"/>
              </a:ext>
            </a:extLst>
          </p:cNvPr>
          <p:cNvSpPr txBox="1"/>
          <p:nvPr/>
        </p:nvSpPr>
        <p:spPr>
          <a:xfrm>
            <a:off x="8371069" y="340952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32B4F-4828-4244-B43A-1075860F9424}"/>
              </a:ext>
            </a:extLst>
          </p:cNvPr>
          <p:cNvSpPr txBox="1"/>
          <p:nvPr/>
        </p:nvSpPr>
        <p:spPr>
          <a:xfrm>
            <a:off x="6660780" y="34075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A3A413B-FFFE-40AA-943E-FB88BB90A8E1}"/>
              </a:ext>
            </a:extLst>
          </p:cNvPr>
          <p:cNvSpPr/>
          <p:nvPr/>
        </p:nvSpPr>
        <p:spPr>
          <a:xfrm>
            <a:off x="2282370" y="3759992"/>
            <a:ext cx="238791" cy="7827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BA0939F-4AD1-47ED-9A01-8FFF993600EF}"/>
              </a:ext>
            </a:extLst>
          </p:cNvPr>
          <p:cNvSpPr/>
          <p:nvPr/>
        </p:nvSpPr>
        <p:spPr>
          <a:xfrm>
            <a:off x="4031676" y="3766802"/>
            <a:ext cx="238791" cy="782782"/>
          </a:xfrm>
          <a:prstGeom prst="rightArrow">
            <a:avLst/>
          </a:prstGeom>
          <a:solidFill>
            <a:srgbClr val="0A768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3E4C2BB-95CB-4CE5-8FCF-D49D1BFC5047}"/>
              </a:ext>
            </a:extLst>
          </p:cNvPr>
          <p:cNvSpPr/>
          <p:nvPr/>
        </p:nvSpPr>
        <p:spPr>
          <a:xfrm>
            <a:off x="5829303" y="3769995"/>
            <a:ext cx="238791" cy="782782"/>
          </a:xfrm>
          <a:prstGeom prst="rightArrow">
            <a:avLst/>
          </a:prstGeom>
          <a:solidFill>
            <a:srgbClr val="064E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B3489B-2F77-45DA-996F-5054763B66C2}"/>
              </a:ext>
            </a:extLst>
          </p:cNvPr>
          <p:cNvSpPr/>
          <p:nvPr/>
        </p:nvSpPr>
        <p:spPr>
          <a:xfrm>
            <a:off x="7648110" y="3744034"/>
            <a:ext cx="238791" cy="782782"/>
          </a:xfrm>
          <a:prstGeom prst="rightArrow">
            <a:avLst/>
          </a:prstGeom>
          <a:solidFill>
            <a:srgbClr val="232C3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0B6C02-90E4-41D1-95B1-5F33B4554AFE}"/>
              </a:ext>
            </a:extLst>
          </p:cNvPr>
          <p:cNvSpPr/>
          <p:nvPr/>
        </p:nvSpPr>
        <p:spPr>
          <a:xfrm>
            <a:off x="776555" y="1533975"/>
            <a:ext cx="3719391" cy="1221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FFBE54-50F1-4054-9B5B-9814D8F6247A}"/>
              </a:ext>
            </a:extLst>
          </p:cNvPr>
          <p:cNvSpPr txBox="1"/>
          <p:nvPr/>
        </p:nvSpPr>
        <p:spPr>
          <a:xfrm>
            <a:off x="803034" y="1615682"/>
            <a:ext cx="3665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2.1.1_teranet_gtha_da_spatial_join.ipynb</a:t>
            </a:r>
          </a:p>
          <a:p>
            <a:r>
              <a:rPr lang="sv-SE" sz="1600" dirty="0"/>
              <a:t>2.1.2_teranet_taz_spatial_join.ipynb</a:t>
            </a:r>
            <a:endParaRPr lang="en-CA" sz="1600" dirty="0"/>
          </a:p>
          <a:p>
            <a:r>
              <a:rPr lang="pt-BR" sz="1600" dirty="0"/>
              <a:t>2.1.3_teranet_pg_fsa_spatial_join.ipynb</a:t>
            </a:r>
            <a:endParaRPr lang="en-CA" sz="1600" dirty="0"/>
          </a:p>
          <a:p>
            <a:r>
              <a:rPr lang="sv-SE" sz="1600" dirty="0"/>
              <a:t>2.1.4_teranet_lu_spatial_join.ipynb</a:t>
            </a:r>
            <a:endParaRPr lang="en-CA" sz="1600" dirty="0"/>
          </a:p>
          <a:p>
            <a:endParaRPr lang="en-CA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61A5A8-E896-4BED-B578-81F3D1F1CA10}"/>
              </a:ext>
            </a:extLst>
          </p:cNvPr>
          <p:cNvSpPr/>
          <p:nvPr/>
        </p:nvSpPr>
        <p:spPr>
          <a:xfrm>
            <a:off x="2764277" y="2897723"/>
            <a:ext cx="2722797" cy="376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5A9D02-85CA-40E9-91EE-92F02095B5C4}"/>
              </a:ext>
            </a:extLst>
          </p:cNvPr>
          <p:cNvSpPr txBox="1"/>
          <p:nvPr/>
        </p:nvSpPr>
        <p:spPr>
          <a:xfrm>
            <a:off x="2764277" y="2921575"/>
            <a:ext cx="272279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2.2_teranet_consistency.ipynb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0E5D82-CF41-46FC-8437-8547259CEE53}"/>
              </a:ext>
            </a:extLst>
          </p:cNvPr>
          <p:cNvSpPr/>
          <p:nvPr/>
        </p:nvSpPr>
        <p:spPr>
          <a:xfrm>
            <a:off x="5072078" y="1566048"/>
            <a:ext cx="3228259" cy="698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1E4F02-0514-4EB7-AE6C-A9B3435237F8}"/>
              </a:ext>
            </a:extLst>
          </p:cNvPr>
          <p:cNvSpPr txBox="1"/>
          <p:nvPr/>
        </p:nvSpPr>
        <p:spPr>
          <a:xfrm>
            <a:off x="5040312" y="1615673"/>
            <a:ext cx="3185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2.3_teranet_new_cols.ipynb</a:t>
            </a:r>
          </a:p>
          <a:p>
            <a:r>
              <a:rPr lang="nn-NO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2.3_teranet_nonan_new_cols.ipynb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485352-376B-4499-98E1-54FC1089C4B2}"/>
              </a:ext>
            </a:extLst>
          </p:cNvPr>
          <p:cNvCxnSpPr>
            <a:cxnSpLocks/>
          </p:cNvCxnSpPr>
          <p:nvPr/>
        </p:nvCxnSpPr>
        <p:spPr>
          <a:xfrm>
            <a:off x="2319848" y="2762658"/>
            <a:ext cx="0" cy="120473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9AF8F2-2FC7-46DA-9EED-4A1DCE0525E4}"/>
              </a:ext>
            </a:extLst>
          </p:cNvPr>
          <p:cNvCxnSpPr>
            <a:cxnSpLocks/>
          </p:cNvCxnSpPr>
          <p:nvPr/>
        </p:nvCxnSpPr>
        <p:spPr>
          <a:xfrm>
            <a:off x="4077735" y="3273907"/>
            <a:ext cx="0" cy="693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E65AE8-E0BB-462F-A9BE-9AC0FEED0CC0}"/>
              </a:ext>
            </a:extLst>
          </p:cNvPr>
          <p:cNvCxnSpPr>
            <a:cxnSpLocks/>
          </p:cNvCxnSpPr>
          <p:nvPr/>
        </p:nvCxnSpPr>
        <p:spPr>
          <a:xfrm>
            <a:off x="5883675" y="2264482"/>
            <a:ext cx="0" cy="170291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8255A63C-C33A-40EB-8CC1-625CDB7DBA30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2.2 Teranet preparation data flow</a:t>
            </a:r>
            <a:endParaRPr lang="en-CA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476CE0-9D9C-449E-A698-E06157D79555}"/>
              </a:ext>
            </a:extLst>
          </p:cNvPr>
          <p:cNvCxnSpPr>
            <a:cxnSpLocks/>
          </p:cNvCxnSpPr>
          <p:nvPr/>
        </p:nvCxnSpPr>
        <p:spPr>
          <a:xfrm>
            <a:off x="7707764" y="3167507"/>
            <a:ext cx="0" cy="783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CDDDC03-5F81-463A-90E6-B4E3BD200F76}"/>
              </a:ext>
            </a:extLst>
          </p:cNvPr>
          <p:cNvSpPr/>
          <p:nvPr/>
        </p:nvSpPr>
        <p:spPr>
          <a:xfrm>
            <a:off x="6289155" y="2541298"/>
            <a:ext cx="255446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(4.) 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6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8A2C-3A46-4C06-A355-92455033770F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2.3 General data flow: obtain and prep all data</a:t>
            </a:r>
            <a:endParaRPr lang="en-CA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6FDE5-761A-4BC9-BE4F-718D0471AA35}"/>
              </a:ext>
            </a:extLst>
          </p:cNvPr>
          <p:cNvSpPr/>
          <p:nvPr/>
        </p:nvSpPr>
        <p:spPr>
          <a:xfrm>
            <a:off x="281884" y="6316588"/>
            <a:ext cx="755803" cy="777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Teranet dataset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0C8CC-7B80-4B75-94A9-CC2E0DAE4812}"/>
              </a:ext>
            </a:extLst>
          </p:cNvPr>
          <p:cNvSpPr/>
          <p:nvPr/>
        </p:nvSpPr>
        <p:spPr>
          <a:xfrm>
            <a:off x="187869" y="5021483"/>
            <a:ext cx="897980" cy="8785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new keys added via sjoins</a:t>
            </a:r>
            <a:endParaRPr lang="en-CA" sz="11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70B60-20AC-4558-AC6B-E06812FA9C91}"/>
              </a:ext>
            </a:extLst>
          </p:cNvPr>
          <p:cNvSpPr/>
          <p:nvPr/>
        </p:nvSpPr>
        <p:spPr>
          <a:xfrm>
            <a:off x="187869" y="3827611"/>
            <a:ext cx="897980" cy="777289"/>
          </a:xfrm>
          <a:prstGeom prst="rect">
            <a:avLst/>
          </a:prstGeom>
          <a:solidFill>
            <a:srgbClr val="FF4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corrected for consistency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99E32-130A-4FF6-AD84-FA49724B570F}"/>
              </a:ext>
            </a:extLst>
          </p:cNvPr>
          <p:cNvSpPr/>
          <p:nvPr/>
        </p:nvSpPr>
        <p:spPr>
          <a:xfrm>
            <a:off x="187869" y="2607287"/>
            <a:ext cx="897982" cy="777289"/>
          </a:xfrm>
          <a:prstGeom prst="rect">
            <a:avLst/>
          </a:prstGeom>
          <a:solidFill>
            <a:srgbClr val="FF984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new attributes,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filtered for price &gt; 10’000 CAD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FC17A-18C4-4295-9663-E1E4FFA0FC11}"/>
              </a:ext>
            </a:extLst>
          </p:cNvPr>
          <p:cNvSpPr/>
          <p:nvPr/>
        </p:nvSpPr>
        <p:spPr>
          <a:xfrm>
            <a:off x="1200342" y="631658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DA-level </a:t>
            </a:r>
          </a:p>
          <a:p>
            <a:pPr algn="ctr"/>
            <a:r>
              <a:rPr lang="en-US" sz="1100" dirty="0"/>
              <a:t>Profiles of Income</a:t>
            </a:r>
          </a:p>
          <a:p>
            <a:pPr algn="ctr"/>
            <a:r>
              <a:rPr lang="en-US" sz="1100" dirty="0"/>
              <a:t>2016</a:t>
            </a:r>
            <a:endParaRPr lang="en-CA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59AA7-2F85-4ACA-8795-87192A3CBC2C}"/>
              </a:ext>
            </a:extLst>
          </p:cNvPr>
          <p:cNvSpPr/>
          <p:nvPr/>
        </p:nvSpPr>
        <p:spPr>
          <a:xfrm>
            <a:off x="2125079" y="631658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DA-level </a:t>
            </a:r>
          </a:p>
          <a:p>
            <a:pPr algn="ctr"/>
            <a:r>
              <a:rPr lang="en-US" sz="1000" dirty="0"/>
              <a:t>Select Census Variables</a:t>
            </a:r>
            <a:endParaRPr lang="en-CA" sz="1000" dirty="0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BE8E0AF-702F-45D5-99DC-D8E4C67E4009}"/>
              </a:ext>
            </a:extLst>
          </p:cNvPr>
          <p:cNvSpPr/>
          <p:nvPr/>
        </p:nvSpPr>
        <p:spPr>
          <a:xfrm>
            <a:off x="4359274" y="1028046"/>
            <a:ext cx="1362075" cy="10293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r>
              <a:rPr lang="en-US" dirty="0"/>
              <a:t>database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8CBB4-2074-4886-9DB9-9DC3D8FB6CFB}"/>
              </a:ext>
            </a:extLst>
          </p:cNvPr>
          <p:cNvSpPr txBox="1"/>
          <p:nvPr/>
        </p:nvSpPr>
        <p:spPr>
          <a:xfrm>
            <a:off x="144127" y="7110352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E5A8FBBC-41D2-466E-92DC-C53B87FE3625}"/>
              </a:ext>
            </a:extLst>
          </p:cNvPr>
          <p:cNvSpPr/>
          <p:nvPr/>
        </p:nvSpPr>
        <p:spPr>
          <a:xfrm>
            <a:off x="531809" y="3442658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34A95-A9D5-425C-8B91-C0633B259A42}"/>
              </a:ext>
            </a:extLst>
          </p:cNvPr>
          <p:cNvSpPr txBox="1"/>
          <p:nvPr/>
        </p:nvSpPr>
        <p:spPr>
          <a:xfrm>
            <a:off x="1539618" y="7094369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6DAAB497-0F58-4BB9-9175-67C1D4E7610B}"/>
              </a:ext>
            </a:extLst>
          </p:cNvPr>
          <p:cNvSpPr/>
          <p:nvPr/>
        </p:nvSpPr>
        <p:spPr>
          <a:xfrm>
            <a:off x="537342" y="4653003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BA1B774D-4922-4D2C-ABCD-1567039DF9DF}"/>
              </a:ext>
            </a:extLst>
          </p:cNvPr>
          <p:cNvSpPr/>
          <p:nvPr/>
        </p:nvSpPr>
        <p:spPr>
          <a:xfrm>
            <a:off x="531808" y="5948110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BEE637-ACE9-44CA-B51F-AE1E1555CC25}"/>
              </a:ext>
            </a:extLst>
          </p:cNvPr>
          <p:cNvSpPr/>
          <p:nvPr/>
        </p:nvSpPr>
        <p:spPr>
          <a:xfrm>
            <a:off x="3045277" y="6316587"/>
            <a:ext cx="568489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TAZ info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8325A2-DBAB-4EC9-A3F5-CCFB1583D754}"/>
              </a:ext>
            </a:extLst>
          </p:cNvPr>
          <p:cNvSpPr/>
          <p:nvPr/>
        </p:nvSpPr>
        <p:spPr>
          <a:xfrm>
            <a:off x="3778161" y="6328793"/>
            <a:ext cx="655253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TTS Number of Jobs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129A7-2C03-4B89-AFAE-4E5089C3BAFF}"/>
              </a:ext>
            </a:extLst>
          </p:cNvPr>
          <p:cNvSpPr txBox="1"/>
          <p:nvPr/>
        </p:nvSpPr>
        <p:spPr>
          <a:xfrm>
            <a:off x="3247648" y="7092724"/>
            <a:ext cx="105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TAZ/TTS</a:t>
            </a:r>
            <a:endParaRPr lang="en-CA" sz="20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6A1678-24CD-44A0-8F24-2DD0F219AAD4}"/>
              </a:ext>
            </a:extLst>
          </p:cNvPr>
          <p:cNvSpPr/>
          <p:nvPr/>
        </p:nvSpPr>
        <p:spPr>
          <a:xfrm>
            <a:off x="4623284" y="6327581"/>
            <a:ext cx="739758" cy="7772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Canada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FSA geometry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FFBDBC-829E-4ED2-B8D6-1C1AFAB25829}"/>
              </a:ext>
            </a:extLst>
          </p:cNvPr>
          <p:cNvSpPr/>
          <p:nvPr/>
        </p:nvSpPr>
        <p:spPr>
          <a:xfrm>
            <a:off x="5567945" y="6339245"/>
            <a:ext cx="755803" cy="777289"/>
          </a:xfrm>
          <a:prstGeom prst="rect">
            <a:avLst/>
          </a:prstGeom>
          <a:solidFill>
            <a:srgbClr val="FF74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Ontario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Postal Code Geography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99356B-ED54-46D7-AB45-78AC5E9FA71F}"/>
              </a:ext>
            </a:extLst>
          </p:cNvPr>
          <p:cNvSpPr txBox="1"/>
          <p:nvPr/>
        </p:nvSpPr>
        <p:spPr>
          <a:xfrm>
            <a:off x="5570412" y="709157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D77F77-AAC1-45F4-8280-246A1230E5F5}"/>
              </a:ext>
            </a:extLst>
          </p:cNvPr>
          <p:cNvSpPr/>
          <p:nvPr/>
        </p:nvSpPr>
        <p:spPr>
          <a:xfrm>
            <a:off x="7375532" y="6327581"/>
            <a:ext cx="675290" cy="777289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GTA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Parcel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level land use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BEECD2-9774-4599-A503-C59DC98F1135}"/>
              </a:ext>
            </a:extLst>
          </p:cNvPr>
          <p:cNvSpPr txBox="1"/>
          <p:nvPr/>
        </p:nvSpPr>
        <p:spPr>
          <a:xfrm>
            <a:off x="7648759" y="7069904"/>
            <a:ext cx="194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 department</a:t>
            </a:r>
            <a:endParaRPr lang="en-CA" sz="20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0F65A3-12F6-478C-A94A-A2C65B5AEE27}"/>
              </a:ext>
            </a:extLst>
          </p:cNvPr>
          <p:cNvSpPr/>
          <p:nvPr/>
        </p:nvSpPr>
        <p:spPr>
          <a:xfrm>
            <a:off x="6511995" y="6316587"/>
            <a:ext cx="675290" cy="77728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EPOI</a:t>
            </a:r>
          </a:p>
          <a:p>
            <a:pPr algn="ctr"/>
            <a:r>
              <a:rPr lang="en-US" sz="1400" dirty="0"/>
              <a:t>From DMTI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854772-CD7E-4E9A-8D9D-420A0E379AE2}"/>
              </a:ext>
            </a:extLst>
          </p:cNvPr>
          <p:cNvSpPr/>
          <p:nvPr/>
        </p:nvSpPr>
        <p:spPr>
          <a:xfrm>
            <a:off x="8166529" y="6327580"/>
            <a:ext cx="748955" cy="7772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Hamilton</a:t>
            </a:r>
          </a:p>
          <a:p>
            <a:pPr algn="ctr"/>
            <a:r>
              <a:rPr lang="en-US" sz="1100" dirty="0"/>
              <a:t>Parcel</a:t>
            </a:r>
          </a:p>
          <a:p>
            <a:pPr algn="ctr"/>
            <a:r>
              <a:rPr lang="en-US" sz="1100" dirty="0"/>
              <a:t>level land use</a:t>
            </a:r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36DB8016-54F6-48AB-9CC5-B31A99ADF006}"/>
              </a:ext>
            </a:extLst>
          </p:cNvPr>
          <p:cNvSpPr/>
          <p:nvPr/>
        </p:nvSpPr>
        <p:spPr>
          <a:xfrm>
            <a:off x="8441542" y="5952913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9B6658-6371-4057-8563-FB3D73C29448}"/>
              </a:ext>
            </a:extLst>
          </p:cNvPr>
          <p:cNvSpPr/>
          <p:nvPr/>
        </p:nvSpPr>
        <p:spPr>
          <a:xfrm>
            <a:off x="8119098" y="5121333"/>
            <a:ext cx="833049" cy="7772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 duplicated</a:t>
            </a:r>
          </a:p>
          <a:p>
            <a:pPr algn="ctr"/>
            <a:r>
              <a:rPr lang="en-US" sz="1100" dirty="0"/>
              <a:t>GTA pins,</a:t>
            </a:r>
          </a:p>
          <a:p>
            <a:pPr algn="ctr"/>
            <a:r>
              <a:rPr lang="en-US" sz="1100" dirty="0"/>
              <a:t>column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017B4E8-A101-408F-9823-92677F99D55B}"/>
              </a:ext>
            </a:extLst>
          </p:cNvPr>
          <p:cNvSpPr/>
          <p:nvPr/>
        </p:nvSpPr>
        <p:spPr>
          <a:xfrm>
            <a:off x="7584397" y="4720133"/>
            <a:ext cx="257560" cy="1548353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93D382-57EB-4D7F-9337-0EE91B97C153}"/>
              </a:ext>
            </a:extLst>
          </p:cNvPr>
          <p:cNvSpPr/>
          <p:nvPr/>
        </p:nvSpPr>
        <p:spPr>
          <a:xfrm>
            <a:off x="7717539" y="3856405"/>
            <a:ext cx="897979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GTA</a:t>
            </a:r>
          </a:p>
          <a:p>
            <a:pPr algn="ctr"/>
            <a:r>
              <a:rPr lang="en-US" sz="1100" dirty="0"/>
              <a:t>+ Hamilton</a:t>
            </a:r>
          </a:p>
          <a:p>
            <a:pPr algn="ctr"/>
            <a:r>
              <a:rPr lang="en-US" sz="1100" dirty="0"/>
              <a:t>Land use 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68D8CD4B-21C7-4D92-A80D-1AC960E8A1D4}"/>
              </a:ext>
            </a:extLst>
          </p:cNvPr>
          <p:cNvSpPr/>
          <p:nvPr/>
        </p:nvSpPr>
        <p:spPr>
          <a:xfrm>
            <a:off x="8336493" y="4736295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89D446-3BE6-49B5-BF0F-0DA0C6E6636F}"/>
              </a:ext>
            </a:extLst>
          </p:cNvPr>
          <p:cNvSpPr/>
          <p:nvPr/>
        </p:nvSpPr>
        <p:spPr>
          <a:xfrm>
            <a:off x="9089384" y="6339244"/>
            <a:ext cx="847114" cy="77728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Hamilton</a:t>
            </a:r>
          </a:p>
          <a:p>
            <a:pPr algn="ctr"/>
            <a:r>
              <a:rPr lang="en-US" sz="1100" dirty="0"/>
              <a:t>Land use codes</a:t>
            </a:r>
          </a:p>
          <a:p>
            <a:pPr algn="ctr"/>
            <a:r>
              <a:rPr lang="en-US" sz="1100" dirty="0"/>
              <a:t>conversion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EDD7837C-4011-436B-B30A-56866F2D46D0}"/>
              </a:ext>
            </a:extLst>
          </p:cNvPr>
          <p:cNvSpPr/>
          <p:nvPr/>
        </p:nvSpPr>
        <p:spPr>
          <a:xfrm>
            <a:off x="8074790" y="3480319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2ACC759-39C6-479B-8788-17B1CAA6658C}"/>
              </a:ext>
            </a:extLst>
          </p:cNvPr>
          <p:cNvSpPr/>
          <p:nvPr/>
        </p:nvSpPr>
        <p:spPr>
          <a:xfrm>
            <a:off x="7659370" y="2644313"/>
            <a:ext cx="1014315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GTHA land use converted to GTA codes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25619EC-9499-4567-8E64-C59BDF1B2EFA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rot="5400000" flipH="1" flipV="1">
            <a:off x="1965785" y="213798"/>
            <a:ext cx="1064564" cy="3722414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A063CED-30F5-4DBC-85DB-A13C79AC4C02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582072" y="2538895"/>
            <a:ext cx="4773373" cy="2781031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7BC272C-7D43-4A87-B479-F16C3A1D9859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035313" y="2981632"/>
            <a:ext cx="4762870" cy="188505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5700F62-93F2-4301-A03D-58CC3F8BF3D3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467557" y="3430728"/>
            <a:ext cx="4779722" cy="100371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181C91B-15E5-4460-80F2-62C8F1CF30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31306" y="3932175"/>
            <a:ext cx="4290214" cy="536729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6C10AAC-194C-4F87-9F75-6DA76C28F1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59580" y="4262834"/>
            <a:ext cx="4089185" cy="2168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5204BA9-314B-41CB-86CD-DA1CCA35ED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17227" y="3913569"/>
            <a:ext cx="4235510" cy="610305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4CE86F2-473F-4956-89CB-DAC501ACB490}"/>
              </a:ext>
            </a:extLst>
          </p:cNvPr>
          <p:cNvCxnSpPr>
            <a:cxnSpLocks/>
            <a:endCxn id="12" idx="4"/>
          </p:cNvCxnSpPr>
          <p:nvPr/>
        </p:nvCxnSpPr>
        <p:spPr>
          <a:xfrm rot="16200000" flipV="1">
            <a:off x="3845316" y="3418756"/>
            <a:ext cx="4752954" cy="1000888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0B5AF0-DCBB-45C9-817B-9AF5D418A157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6925364" y="3032957"/>
            <a:ext cx="734006" cy="3303519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ADED496-A502-45BE-813B-3A016BCA2F81}"/>
              </a:ext>
            </a:extLst>
          </p:cNvPr>
          <p:cNvCxnSpPr>
            <a:cxnSpLocks/>
            <a:stCxn id="62" idx="0"/>
            <a:endCxn id="12" idx="4"/>
          </p:cNvCxnSpPr>
          <p:nvPr/>
        </p:nvCxnSpPr>
        <p:spPr>
          <a:xfrm rot="16200000" flipV="1">
            <a:off x="6393144" y="870928"/>
            <a:ext cx="1101590" cy="2445179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F5E9B7C-A641-4703-8DAD-08BCC360AB7D}"/>
              </a:ext>
            </a:extLst>
          </p:cNvPr>
          <p:cNvCxnSpPr>
            <a:cxnSpLocks/>
            <a:stCxn id="60" idx="0"/>
            <a:endCxn id="62" idx="3"/>
          </p:cNvCxnSpPr>
          <p:nvPr/>
        </p:nvCxnSpPr>
        <p:spPr>
          <a:xfrm rot="16200000" flipV="1">
            <a:off x="7440170" y="4266473"/>
            <a:ext cx="3306286" cy="839256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2ED5492-C8D3-484C-8CF8-7FE1FDB2B927}"/>
              </a:ext>
            </a:extLst>
          </p:cNvPr>
          <p:cNvSpPr txBox="1"/>
          <p:nvPr/>
        </p:nvSpPr>
        <p:spPr>
          <a:xfrm>
            <a:off x="7672701" y="4773778"/>
            <a:ext cx="8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</a:t>
            </a:r>
            <a:endParaRPr lang="en-CA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BA06B3-5A59-413E-B587-C439E072EDFF}"/>
              </a:ext>
            </a:extLst>
          </p:cNvPr>
          <p:cNvSpPr txBox="1"/>
          <p:nvPr/>
        </p:nvSpPr>
        <p:spPr>
          <a:xfrm rot="16200000">
            <a:off x="6517649" y="3482755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join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15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3: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ER diagrams</a:t>
            </a:r>
          </a:p>
        </p:txBody>
      </p:sp>
    </p:spTree>
    <p:extLst>
      <p:ext uri="{BB962C8B-B14F-4D97-AF65-F5344CB8AC3E}">
        <p14:creationId xmlns:p14="http://schemas.microsoft.com/office/powerpoint/2010/main" val="275507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3693</TotalTime>
  <Words>1641</Words>
  <Application>Microsoft Office PowerPoint</Application>
  <PresentationFormat>Custom</PresentationFormat>
  <Paragraphs>410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Consolas</vt:lpstr>
      <vt:lpstr>Courier New</vt:lpstr>
      <vt:lpstr>Liberation Sans</vt:lpstr>
      <vt:lpstr>Noto Sans Regular</vt:lpstr>
      <vt:lpstr>Wingdings</vt:lpstr>
      <vt:lpstr>Office Theme</vt:lpstr>
      <vt:lpstr>GTHA housing 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Teranet dataset</dc:title>
  <dc:creator>Stepan Oskin</dc:creator>
  <cp:lastModifiedBy>Stepan Oskin</cp:lastModifiedBy>
  <cp:revision>167</cp:revision>
  <dcterms:created xsi:type="dcterms:W3CDTF">2019-08-12T18:41:19Z</dcterms:created>
  <dcterms:modified xsi:type="dcterms:W3CDTF">2019-08-26T14:40:11Z</dcterms:modified>
</cp:coreProperties>
</file>