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9" r:id="rId4"/>
    <p:sldId id="270" r:id="rId5"/>
    <p:sldId id="272" r:id="rId6"/>
    <p:sldId id="271" r:id="rId7"/>
    <p:sldId id="275" r:id="rId8"/>
    <p:sldId id="274" r:id="rId9"/>
    <p:sldId id="277" r:id="rId10"/>
    <p:sldId id="276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F2"/>
    <a:srgbClr val="FF7C80"/>
    <a:srgbClr val="FF9843"/>
    <a:srgbClr val="FF61B4"/>
    <a:srgbClr val="9EF8E7"/>
    <a:srgbClr val="FFA7D5"/>
    <a:srgbClr val="AF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3" autoAdjust="0"/>
  </p:normalViewPr>
  <p:slideViewPr>
    <p:cSldViewPr snapToGrid="0">
      <p:cViewPr>
        <p:scale>
          <a:sx n="75" d="100"/>
          <a:sy n="75" d="100"/>
        </p:scale>
        <p:origin x="119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402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78868C7-AC6C-4869-BF1D-10EE3907CE1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5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4825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287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CA0B-FEFD-4ACD-9110-16433360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0583-9EE0-4A22-A3F6-7ABD50D49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4157-874B-40ED-9D96-42255AAE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6BC7-2C94-40BC-81F0-7D1D8A99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8537-6430-472D-B870-5B452C40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BC1F6-A09B-459B-B48C-A606F593738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42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CB4C-41EF-4560-B33A-3E0B6180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E848-62A4-4809-9965-0AF736BD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52B8-4529-4C1F-B999-9AFB7BE9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8850-EE95-4FB7-BEBB-D2BAA041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FE7E-E32F-4A45-BDF7-42626E5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7E882-FC7C-468D-B1C4-B8C9D88FE15B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2176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83AB6-538D-49F4-88B1-1DAE72D76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9DB8-CB06-48CA-9CE9-595DEEA8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5F0E-F6B1-4E6C-B6B8-CA24FC81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54CCD-4964-4F85-B9C3-F87FCE43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6418-60D0-4AC6-98F0-BEFDF948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DC5EE-2B9E-4B10-967F-D43870CB135B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6050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D0-C256-4199-AD66-71971E7F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F3C-2D5F-4286-83EC-3A7FA358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5103-1F15-4959-8814-5CE0EC45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B39D-F617-42D5-9242-CAD1356B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793D-9E9D-435B-93F9-3BC94DC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E5A6D4-3547-4DF1-9959-CBCB5DA4C02A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92583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3DEA-777D-4FCF-8F57-B2F5C7D5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0CEA-B5CE-4425-925A-CCE59C2C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6756-94CA-4D79-98EE-285C92F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7AF4-5076-4919-AC5D-96EB1FF1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2A75-D825-49EF-B0B8-538E30B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2FE88D-107F-4804-9204-1E1267FAFC41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251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ED25-6A02-4348-A83A-94B6285B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DA9D-0D0F-4E21-8ECA-73951528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78D12-C007-495D-B431-942F166F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64612-7D99-4DD1-AE69-D235C55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6AAE9-E397-46D0-A28C-B690E8FE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AF0F7-5F70-4040-95EC-C077FEEF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56E32E-8C3C-4746-BBFE-B8C87CE60C18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26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C99-72FF-443E-8A68-32E9EC80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71CD-2B5F-40F6-A117-B79E8A76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80F01-0CE2-48D4-9BC7-C8DD2B53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D8E3B-2C0E-4B88-9D66-C9B92CEBF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00503-3A1A-4AA6-B408-AF926E0C1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048BB-5027-4402-902E-44136D5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C16D9-E98D-4499-A939-419F04FE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90A28-C761-47FA-A8DA-33893466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99673-C9D3-4592-8E6A-9355706DA32C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5502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70C7-C21D-4371-87F3-4E17206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E8068-5AF5-40BB-AA8E-E6C56224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E2018-0330-4847-9878-E3112C95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AE012-2CD2-40F3-A001-CA015B5E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ED5FE4-58DB-497A-9768-84232124FA8E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89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A823E-A905-4AE3-BABB-266C3004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1794C-B87C-4835-BCAF-3225FCEF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A21BA-9BF6-4DDD-80E9-8713262E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CB63C4-5DA8-4FCC-9864-86F62A9096F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096439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7A17-E66F-45CD-BA82-0928DC43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9FB6-7DE1-44AE-95EE-1F4F5537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11F2A-7381-4ABB-B2FF-CB322834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A8189-8CAC-4299-9F0B-40AE9778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C3CF-07C8-4E3B-979B-D58D6132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A686-3BF4-44A2-AC11-DB7ED653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1FDEAE-8386-4566-BB33-E52874E350F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073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F3E0-8691-416E-BF87-5348DE02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D94B8-71C7-4116-9D2F-027FB95F1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4526-BAF8-49CC-AD31-369B8DF7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CBD2-6E7D-4A5D-95CE-3718A9AD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FAAF-45B3-4DE8-92EF-E3433278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87672-3872-484F-8930-1AB48FB9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92FF72-2E62-4D27-9C85-E619D18529A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624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1425C-D068-4192-BA17-DFC782CF7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56B3C-9A25-466E-8FEC-6C718F8F3B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F679-FBFE-4AB2-91BE-EF40CECD5E2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092F-8120-449F-8D7E-9A3BD515D01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CFF0-D373-46C4-B0EC-237D2CB8A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7699EDEE-2250-48CA-BFB3-5AD639586103}" type="slidenum">
              <a:t>‹#›</a:t>
            </a:fld>
            <a:r>
              <a:rPr lang="en-CA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066E97-F1D9-4796-91A1-AB9CC5F70889}"/>
              </a:ext>
            </a:extLst>
          </p:cNvPr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CA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CA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9"/>
        </a:spcAft>
        <a:tabLst/>
        <a:defRPr lang="en-CA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63416" y="705569"/>
            <a:ext cx="5187975" cy="442947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GTHA</a:t>
            </a:r>
            <a:b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housing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A25-F5B6-466B-B013-9493A5CA36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63416" y="5161096"/>
            <a:ext cx="5187975" cy="156646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design</a:t>
            </a:r>
          </a:p>
        </p:txBody>
      </p:sp>
      <p:pic>
        <p:nvPicPr>
          <p:cNvPr id="1026" name="Picture 2" descr="Low Angle Photo of Balconies">
            <a:extLst>
              <a:ext uri="{FF2B5EF4-FFF2-40B4-BE49-F238E27FC236}">
                <a16:creationId xmlns:a16="http://schemas.microsoft.com/office/drawing/2014/main" id="{AD95F328-83D9-43F9-AB0C-2AF6AE50C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r="7824" b="-1"/>
          <a:stretch/>
        </p:blipFill>
        <p:spPr bwMode="auto">
          <a:xfrm>
            <a:off x="20" y="10"/>
            <a:ext cx="3848259" cy="755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35009B-245C-4F9C-A696-5254FC60B677}"/>
              </a:ext>
            </a:extLst>
          </p:cNvPr>
          <p:cNvSpPr/>
          <p:nvPr/>
        </p:nvSpPr>
        <p:spPr>
          <a:xfrm>
            <a:off x="4363416" y="889933"/>
            <a:ext cx="5038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Longitudinal Analysis of </a:t>
            </a:r>
            <a:b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housing sales in </a:t>
            </a:r>
            <a:b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Greater Toronto-Hamilton Area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508F5-9C16-4766-A169-903033AE1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778" y="6339658"/>
            <a:ext cx="5435250" cy="1028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75507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70260" y="1214934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411136" y="1416725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160076" y="1415300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1.1 Relationship between datasets</a:t>
            </a:r>
            <a:endParaRPr lang="en-CA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086922"/>
            <a:ext cx="1583532" cy="122549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Parcel-level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340670" y="6237666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32952" y="438986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12982" y="475919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6891483" y="358056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7889983" y="358056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55F29-1333-416E-94C7-9250D5638E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06769" y="5256488"/>
            <a:ext cx="3920" cy="98117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464ACB-B87A-42DC-B367-D9D79C0D8DAD}"/>
              </a:ext>
            </a:extLst>
          </p:cNvPr>
          <p:cNvSpPr txBox="1"/>
          <p:nvPr/>
        </p:nvSpPr>
        <p:spPr>
          <a:xfrm>
            <a:off x="6623781" y="5369127"/>
            <a:ext cx="11304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POI_ID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7892256" y="538279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6572485" y="5795168"/>
            <a:ext cx="117051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POI_ID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7889983" y="5795168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B32477-5625-4237-AA69-CD77E5756217}"/>
              </a:ext>
            </a:extLst>
          </p:cNvPr>
          <p:cNvCxnSpPr>
            <a:cxnSpLocks/>
            <a:stCxn id="150" idx="3"/>
            <a:endCxn id="72" idx="1"/>
          </p:cNvCxnSpPr>
          <p:nvPr/>
        </p:nvCxnSpPr>
        <p:spPr>
          <a:xfrm rot="5400000" flipH="1" flipV="1">
            <a:off x="742659" y="3587110"/>
            <a:ext cx="1687770" cy="1036530"/>
          </a:xfrm>
          <a:prstGeom prst="bentConnector4">
            <a:avLst>
              <a:gd name="adj1" fmla="val -13544"/>
              <a:gd name="adj2" fmla="val 75442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597306" y="2204037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48300" y="1705796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0126" y="1381993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680EE67-A363-469B-B191-2A206141A32B}"/>
              </a:ext>
            </a:extLst>
          </p:cNvPr>
          <p:cNvCxnSpPr>
            <a:cxnSpLocks/>
          </p:cNvCxnSpPr>
          <p:nvPr/>
        </p:nvCxnSpPr>
        <p:spPr>
          <a:xfrm flipH="1">
            <a:off x="5791795" y="1966502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198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FSA-level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13355" y="3132726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7539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fsa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69394" y="1953048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 flipV="1">
            <a:off x="8441641" y="3121030"/>
            <a:ext cx="1419757" cy="60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407F3C-219D-458B-A01D-563D58C740D1}"/>
              </a:ext>
            </a:extLst>
          </p:cNvPr>
          <p:cNvCxnSpPr>
            <a:cxnSpLocks/>
          </p:cNvCxnSpPr>
          <p:nvPr/>
        </p:nvCxnSpPr>
        <p:spPr>
          <a:xfrm flipH="1">
            <a:off x="1213261" y="1459018"/>
            <a:ext cx="189717" cy="4006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B7E372-B6E7-4846-A3C8-FCF25244EE74}"/>
              </a:ext>
            </a:extLst>
          </p:cNvPr>
          <p:cNvCxnSpPr>
            <a:cxnSpLocks/>
          </p:cNvCxnSpPr>
          <p:nvPr/>
        </p:nvCxnSpPr>
        <p:spPr>
          <a:xfrm>
            <a:off x="850177" y="1501309"/>
            <a:ext cx="44011" cy="423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6492C3-E31E-463C-B284-0A6DB83D3701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842253" y="1214934"/>
            <a:ext cx="273362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D2438E-6018-4B40-9C1B-9C726E111FFE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1115615" y="1214934"/>
            <a:ext cx="315414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ylinder 149">
            <a:extLst>
              <a:ext uri="{FF2B5EF4-FFF2-40B4-BE49-F238E27FC236}">
                <a16:creationId xmlns:a16="http://schemas.microsoft.com/office/drawing/2014/main" id="{5A6E7D69-2DE8-4B6C-80CD-0439A7EE6DCA}"/>
              </a:ext>
            </a:extLst>
          </p:cNvPr>
          <p:cNvSpPr/>
          <p:nvPr/>
        </p:nvSpPr>
        <p:spPr>
          <a:xfrm>
            <a:off x="540840" y="4232350"/>
            <a:ext cx="1054877" cy="716910"/>
          </a:xfrm>
          <a:prstGeom prst="can">
            <a:avLst/>
          </a:prstGeom>
          <a:solidFill>
            <a:srgbClr val="FF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jobs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2005216" y="3500480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2008435" y="3863018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16174" y="138199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  <a:endCxn id="91" idx="2"/>
          </p:cNvCxnSpPr>
          <p:nvPr/>
        </p:nvCxnSpPr>
        <p:spPr>
          <a:xfrm rot="5400000" flipH="1" flipV="1">
            <a:off x="1781203" y="4822013"/>
            <a:ext cx="1079173" cy="2410350"/>
          </a:xfrm>
          <a:prstGeom prst="bentConnector3">
            <a:avLst>
              <a:gd name="adj1" fmla="val -2118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5596" y="5717230"/>
            <a:ext cx="940038" cy="849544"/>
          </a:xfrm>
          <a:prstGeom prst="can">
            <a:avLst/>
          </a:prstGeom>
          <a:solidFill>
            <a:srgbClr val="9EF8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Fuel prices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339861" y="3863894"/>
            <a:ext cx="2247799" cy="2693855"/>
          </a:xfrm>
          <a:prstGeom prst="bentConnector5">
            <a:avLst>
              <a:gd name="adj1" fmla="val -10170"/>
              <a:gd name="adj2" fmla="val 49399"/>
              <a:gd name="adj3" fmla="val 128476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ylinder 235">
            <a:extLst>
              <a:ext uri="{FF2B5EF4-FFF2-40B4-BE49-F238E27FC236}">
                <a16:creationId xmlns:a16="http://schemas.microsoft.com/office/drawing/2014/main" id="{D8010D55-A33E-40FB-BEE8-9D5006E0035A}"/>
              </a:ext>
            </a:extLst>
          </p:cNvPr>
          <p:cNvSpPr/>
          <p:nvPr/>
        </p:nvSpPr>
        <p:spPr>
          <a:xfrm>
            <a:off x="413112" y="3176258"/>
            <a:ext cx="1232024" cy="888744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3E799E2-B969-4EAC-A229-EDA6D8C945CE}"/>
              </a:ext>
            </a:extLst>
          </p:cNvPr>
          <p:cNvCxnSpPr>
            <a:cxnSpLocks/>
            <a:stCxn id="236" idx="3"/>
          </p:cNvCxnSpPr>
          <p:nvPr/>
        </p:nvCxnSpPr>
        <p:spPr>
          <a:xfrm rot="5400000" flipH="1" flipV="1">
            <a:off x="1029851" y="3260762"/>
            <a:ext cx="803513" cy="804968"/>
          </a:xfrm>
          <a:prstGeom prst="bentConnector4">
            <a:avLst>
              <a:gd name="adj1" fmla="val -11380"/>
              <a:gd name="adj2" fmla="val 8826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DE99BF34-EF5D-4612-A20F-1931AA3785CB}"/>
              </a:ext>
            </a:extLst>
          </p:cNvPr>
          <p:cNvSpPr/>
          <p:nvPr/>
        </p:nvSpPr>
        <p:spPr>
          <a:xfrm>
            <a:off x="1665602" y="5717829"/>
            <a:ext cx="1068038" cy="849544"/>
          </a:xfrm>
          <a:prstGeom prst="can">
            <a:avLst/>
          </a:prstGeom>
          <a:solidFill>
            <a:srgbClr val="AF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coefs.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E6E392-F601-4E34-949C-5291A06FA967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196388" y="6567373"/>
            <a:ext cx="3233" cy="2043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9EF442-5797-421F-8E35-BC339BA30554}"/>
              </a:ext>
            </a:extLst>
          </p:cNvPr>
          <p:cNvSpPr txBox="1"/>
          <p:nvPr/>
        </p:nvSpPr>
        <p:spPr>
          <a:xfrm>
            <a:off x="1373266" y="691985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2462BF-E606-4EED-8CB9-FA205E3E6912}"/>
              </a:ext>
            </a:extLst>
          </p:cNvPr>
          <p:cNvSpPr txBox="1"/>
          <p:nvPr/>
        </p:nvSpPr>
        <p:spPr>
          <a:xfrm>
            <a:off x="1892340" y="6920450"/>
            <a:ext cx="941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 </a:t>
            </a:r>
            <a:r>
              <a:rPr lang="en-US" dirty="0"/>
              <a:t>year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2: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407279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89652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DA-level data</a:t>
            </a:r>
            <a:r>
              <a:rPr lang="en-US" sz="2000" dirty="0"/>
              <a:t>: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Select census variables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</a:t>
            </a:r>
            <a:r>
              <a:rPr lang="en-CA" sz="2000" dirty="0"/>
              <a:t>1971, 1976, 1981, 1986, 1991, 1996, 2001, 2006, 2011 , 2016)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Census tables: </a:t>
            </a:r>
            <a:r>
              <a:rPr lang="en-US" sz="2000" i="1" dirty="0"/>
              <a:t>2016 Profiles of Income</a:t>
            </a:r>
            <a:r>
              <a:rPr lang="en-US" sz="2000" dirty="0"/>
              <a:t>, </a:t>
            </a:r>
            <a:r>
              <a:rPr lang="en-US" sz="2000" i="1" dirty="0"/>
              <a:t>etc.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Teranet </a:t>
            </a:r>
            <a:r>
              <a:rPr lang="en-US" sz="2000" dirty="0"/>
              <a:t>aggregates grouped by DA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(mean/median/std, spatial lag, </a:t>
            </a:r>
            <a:r>
              <a:rPr lang="en-US" sz="2000" i="1" dirty="0"/>
              <a:t>etc.</a:t>
            </a:r>
            <a:r>
              <a:rPr lang="en-US" sz="2000" dirty="0"/>
              <a:t>)</a:t>
            </a:r>
          </a:p>
          <a:p>
            <a:pPr lvl="0"/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1500" b="1" dirty="0"/>
              <a:t>   </a:t>
            </a:r>
            <a:r>
              <a:rPr lang="en-CA" sz="2000" b="1" dirty="0"/>
              <a:t>TAZ-level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Select TTS variables 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</a:t>
            </a:r>
            <a:r>
              <a:rPr lang="en-CA" sz="2000" i="1" dirty="0"/>
              <a:t>Number of jobs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(1991, 1996, 2001, 2006, 2011, 2016), </a:t>
            </a:r>
            <a:r>
              <a:rPr lang="en-CA" sz="2000" i="1" dirty="0"/>
              <a:t>etc.</a:t>
            </a:r>
            <a:r>
              <a:rPr lang="en-CA" sz="2000" dirty="0"/>
              <a:t>  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TAZ info</a:t>
            </a:r>
            <a:endParaRPr lang="en-US" sz="2000" dirty="0"/>
          </a:p>
          <a:p>
            <a:pPr marL="0" lvl="1" indent="0"/>
            <a:r>
              <a:rPr lang="en-CA" sz="2000" dirty="0"/>
              <a:t>(length, area, geometry) </a:t>
            </a:r>
            <a:endParaRPr lang="en-US" sz="2000" dirty="0"/>
          </a:p>
          <a:p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72661" cy="560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Parcel-level data</a:t>
            </a:r>
            <a:r>
              <a:rPr lang="en-US" sz="2000" dirty="0"/>
              <a:t>: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Land use information 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Enhanced Points of Interest (EPOI), from DMTI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etc.</a:t>
            </a:r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  Time-indexed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Fuel price in Toronto from StatsCan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Inflation correction coefficients, </a:t>
            </a:r>
            <a:r>
              <a:rPr lang="en-CA" sz="2000" i="1" dirty="0"/>
              <a:t>etc.</a:t>
            </a:r>
            <a:endParaRPr lang="en-US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Postal-code-level data</a:t>
            </a:r>
            <a:r>
              <a:rPr lang="en-CA" sz="2000" dirty="0"/>
              <a:t>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Municipality-level data</a:t>
            </a:r>
            <a:r>
              <a:rPr lang="en-CA" sz="2000" dirty="0"/>
              <a:t>:</a:t>
            </a: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9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3: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flows</a:t>
            </a:r>
          </a:p>
        </p:txBody>
      </p:sp>
    </p:spTree>
    <p:extLst>
      <p:ext uri="{BB962C8B-B14F-4D97-AF65-F5344CB8AC3E}">
        <p14:creationId xmlns:p14="http://schemas.microsoft.com/office/powerpoint/2010/main" val="377001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170DAD0-61AF-4F06-9B32-63280D2D6AB6}"/>
              </a:ext>
            </a:extLst>
          </p:cNvPr>
          <p:cNvSpPr/>
          <p:nvPr/>
        </p:nvSpPr>
        <p:spPr>
          <a:xfrm>
            <a:off x="4339272" y="3403154"/>
            <a:ext cx="1402080" cy="1481863"/>
          </a:xfrm>
          <a:prstGeom prst="can">
            <a:avLst/>
          </a:prstGeom>
          <a:solidFill>
            <a:srgbClr val="FF4B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EB75F5C-6606-4F64-970A-AC9BB90B9C9A}"/>
              </a:ext>
            </a:extLst>
          </p:cNvPr>
          <p:cNvSpPr/>
          <p:nvPr/>
        </p:nvSpPr>
        <p:spPr>
          <a:xfrm>
            <a:off x="816132" y="3407592"/>
            <a:ext cx="1402080" cy="148186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6C51461-4877-4E3A-995E-559BB4D8A1FD}"/>
              </a:ext>
            </a:extLst>
          </p:cNvPr>
          <p:cNvSpPr/>
          <p:nvPr/>
        </p:nvSpPr>
        <p:spPr>
          <a:xfrm>
            <a:off x="7975870" y="3405256"/>
            <a:ext cx="1402080" cy="1481863"/>
          </a:xfrm>
          <a:prstGeom prst="can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to the database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F6CD762-7693-4E3F-9A5F-72936403491E}"/>
              </a:ext>
            </a:extLst>
          </p:cNvPr>
          <p:cNvSpPr/>
          <p:nvPr/>
        </p:nvSpPr>
        <p:spPr>
          <a:xfrm>
            <a:off x="2577702" y="3412742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5D2397-E20D-4785-87A7-9D9036C1BBE7}"/>
              </a:ext>
            </a:extLst>
          </p:cNvPr>
          <p:cNvSpPr/>
          <p:nvPr/>
        </p:nvSpPr>
        <p:spPr>
          <a:xfrm>
            <a:off x="6157062" y="3412741"/>
            <a:ext cx="1402080" cy="1481863"/>
          </a:xfrm>
          <a:prstGeom prst="can">
            <a:avLst/>
          </a:prstGeom>
          <a:solidFill>
            <a:srgbClr val="FF98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E616F-82FD-4EDE-AF5B-BF3875D5606B}"/>
              </a:ext>
            </a:extLst>
          </p:cNvPr>
          <p:cNvSpPr/>
          <p:nvPr/>
        </p:nvSpPr>
        <p:spPr>
          <a:xfrm>
            <a:off x="1328659" y="5655044"/>
            <a:ext cx="3342237" cy="122163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3D70D-6F1C-4C3C-B218-256FAD07AB84}"/>
              </a:ext>
            </a:extLst>
          </p:cNvPr>
          <p:cNvSpPr/>
          <p:nvPr/>
        </p:nvSpPr>
        <p:spPr>
          <a:xfrm>
            <a:off x="551280" y="5157750"/>
            <a:ext cx="18422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9D72-94BA-4BAA-8352-C6E287E5B65E}"/>
              </a:ext>
            </a:extLst>
          </p:cNvPr>
          <p:cNvSpPr txBox="1"/>
          <p:nvPr/>
        </p:nvSpPr>
        <p:spPr>
          <a:xfrm>
            <a:off x="551280" y="5157750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HHSaleHistory.csv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D5AA7-6782-4CC7-8D6D-516136D57FFF}"/>
              </a:ext>
            </a:extLst>
          </p:cNvPr>
          <p:cNvSpPr/>
          <p:nvPr/>
        </p:nvSpPr>
        <p:spPr>
          <a:xfrm>
            <a:off x="3780576" y="5102873"/>
            <a:ext cx="2540503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C686-AD98-4F30-ABB2-E8400A18D24E}"/>
              </a:ext>
            </a:extLst>
          </p:cNvPr>
          <p:cNvSpPr txBox="1"/>
          <p:nvPr/>
        </p:nvSpPr>
        <p:spPr>
          <a:xfrm>
            <a:off x="1382367" y="5661096"/>
            <a:ext cx="328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1.1_Teranet_DA.csv</a:t>
            </a:r>
          </a:p>
          <a:p>
            <a:r>
              <a:rPr lang="en-CA" dirty="0"/>
              <a:t>1.2_Teranet_DA_TAZ.csv</a:t>
            </a:r>
          </a:p>
          <a:p>
            <a:r>
              <a:rPr lang="en-CA" dirty="0"/>
              <a:t>1.3_Teranet_DA_TAZ_FSA.csv</a:t>
            </a:r>
          </a:p>
          <a:p>
            <a:r>
              <a:rPr lang="en-CA" dirty="0"/>
              <a:t>1.4_Teranet_DA_TAZ_FSA_LU.csv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8EAFA-0B53-43D9-8CC0-9F04BD446AB7}"/>
              </a:ext>
            </a:extLst>
          </p:cNvPr>
          <p:cNvSpPr/>
          <p:nvPr/>
        </p:nvSpPr>
        <p:spPr>
          <a:xfrm>
            <a:off x="5131457" y="5650587"/>
            <a:ext cx="3288528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E8C9F-4E56-4B7A-8692-79C956F4F203}"/>
              </a:ext>
            </a:extLst>
          </p:cNvPr>
          <p:cNvSpPr txBox="1"/>
          <p:nvPr/>
        </p:nvSpPr>
        <p:spPr>
          <a:xfrm>
            <a:off x="3780576" y="5148409"/>
            <a:ext cx="25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2_Teranet_consistent.csv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16E0F-9ABA-41EE-BA84-0B8B225644F7}"/>
              </a:ext>
            </a:extLst>
          </p:cNvPr>
          <p:cNvSpPr txBox="1"/>
          <p:nvPr/>
        </p:nvSpPr>
        <p:spPr>
          <a:xfrm>
            <a:off x="5196933" y="5736203"/>
            <a:ext cx="317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3_Teranet_new_cols.csv</a:t>
            </a:r>
          </a:p>
          <a:p>
            <a:r>
              <a:rPr lang="nn-NO" dirty="0">
                <a:cs typeface="Courier New" panose="02070309020205020404" pitchFamily="49" charset="0"/>
              </a:rPr>
              <a:t>3_Teranet_nonan_new_cols.csv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AF32B-9FD8-47EB-AB0F-1BB6119E71C5}"/>
              </a:ext>
            </a:extLst>
          </p:cNvPr>
          <p:cNvCxnSpPr>
            <a:stCxn id="3" idx="3"/>
          </p:cNvCxnSpPr>
          <p:nvPr/>
        </p:nvCxnSpPr>
        <p:spPr>
          <a:xfrm>
            <a:off x="1517172" y="488945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C577A9-D888-428F-9741-9DEE25953BD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65899" y="489460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BA32A9-FE50-4ED7-9EC4-7F6D7328CF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040312" y="488501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D18A56-A813-45E0-9CD1-C3CCE5199718}"/>
              </a:ext>
            </a:extLst>
          </p:cNvPr>
          <p:cNvCxnSpPr>
            <a:cxnSpLocks/>
          </p:cNvCxnSpPr>
          <p:nvPr/>
        </p:nvCxnSpPr>
        <p:spPr>
          <a:xfrm>
            <a:off x="7412580" y="483707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9C7DB-7AC9-45AC-AA40-53D8E9240CA6}"/>
              </a:ext>
            </a:extLst>
          </p:cNvPr>
          <p:cNvSpPr/>
          <p:nvPr/>
        </p:nvSpPr>
        <p:spPr>
          <a:xfrm>
            <a:off x="7906439" y="508960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FEFB7-DC63-4B6C-A4D6-C93DB117CFDF}"/>
              </a:ext>
            </a:extLst>
          </p:cNvPr>
          <p:cNvSpPr txBox="1"/>
          <p:nvPr/>
        </p:nvSpPr>
        <p:spPr>
          <a:xfrm>
            <a:off x="8045460" y="5135139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PostgreSQL</a:t>
            </a:r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410005-4B00-4D82-BA6B-C8C6F2F5A4E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8675000" y="488711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856EB9-F3E6-4855-8CD3-5D58C3AFBC03}"/>
              </a:ext>
            </a:extLst>
          </p:cNvPr>
          <p:cNvSpPr txBox="1"/>
          <p:nvPr/>
        </p:nvSpPr>
        <p:spPr>
          <a:xfrm>
            <a:off x="1328659" y="34018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CF270-B920-4DA1-804C-4C841B8DE2C1}"/>
              </a:ext>
            </a:extLst>
          </p:cNvPr>
          <p:cNvSpPr txBox="1"/>
          <p:nvPr/>
        </p:nvSpPr>
        <p:spPr>
          <a:xfrm>
            <a:off x="3079536" y="3401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A612-A3BD-47B2-B12A-AB09CAFDE50F}"/>
              </a:ext>
            </a:extLst>
          </p:cNvPr>
          <p:cNvSpPr txBox="1"/>
          <p:nvPr/>
        </p:nvSpPr>
        <p:spPr>
          <a:xfrm>
            <a:off x="4856933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65959-F20B-4818-B96C-56E419693B30}"/>
              </a:ext>
            </a:extLst>
          </p:cNvPr>
          <p:cNvSpPr txBox="1"/>
          <p:nvPr/>
        </p:nvSpPr>
        <p:spPr>
          <a:xfrm>
            <a:off x="8371069" y="34095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32B4F-4828-4244-B43A-1075860F9424}"/>
              </a:ext>
            </a:extLst>
          </p:cNvPr>
          <p:cNvSpPr txBox="1"/>
          <p:nvPr/>
        </p:nvSpPr>
        <p:spPr>
          <a:xfrm>
            <a:off x="6660780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A3A413B-FFFE-40AA-943E-FB88BB90A8E1}"/>
              </a:ext>
            </a:extLst>
          </p:cNvPr>
          <p:cNvSpPr/>
          <p:nvPr/>
        </p:nvSpPr>
        <p:spPr>
          <a:xfrm>
            <a:off x="2282370" y="375999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BA0939F-4AD1-47ED-9A01-8FFF993600EF}"/>
              </a:ext>
            </a:extLst>
          </p:cNvPr>
          <p:cNvSpPr/>
          <p:nvPr/>
        </p:nvSpPr>
        <p:spPr>
          <a:xfrm>
            <a:off x="4031676" y="376680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3E4C2BB-95CB-4CE5-8FCF-D49D1BFC5047}"/>
              </a:ext>
            </a:extLst>
          </p:cNvPr>
          <p:cNvSpPr/>
          <p:nvPr/>
        </p:nvSpPr>
        <p:spPr>
          <a:xfrm>
            <a:off x="5829303" y="376999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B3489B-2F77-45DA-996F-5054763B66C2}"/>
              </a:ext>
            </a:extLst>
          </p:cNvPr>
          <p:cNvSpPr/>
          <p:nvPr/>
        </p:nvSpPr>
        <p:spPr>
          <a:xfrm>
            <a:off x="7648110" y="374403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0B6C02-90E4-41D1-95B1-5F33B4554AFE}"/>
              </a:ext>
            </a:extLst>
          </p:cNvPr>
          <p:cNvSpPr/>
          <p:nvPr/>
        </p:nvSpPr>
        <p:spPr>
          <a:xfrm>
            <a:off x="776555" y="1533975"/>
            <a:ext cx="3719391" cy="1221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FFBE54-50F1-4054-9B5B-9814D8F6247A}"/>
              </a:ext>
            </a:extLst>
          </p:cNvPr>
          <p:cNvSpPr txBox="1"/>
          <p:nvPr/>
        </p:nvSpPr>
        <p:spPr>
          <a:xfrm>
            <a:off x="803034" y="1615682"/>
            <a:ext cx="3665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2.1.1_teranet_gtha_da_spatial_join.ipynb</a:t>
            </a:r>
          </a:p>
          <a:p>
            <a:r>
              <a:rPr lang="sv-SE" sz="1600" dirty="0"/>
              <a:t>2.1.2_teranet_taz_spatial_join.ipynb</a:t>
            </a:r>
            <a:endParaRPr lang="en-CA" sz="1600" dirty="0"/>
          </a:p>
          <a:p>
            <a:r>
              <a:rPr lang="pt-BR" sz="1600" dirty="0"/>
              <a:t>2.1.3_teranet_fsa_spatial_join.ipynb</a:t>
            </a:r>
          </a:p>
          <a:p>
            <a:r>
              <a:rPr lang="sv-SE" sz="1600" dirty="0"/>
              <a:t>2.1.4_teranet_lu_spatial_join.ipynb</a:t>
            </a:r>
            <a:endParaRPr lang="en-CA" sz="1600" dirty="0"/>
          </a:p>
          <a:p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A5A8-E896-4BED-B578-81F3D1F1CA10}"/>
              </a:ext>
            </a:extLst>
          </p:cNvPr>
          <p:cNvSpPr/>
          <p:nvPr/>
        </p:nvSpPr>
        <p:spPr>
          <a:xfrm>
            <a:off x="2764277" y="289772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9D02-85CA-40E9-91EE-92F02095B5C4}"/>
              </a:ext>
            </a:extLst>
          </p:cNvPr>
          <p:cNvSpPr txBox="1"/>
          <p:nvPr/>
        </p:nvSpPr>
        <p:spPr>
          <a:xfrm>
            <a:off x="2764277" y="2921575"/>
            <a:ext cx="27227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0E5D82-CF41-46FC-8437-8547259CEE53}"/>
              </a:ext>
            </a:extLst>
          </p:cNvPr>
          <p:cNvSpPr/>
          <p:nvPr/>
        </p:nvSpPr>
        <p:spPr>
          <a:xfrm>
            <a:off x="5072078" y="1566048"/>
            <a:ext cx="3228259" cy="698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E4F02-0514-4EB7-AE6C-A9B3435237F8}"/>
              </a:ext>
            </a:extLst>
          </p:cNvPr>
          <p:cNvSpPr txBox="1"/>
          <p:nvPr/>
        </p:nvSpPr>
        <p:spPr>
          <a:xfrm>
            <a:off x="5040312" y="1615673"/>
            <a:ext cx="318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</a:p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85352-376B-4499-98E1-54FC1089C4B2}"/>
              </a:ext>
            </a:extLst>
          </p:cNvPr>
          <p:cNvCxnSpPr>
            <a:cxnSpLocks/>
          </p:cNvCxnSpPr>
          <p:nvPr/>
        </p:nvCxnSpPr>
        <p:spPr>
          <a:xfrm>
            <a:off x="2319848" y="276265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9AF8F2-2FC7-46DA-9EED-4A1DCE0525E4}"/>
              </a:ext>
            </a:extLst>
          </p:cNvPr>
          <p:cNvCxnSpPr>
            <a:cxnSpLocks/>
          </p:cNvCxnSpPr>
          <p:nvPr/>
        </p:nvCxnSpPr>
        <p:spPr>
          <a:xfrm>
            <a:off x="4077735" y="327390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E65AE8-E0BB-462F-A9BE-9AC0FEED0CC0}"/>
              </a:ext>
            </a:extLst>
          </p:cNvPr>
          <p:cNvCxnSpPr>
            <a:cxnSpLocks/>
          </p:cNvCxnSpPr>
          <p:nvPr/>
        </p:nvCxnSpPr>
        <p:spPr>
          <a:xfrm>
            <a:off x="5883675" y="2264482"/>
            <a:ext cx="0" cy="170291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8255A63C-C33A-40EB-8CC1-625CDB7DBA30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3.1 Data flow for Teranet preparation</a:t>
            </a:r>
            <a:endParaRPr lang="en-CA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476CE0-9D9C-449E-A698-E06157D79555}"/>
              </a:ext>
            </a:extLst>
          </p:cNvPr>
          <p:cNvCxnSpPr>
            <a:cxnSpLocks/>
          </p:cNvCxnSpPr>
          <p:nvPr/>
        </p:nvCxnSpPr>
        <p:spPr>
          <a:xfrm>
            <a:off x="7707764" y="3167507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DDDC03-5F81-463A-90E6-B4E3BD200F76}"/>
              </a:ext>
            </a:extLst>
          </p:cNvPr>
          <p:cNvSpPr/>
          <p:nvPr/>
        </p:nvSpPr>
        <p:spPr>
          <a:xfrm>
            <a:off x="6289155" y="2541298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CD619-09D5-4D2E-808C-731D5EAA910E}"/>
              </a:ext>
            </a:extLst>
          </p:cNvPr>
          <p:cNvSpPr/>
          <p:nvPr/>
        </p:nvSpPr>
        <p:spPr>
          <a:xfrm>
            <a:off x="1854939" y="229881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GTHA</a:t>
            </a:r>
          </a:p>
          <a:p>
            <a:pPr algn="ctr"/>
            <a:r>
              <a:rPr lang="en-US" sz="800" dirty="0"/>
              <a:t>DA-level </a:t>
            </a:r>
          </a:p>
          <a:p>
            <a:pPr algn="ctr"/>
            <a:r>
              <a:rPr lang="en-US" sz="800" dirty="0"/>
              <a:t>Profiles of Income</a:t>
            </a:r>
          </a:p>
          <a:p>
            <a:pPr algn="ctr"/>
            <a:r>
              <a:rPr lang="en-US" sz="800" dirty="0"/>
              <a:t>2016 Census</a:t>
            </a:r>
            <a:endParaRPr lang="en-CA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B0011-40D1-4901-AA93-AB563E97A178}"/>
              </a:ext>
            </a:extLst>
          </p:cNvPr>
          <p:cNvSpPr/>
          <p:nvPr/>
        </p:nvSpPr>
        <p:spPr>
          <a:xfrm>
            <a:off x="2625540" y="2287545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9,182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CCBDF-1AA6-4214-8576-D9C9F0F95610}"/>
              </a:ext>
            </a:extLst>
          </p:cNvPr>
          <p:cNvSpPr txBox="1"/>
          <p:nvPr/>
        </p:nvSpPr>
        <p:spPr>
          <a:xfrm>
            <a:off x="147283" y="2310384"/>
            <a:ext cx="95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DA-level</a:t>
            </a:r>
          </a:p>
          <a:p>
            <a:pPr algn="r"/>
            <a:r>
              <a:rPr lang="en-US" sz="800" b="1" dirty="0"/>
              <a:t>Profiles of Income</a:t>
            </a:r>
          </a:p>
          <a:p>
            <a:pPr algn="r"/>
            <a:r>
              <a:rPr lang="en-US" sz="800" b="1" dirty="0"/>
              <a:t>2016 Census</a:t>
            </a:r>
          </a:p>
          <a:p>
            <a:pPr algn="r"/>
            <a:r>
              <a:rPr lang="en-US" sz="800" b="1" dirty="0"/>
              <a:t>Esri Open </a:t>
            </a:r>
          </a:p>
          <a:p>
            <a:pPr algn="r"/>
            <a:r>
              <a:rPr lang="en-US" sz="800" b="1" dirty="0"/>
              <a:t>Data Portal (*)</a:t>
            </a:r>
            <a:endParaRPr lang="en-CA" sz="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5F481-9037-40B7-9EC9-30DC7A000716}"/>
              </a:ext>
            </a:extLst>
          </p:cNvPr>
          <p:cNvSpPr/>
          <p:nvPr/>
        </p:nvSpPr>
        <p:spPr>
          <a:xfrm>
            <a:off x="511019" y="2009920"/>
            <a:ext cx="15664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da_census_income_obtain.ipynb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58DF-7D66-4860-8850-E5F30A9FC7AA}"/>
              </a:ext>
            </a:extLst>
          </p:cNvPr>
          <p:cNvSpPr/>
          <p:nvPr/>
        </p:nvSpPr>
        <p:spPr>
          <a:xfrm>
            <a:off x="110209" y="1594503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(*) https://opendata.arcgis.com/datasets/9d262f8a576842fbb2afbc8c51a64178_1.geojson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3632F-83DF-44BB-8DD1-2C6A0ABD7141}"/>
              </a:ext>
            </a:extLst>
          </p:cNvPr>
          <p:cNvSpPr/>
          <p:nvPr/>
        </p:nvSpPr>
        <p:spPr>
          <a:xfrm>
            <a:off x="1293479" y="3116215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8A40B-13F9-4D29-867D-6AD888FD71C2}"/>
              </a:ext>
            </a:extLst>
          </p:cNvPr>
          <p:cNvSpPr txBox="1"/>
          <p:nvPr/>
        </p:nvSpPr>
        <p:spPr>
          <a:xfrm>
            <a:off x="661863" y="78670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Teranet</a:t>
            </a:r>
            <a:endParaRPr lang="en-CA" sz="8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B8569-DA9C-4572-91EA-A3E1B6F725D9}"/>
              </a:ext>
            </a:extLst>
          </p:cNvPr>
          <p:cNvCxnSpPr/>
          <p:nvPr/>
        </p:nvCxnSpPr>
        <p:spPr>
          <a:xfrm>
            <a:off x="1178351" y="2687462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95B02-85A2-450E-8B68-458E45140347}"/>
              </a:ext>
            </a:extLst>
          </p:cNvPr>
          <p:cNvSpPr/>
          <p:nvPr/>
        </p:nvSpPr>
        <p:spPr>
          <a:xfrm>
            <a:off x="1293479" y="1355290"/>
            <a:ext cx="151515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/>
              <a:t>data/teranet/HHSaleHistory.csv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F75E1A-8CE3-43B6-81FF-F6EC2634B83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73576" y="1815546"/>
            <a:ext cx="907398" cy="684354"/>
          </a:xfrm>
          <a:prstGeom prst="bentConnector3">
            <a:avLst>
              <a:gd name="adj1" fmla="val 553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B62A9E-2033-4812-9500-2C57F4180E7F}"/>
              </a:ext>
            </a:extLst>
          </p:cNvPr>
          <p:cNvCxnSpPr>
            <a:cxnSpLocks/>
          </p:cNvCxnSpPr>
          <p:nvPr/>
        </p:nvCxnSpPr>
        <p:spPr>
          <a:xfrm flipV="1">
            <a:off x="1394714" y="2225364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9FF8D0-9BFB-4E1D-A9D0-65A4B94B2098}"/>
              </a:ext>
            </a:extLst>
          </p:cNvPr>
          <p:cNvSpPr txBox="1"/>
          <p:nvPr/>
        </p:nvSpPr>
        <p:spPr>
          <a:xfrm>
            <a:off x="3069410" y="1116070"/>
            <a:ext cx="78720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</a:t>
            </a:r>
          </a:p>
          <a:p>
            <a:pPr algn="ctr"/>
            <a:r>
              <a:rPr lang="en-US" sz="900" dirty="0"/>
              <a:t>how=‘inner’,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1B63EC-5942-4482-963B-9BE4E4FC8C33}"/>
              </a:ext>
            </a:extLst>
          </p:cNvPr>
          <p:cNvSpPr/>
          <p:nvPr/>
        </p:nvSpPr>
        <p:spPr>
          <a:xfrm>
            <a:off x="4332273" y="948967"/>
            <a:ext cx="159530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data/teranet/1.1_Teranet_DA.csv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2981EE-2F19-4547-A8C7-1E40D5CEEB9A}"/>
              </a:ext>
            </a:extLst>
          </p:cNvPr>
          <p:cNvSpPr txBox="1"/>
          <p:nvPr/>
        </p:nvSpPr>
        <p:spPr>
          <a:xfrm>
            <a:off x="3989486" y="2063752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'DAUID', 'CSDUID', 'CSDNAME'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F8A492-9C29-4213-96A6-DB93F418310C}"/>
              </a:ext>
            </a:extLst>
          </p:cNvPr>
          <p:cNvSpPr/>
          <p:nvPr/>
        </p:nvSpPr>
        <p:spPr>
          <a:xfrm>
            <a:off x="1854939" y="520132"/>
            <a:ext cx="755799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Teranet dataset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2863D-28FC-48B8-BDDA-DDE49A16B815}"/>
              </a:ext>
            </a:extLst>
          </p:cNvPr>
          <p:cNvSpPr/>
          <p:nvPr/>
        </p:nvSpPr>
        <p:spPr>
          <a:xfrm>
            <a:off x="2625945" y="507331"/>
            <a:ext cx="1000849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9,039,241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2155F6-0CA2-4E9B-8B76-F48E5EE6A5D4}"/>
              </a:ext>
            </a:extLst>
          </p:cNvPr>
          <p:cNvCxnSpPr/>
          <p:nvPr/>
        </p:nvCxnSpPr>
        <p:spPr>
          <a:xfrm>
            <a:off x="1178351" y="908777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88D3464-485D-4300-AA9D-26551690BDC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626794" y="719686"/>
            <a:ext cx="755799" cy="720495"/>
          </a:xfrm>
          <a:prstGeom prst="bentConnector3">
            <a:avLst>
              <a:gd name="adj1" fmla="val 459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E00F17-8502-4B49-9154-04664D50B966}"/>
              </a:ext>
            </a:extLst>
          </p:cNvPr>
          <p:cNvSpPr/>
          <p:nvPr/>
        </p:nvSpPr>
        <p:spPr>
          <a:xfrm>
            <a:off x="4372246" y="1246481"/>
            <a:ext cx="638006" cy="777289"/>
          </a:xfrm>
          <a:prstGeom prst="rect">
            <a:avLst/>
          </a:prstGeom>
          <a:solidFill>
            <a:srgbClr val="9EF8E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Teranet,</a:t>
            </a:r>
          </a:p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filtered for GTHA, </a:t>
            </a:r>
          </a:p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+DA keys</a:t>
            </a:r>
            <a:endParaRPr lang="en-CA" sz="8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BE764-A99D-49A6-9BC4-F84F0B706915}"/>
              </a:ext>
            </a:extLst>
          </p:cNvPr>
          <p:cNvSpPr/>
          <p:nvPr/>
        </p:nvSpPr>
        <p:spPr>
          <a:xfrm>
            <a:off x="5023328" y="1233194"/>
            <a:ext cx="1087461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6,803,691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1237ED-3544-4892-8733-C8B07BE52930}"/>
              </a:ext>
            </a:extLst>
          </p:cNvPr>
          <p:cNvSpPr txBox="1"/>
          <p:nvPr/>
        </p:nvSpPr>
        <p:spPr>
          <a:xfrm>
            <a:off x="290775" y="3951643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Transportation</a:t>
            </a:r>
          </a:p>
          <a:p>
            <a:pPr algn="r"/>
            <a:r>
              <a:rPr lang="en-US" sz="800" b="1" dirty="0"/>
              <a:t>Analysis Zones </a:t>
            </a:r>
          </a:p>
          <a:p>
            <a:pPr algn="r"/>
            <a:r>
              <a:rPr lang="en-US" sz="800" b="1" dirty="0"/>
              <a:t>(TAZ)</a:t>
            </a:r>
            <a:endParaRPr lang="en-CA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07EC3A-3B0C-46D9-B26A-9C686D024E20}"/>
              </a:ext>
            </a:extLst>
          </p:cNvPr>
          <p:cNvSpPr/>
          <p:nvPr/>
        </p:nvSpPr>
        <p:spPr>
          <a:xfrm>
            <a:off x="1854939" y="3786276"/>
            <a:ext cx="75991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GTHA</a:t>
            </a:r>
          </a:p>
          <a:p>
            <a:pPr algn="ctr"/>
            <a:r>
              <a:rPr lang="en-US" sz="800" dirty="0"/>
              <a:t>TAZ geometry and general info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CAFDF3-AC1F-40AB-8DA9-39A5F9AFE029}"/>
              </a:ext>
            </a:extLst>
          </p:cNvPr>
          <p:cNvSpPr/>
          <p:nvPr/>
        </p:nvSpPr>
        <p:spPr>
          <a:xfrm>
            <a:off x="2634169" y="3771832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1,716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3A321C-56CC-4DE6-BA76-6040A60698AB}"/>
              </a:ext>
            </a:extLst>
          </p:cNvPr>
          <p:cNvSpPr/>
          <p:nvPr/>
        </p:nvSpPr>
        <p:spPr>
          <a:xfrm>
            <a:off x="1293479" y="4603674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7CAC79-2C17-44E9-BA89-7D338469021C}"/>
              </a:ext>
            </a:extLst>
          </p:cNvPr>
          <p:cNvCxnSpPr/>
          <p:nvPr/>
        </p:nvCxnSpPr>
        <p:spPr>
          <a:xfrm>
            <a:off x="1178351" y="4174921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1410BC3-EF13-47F0-9518-453C8829E29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82205" y="2961564"/>
            <a:ext cx="3033685" cy="1022623"/>
          </a:xfrm>
          <a:prstGeom prst="bentConnector3">
            <a:avLst>
              <a:gd name="adj1" fmla="val 8215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48F2F29-99B8-45D6-B475-338A78094086}"/>
              </a:ext>
            </a:extLst>
          </p:cNvPr>
          <p:cNvCxnSpPr>
            <a:cxnSpLocks/>
          </p:cNvCxnSpPr>
          <p:nvPr/>
        </p:nvCxnSpPr>
        <p:spPr>
          <a:xfrm>
            <a:off x="5010250" y="1891179"/>
            <a:ext cx="1470641" cy="752978"/>
          </a:xfrm>
          <a:prstGeom prst="bentConnector3">
            <a:avLst>
              <a:gd name="adj1" fmla="val 653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695A2EB-5C69-49AE-8BCD-154509CB105B}"/>
              </a:ext>
            </a:extLst>
          </p:cNvPr>
          <p:cNvSpPr txBox="1"/>
          <p:nvPr/>
        </p:nvSpPr>
        <p:spPr>
          <a:xfrm>
            <a:off x="5127977" y="2434507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DBE8-5843-4438-A706-1190326AE6FE}"/>
              </a:ext>
            </a:extLst>
          </p:cNvPr>
          <p:cNvSpPr/>
          <p:nvPr/>
        </p:nvSpPr>
        <p:spPr>
          <a:xfrm>
            <a:off x="2924389" y="102376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2.1.1_teranet_gtha_da_spatial_join.ipynb</a:t>
            </a:r>
            <a:endParaRPr lang="en-CA" sz="8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DFBA07-9AFC-401E-A8A7-7ABBE106E3FE}"/>
              </a:ext>
            </a:extLst>
          </p:cNvPr>
          <p:cNvCxnSpPr>
            <a:cxnSpLocks/>
          </p:cNvCxnSpPr>
          <p:nvPr/>
        </p:nvCxnSpPr>
        <p:spPr>
          <a:xfrm flipV="1">
            <a:off x="3808085" y="317823"/>
            <a:ext cx="0" cy="796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9638AB-4A9C-48D0-B0E8-7F6C63F1C6BF}"/>
              </a:ext>
            </a:extLst>
          </p:cNvPr>
          <p:cNvSpPr/>
          <p:nvPr/>
        </p:nvSpPr>
        <p:spPr>
          <a:xfrm>
            <a:off x="511019" y="3509839"/>
            <a:ext cx="111324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taz_info_obtain.ipynb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98DB95-F91A-4DA2-B92C-7D315AB9911B}"/>
              </a:ext>
            </a:extLst>
          </p:cNvPr>
          <p:cNvCxnSpPr>
            <a:cxnSpLocks/>
          </p:cNvCxnSpPr>
          <p:nvPr/>
        </p:nvCxnSpPr>
        <p:spPr>
          <a:xfrm flipV="1">
            <a:off x="1394714" y="373571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528AEF-62F9-4CF0-9B9E-DD28B4438106}"/>
              </a:ext>
            </a:extLst>
          </p:cNvPr>
          <p:cNvSpPr/>
          <p:nvPr/>
        </p:nvSpPr>
        <p:spPr>
          <a:xfrm>
            <a:off x="6194718" y="1594503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2.1.2_teranet_taz_spatial_join.ipynb</a:t>
            </a:r>
            <a:endParaRPr lang="en-CA" sz="8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F93A9-A043-4FAB-A8E6-60251ED42102}"/>
              </a:ext>
            </a:extLst>
          </p:cNvPr>
          <p:cNvCxnSpPr>
            <a:cxnSpLocks/>
          </p:cNvCxnSpPr>
          <p:nvPr/>
        </p:nvCxnSpPr>
        <p:spPr>
          <a:xfrm flipV="1">
            <a:off x="5779704" y="1809947"/>
            <a:ext cx="698881" cy="624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E22D2F-5F19-4042-874E-FE6D2E6370E3}"/>
              </a:ext>
            </a:extLst>
          </p:cNvPr>
          <p:cNvSpPr/>
          <p:nvPr/>
        </p:nvSpPr>
        <p:spPr>
          <a:xfrm>
            <a:off x="6494809" y="2434493"/>
            <a:ext cx="638006" cy="77728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+DA, TAZ keys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02C14B-CF71-4A5C-AE7C-5AFD5543A018}"/>
              </a:ext>
            </a:extLst>
          </p:cNvPr>
          <p:cNvSpPr/>
          <p:nvPr/>
        </p:nvSpPr>
        <p:spPr>
          <a:xfrm>
            <a:off x="7145106" y="2419823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19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AACAAB-BF7F-464B-94C6-8EC982F13055}"/>
              </a:ext>
            </a:extLst>
          </p:cNvPr>
          <p:cNvSpPr txBox="1"/>
          <p:nvPr/>
        </p:nvSpPr>
        <p:spPr>
          <a:xfrm>
            <a:off x="6050339" y="340018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'TAZ_O'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F5D3DEC-F10C-4760-9D86-C4EB5844EF80}"/>
              </a:ext>
            </a:extLst>
          </p:cNvPr>
          <p:cNvSpPr txBox="1"/>
          <p:nvPr/>
        </p:nvSpPr>
        <p:spPr>
          <a:xfrm>
            <a:off x="253905" y="539533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Forward </a:t>
            </a:r>
          </a:p>
          <a:p>
            <a:pPr algn="r"/>
            <a:r>
              <a:rPr lang="en-US" sz="800" b="1" dirty="0"/>
              <a:t>Sortation Areas </a:t>
            </a:r>
          </a:p>
          <a:p>
            <a:pPr algn="r"/>
            <a:r>
              <a:rPr lang="en-US" sz="800" b="1" dirty="0"/>
              <a:t>(FSA) (**)</a:t>
            </a:r>
            <a:endParaRPr lang="en-CA" sz="800" b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4C3A8D-EE7C-43A5-B6EF-9B6BD6AED5CB}"/>
              </a:ext>
            </a:extLst>
          </p:cNvPr>
          <p:cNvSpPr/>
          <p:nvPr/>
        </p:nvSpPr>
        <p:spPr>
          <a:xfrm>
            <a:off x="1854939" y="5229969"/>
            <a:ext cx="758149" cy="7772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Canada</a:t>
            </a:r>
          </a:p>
          <a:p>
            <a:pPr algn="ctr"/>
            <a:r>
              <a:rPr lang="en-US" sz="800" dirty="0"/>
              <a:t>FSA geometry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F0200C-93A9-4387-B96E-20A22DB5BF0C}"/>
              </a:ext>
            </a:extLst>
          </p:cNvPr>
          <p:cNvSpPr/>
          <p:nvPr/>
        </p:nvSpPr>
        <p:spPr>
          <a:xfrm>
            <a:off x="2636041" y="5218227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1,614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BFCE6DA-1249-4B59-8E41-ECE42CA9DA35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3484077" y="4627927"/>
            <a:ext cx="4360115" cy="802655"/>
          </a:xfrm>
          <a:prstGeom prst="bentConnector3">
            <a:avLst>
              <a:gd name="adj1" fmla="val 904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19738AD-F868-4EE7-8DE1-FBE30DCD0013}"/>
              </a:ext>
            </a:extLst>
          </p:cNvPr>
          <p:cNvSpPr txBox="1"/>
          <p:nvPr/>
        </p:nvSpPr>
        <p:spPr>
          <a:xfrm>
            <a:off x="6454418" y="4075974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F6F390-5133-4151-A150-75F9AC6AAD98}"/>
              </a:ext>
            </a:extLst>
          </p:cNvPr>
          <p:cNvSpPr/>
          <p:nvPr/>
        </p:nvSpPr>
        <p:spPr>
          <a:xfrm>
            <a:off x="511020" y="4953532"/>
            <a:ext cx="1482372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Download from library website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2C3138-B46E-44DF-9D10-C0CCB0CF046C}"/>
              </a:ext>
            </a:extLst>
          </p:cNvPr>
          <p:cNvCxnSpPr>
            <a:cxnSpLocks/>
          </p:cNvCxnSpPr>
          <p:nvPr/>
        </p:nvCxnSpPr>
        <p:spPr>
          <a:xfrm flipV="1">
            <a:off x="1394714" y="5179406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12B5586-E7C3-4FC7-8B83-7831AFF6F305}"/>
              </a:ext>
            </a:extLst>
          </p:cNvPr>
          <p:cNvSpPr/>
          <p:nvPr/>
        </p:nvSpPr>
        <p:spPr>
          <a:xfrm>
            <a:off x="4451748" y="4753403"/>
            <a:ext cx="17203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2.1.3_teranet_fsa_spatial_join.ipynb</a:t>
            </a:r>
            <a:endParaRPr lang="en-CA" sz="8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2287409-F004-437F-9DDE-C92A6055598F}"/>
              </a:ext>
            </a:extLst>
          </p:cNvPr>
          <p:cNvCxnSpPr>
            <a:cxnSpLocks/>
          </p:cNvCxnSpPr>
          <p:nvPr/>
        </p:nvCxnSpPr>
        <p:spPr>
          <a:xfrm flipV="1">
            <a:off x="5239974" y="4210985"/>
            <a:ext cx="1214444" cy="540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D4F4263-5F27-4802-BC8A-F29292B0321D}"/>
              </a:ext>
            </a:extLst>
          </p:cNvPr>
          <p:cNvSpPr/>
          <p:nvPr/>
        </p:nvSpPr>
        <p:spPr>
          <a:xfrm>
            <a:off x="7821250" y="4075960"/>
            <a:ext cx="638006" cy="777289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+DA, TAZ,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FSA keys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D0DA21-986F-47A7-8EEC-3D22625EFC0E}"/>
              </a:ext>
            </a:extLst>
          </p:cNvPr>
          <p:cNvSpPr/>
          <p:nvPr/>
        </p:nvSpPr>
        <p:spPr>
          <a:xfrm>
            <a:off x="8474166" y="4074808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20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520992C-16E7-4A2A-A036-2A3343B7F231}"/>
              </a:ext>
            </a:extLst>
          </p:cNvPr>
          <p:cNvSpPr txBox="1"/>
          <p:nvPr/>
        </p:nvSpPr>
        <p:spPr>
          <a:xfrm>
            <a:off x="7455585" y="5047162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‘FSA'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3A6F6A9-3FE5-4DE0-AB5A-C4089DA76E88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1177820" y="5618613"/>
            <a:ext cx="67711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EFC25F-0C1A-4F52-825B-A2ACE3DB3AEE}"/>
              </a:ext>
            </a:extLst>
          </p:cNvPr>
          <p:cNvSpPr/>
          <p:nvPr/>
        </p:nvSpPr>
        <p:spPr>
          <a:xfrm>
            <a:off x="110209" y="6012109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(**) https://mdl.library.utoronto.ca/collections/geospatial-data/forward-sortation-areas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4F3D02-3F46-457C-AD13-CCD09B604551}"/>
              </a:ext>
            </a:extLst>
          </p:cNvPr>
          <p:cNvSpPr txBox="1"/>
          <p:nvPr/>
        </p:nvSpPr>
        <p:spPr>
          <a:xfrm rot="16200000">
            <a:off x="-165496" y="509901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D8B2588-6673-478C-BFB3-CF0E2368B902}"/>
              </a:ext>
            </a:extLst>
          </p:cNvPr>
          <p:cNvCxnSpPr>
            <a:cxnSpLocks/>
          </p:cNvCxnSpPr>
          <p:nvPr/>
        </p:nvCxnSpPr>
        <p:spPr>
          <a:xfrm>
            <a:off x="7132815" y="3123736"/>
            <a:ext cx="688435" cy="1106923"/>
          </a:xfrm>
          <a:prstGeom prst="bentConnector3">
            <a:avLst>
              <a:gd name="adj1" fmla="val 433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23F470-9BBE-45E5-AEC0-EFBCDD2FEC73}"/>
              </a:ext>
            </a:extLst>
          </p:cNvPr>
          <p:cNvSpPr txBox="1"/>
          <p:nvPr/>
        </p:nvSpPr>
        <p:spPr>
          <a:xfrm rot="16200000">
            <a:off x="-248051" y="2875492"/>
            <a:ext cx="93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C29901-F858-4DCA-BE62-3EBB0820FEDE}"/>
              </a:ext>
            </a:extLst>
          </p:cNvPr>
          <p:cNvSpPr txBox="1"/>
          <p:nvPr/>
        </p:nvSpPr>
        <p:spPr>
          <a:xfrm rot="16200000">
            <a:off x="-291697" y="734146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D441B0-75AD-4ABC-B590-34FE94362E85}"/>
              </a:ext>
            </a:extLst>
          </p:cNvPr>
          <p:cNvSpPr txBox="1"/>
          <p:nvPr/>
        </p:nvSpPr>
        <p:spPr>
          <a:xfrm>
            <a:off x="367185" y="684186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Parcel-level</a:t>
            </a:r>
          </a:p>
          <a:p>
            <a:pPr algn="r"/>
            <a:r>
              <a:rPr lang="en-US" sz="800" b="1" dirty="0"/>
              <a:t>Land Use</a:t>
            </a:r>
          </a:p>
          <a:p>
            <a:pPr algn="r"/>
            <a:r>
              <a:rPr lang="en-US" sz="800" b="1" dirty="0"/>
              <a:t>for GTA </a:t>
            </a:r>
          </a:p>
          <a:p>
            <a:pPr algn="r"/>
            <a:r>
              <a:rPr lang="en-US" sz="800" b="1" dirty="0"/>
              <a:t>and Hamilton</a:t>
            </a:r>
            <a:endParaRPr lang="en-CA" sz="800" b="1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5409C76-B3C1-4C6B-BDC4-FCBC9178FE74}"/>
              </a:ext>
            </a:extLst>
          </p:cNvPr>
          <p:cNvSpPr/>
          <p:nvPr/>
        </p:nvSpPr>
        <p:spPr>
          <a:xfrm>
            <a:off x="1854037" y="6584596"/>
            <a:ext cx="760818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GTHA</a:t>
            </a:r>
          </a:p>
          <a:p>
            <a:pPr algn="ctr"/>
            <a:r>
              <a:rPr lang="en-US" sz="800" dirty="0"/>
              <a:t>parcel-level land use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FC0A291-6039-48E5-9D4D-028CFABF9CBC}"/>
              </a:ext>
            </a:extLst>
          </p:cNvPr>
          <p:cNvSpPr/>
          <p:nvPr/>
        </p:nvSpPr>
        <p:spPr>
          <a:xfrm>
            <a:off x="2630728" y="6573905"/>
            <a:ext cx="1051254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1,664,862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DAC631C8-A902-4CA4-9C81-B5E96B1C8283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3681982" y="6384394"/>
            <a:ext cx="5021559" cy="401866"/>
          </a:xfrm>
          <a:prstGeom prst="bentConnector3">
            <a:avLst>
              <a:gd name="adj1" fmla="val 9139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C57F27F-87C7-471E-8F82-F89FF4737871}"/>
              </a:ext>
            </a:extLst>
          </p:cNvPr>
          <p:cNvSpPr txBox="1"/>
          <p:nvPr/>
        </p:nvSpPr>
        <p:spPr>
          <a:xfrm>
            <a:off x="7401273" y="5820278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A409538-4704-4D02-85B8-A76458924028}"/>
              </a:ext>
            </a:extLst>
          </p:cNvPr>
          <p:cNvSpPr/>
          <p:nvPr/>
        </p:nvSpPr>
        <p:spPr>
          <a:xfrm>
            <a:off x="848275" y="6312572"/>
            <a:ext cx="86374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lu_obtain.ipynb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F5CABEE-2ABA-4490-98A8-F501D5F36809}"/>
              </a:ext>
            </a:extLst>
          </p:cNvPr>
          <p:cNvCxnSpPr>
            <a:cxnSpLocks/>
          </p:cNvCxnSpPr>
          <p:nvPr/>
        </p:nvCxnSpPr>
        <p:spPr>
          <a:xfrm flipV="1">
            <a:off x="1418137" y="653403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C9B3F7-FD74-4A85-A3AF-4AF3044CB41B}"/>
              </a:ext>
            </a:extLst>
          </p:cNvPr>
          <p:cNvSpPr/>
          <p:nvPr/>
        </p:nvSpPr>
        <p:spPr>
          <a:xfrm>
            <a:off x="8685958" y="5813799"/>
            <a:ext cx="1087412" cy="77728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Teranet dataset,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+DA, TAZ, FSA, pin_lu keys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32F3F5C-7593-4638-B2CD-D84878B84A6A}"/>
              </a:ext>
            </a:extLst>
          </p:cNvPr>
          <p:cNvSpPr/>
          <p:nvPr/>
        </p:nvSpPr>
        <p:spPr>
          <a:xfrm>
            <a:off x="8685909" y="5251516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6,803,767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23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CB5D238-24BA-45F1-9D28-77CC5E0E63CD}"/>
              </a:ext>
            </a:extLst>
          </p:cNvPr>
          <p:cNvCxnSpPr/>
          <p:nvPr/>
        </p:nvCxnSpPr>
        <p:spPr>
          <a:xfrm>
            <a:off x="1178351" y="6973379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130CC4A-94C5-4CB3-AD01-728955B16181}"/>
              </a:ext>
            </a:extLst>
          </p:cNvPr>
          <p:cNvSpPr txBox="1"/>
          <p:nvPr/>
        </p:nvSpPr>
        <p:spPr>
          <a:xfrm rot="16200000">
            <a:off x="-341277" y="6521399"/>
            <a:ext cx="14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Geography </a:t>
            </a:r>
          </a:p>
          <a:p>
            <a:pPr algn="r"/>
            <a:r>
              <a:rPr lang="en-US" sz="2000" b="1" dirty="0"/>
              <a:t>dept.</a:t>
            </a:r>
            <a:endParaRPr lang="en-CA" sz="2000" b="1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56D1531-CFFE-43AF-B596-B6BB75859D11}"/>
              </a:ext>
            </a:extLst>
          </p:cNvPr>
          <p:cNvSpPr/>
          <p:nvPr/>
        </p:nvSpPr>
        <p:spPr>
          <a:xfrm>
            <a:off x="511019" y="231235"/>
            <a:ext cx="1177570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Received from Teranet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417C65-ED5B-4A30-B881-E234964AD791}"/>
              </a:ext>
            </a:extLst>
          </p:cNvPr>
          <p:cNvCxnSpPr>
            <a:cxnSpLocks/>
          </p:cNvCxnSpPr>
          <p:nvPr/>
        </p:nvCxnSpPr>
        <p:spPr>
          <a:xfrm flipV="1">
            <a:off x="1394714" y="446679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459A28-4038-4096-AD33-47F5A33F42B9}"/>
              </a:ext>
            </a:extLst>
          </p:cNvPr>
          <p:cNvSpPr/>
          <p:nvPr/>
        </p:nvSpPr>
        <p:spPr>
          <a:xfrm>
            <a:off x="4989266" y="6325054"/>
            <a:ext cx="17203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2.1.4_teranet_lu_spatial_join.ipynb</a:t>
            </a:r>
            <a:endParaRPr lang="en-CA" sz="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B070C8A-F1DA-4EF0-856B-12C9D2FB2D11}"/>
              </a:ext>
            </a:extLst>
          </p:cNvPr>
          <p:cNvCxnSpPr>
            <a:cxnSpLocks/>
          </p:cNvCxnSpPr>
          <p:nvPr/>
        </p:nvCxnSpPr>
        <p:spPr>
          <a:xfrm flipV="1">
            <a:off x="5777492" y="6070030"/>
            <a:ext cx="1620721" cy="253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4F0ADE1-C1E4-4A8E-AE67-3204DAD3C2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69893" y="5254930"/>
            <a:ext cx="1209870" cy="42226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9595B03-EDB3-4D07-8B8C-BAB9F684C6B2}"/>
              </a:ext>
            </a:extLst>
          </p:cNvPr>
          <p:cNvSpPr/>
          <p:nvPr/>
        </p:nvSpPr>
        <p:spPr>
          <a:xfrm>
            <a:off x="6375139" y="2131688"/>
            <a:ext cx="1826141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data/teranet/1.2_Teranet_DA_TAZ.csv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B68DF7B-5DC4-438F-BBFC-29B4C914C898}"/>
              </a:ext>
            </a:extLst>
          </p:cNvPr>
          <p:cNvSpPr/>
          <p:nvPr/>
        </p:nvSpPr>
        <p:spPr>
          <a:xfrm>
            <a:off x="7722642" y="3776762"/>
            <a:ext cx="202972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data/teranet/1.3_Teranet_DA_TAZ_FSA.csv 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F73A71-A60D-459F-8A96-8C6C49D45608}"/>
              </a:ext>
            </a:extLst>
          </p:cNvPr>
          <p:cNvSpPr/>
          <p:nvPr/>
        </p:nvSpPr>
        <p:spPr>
          <a:xfrm>
            <a:off x="7688836" y="7101878"/>
            <a:ext cx="219002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data/teranet/1.4_Teranet_DA_TAZ_FSA_LU.csv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DDC5C28-D030-49C5-A696-63F91DB78FB2}"/>
              </a:ext>
            </a:extLst>
          </p:cNvPr>
          <p:cNvSpPr txBox="1"/>
          <p:nvPr/>
        </p:nvSpPr>
        <p:spPr>
          <a:xfrm>
            <a:off x="5430938" y="6858171"/>
            <a:ext cx="2948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columns: ‘pin_lu', ‘LANDUSE', ‘PROP_CODE'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252" name="Title 1">
            <a:extLst>
              <a:ext uri="{FF2B5EF4-FFF2-40B4-BE49-F238E27FC236}">
                <a16:creationId xmlns:a16="http://schemas.microsoft.com/office/drawing/2014/main" id="{74F7FC7A-D7E6-44FD-9DC0-DE7D23492F8C}"/>
              </a:ext>
            </a:extLst>
          </p:cNvPr>
          <p:cNvSpPr txBox="1">
            <a:spLocks/>
          </p:cNvSpPr>
          <p:nvPr/>
        </p:nvSpPr>
        <p:spPr>
          <a:xfrm>
            <a:off x="7455585" y="193256"/>
            <a:ext cx="2433556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3.2 Teranet Spatial joins</a:t>
            </a:r>
            <a:endParaRPr lang="en-CA" b="1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7D16050-A595-458E-B22E-71D974D5C336}"/>
              </a:ext>
            </a:extLst>
          </p:cNvPr>
          <p:cNvCxnSpPr/>
          <p:nvPr/>
        </p:nvCxnSpPr>
        <p:spPr>
          <a:xfrm>
            <a:off x="7527016" y="1372551"/>
            <a:ext cx="23177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0DAA167-D23C-4573-88C9-107AA98B1F9A}"/>
              </a:ext>
            </a:extLst>
          </p:cNvPr>
          <p:cNvCxnSpPr>
            <a:cxnSpLocks/>
          </p:cNvCxnSpPr>
          <p:nvPr/>
        </p:nvCxnSpPr>
        <p:spPr>
          <a:xfrm flipV="1">
            <a:off x="7302532" y="220348"/>
            <a:ext cx="0" cy="944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0BCC469-3636-4B74-B59F-97EB793259A3}"/>
              </a:ext>
            </a:extLst>
          </p:cNvPr>
          <p:cNvCxnSpPr>
            <a:cxnSpLocks/>
          </p:cNvCxnSpPr>
          <p:nvPr/>
        </p:nvCxnSpPr>
        <p:spPr>
          <a:xfrm flipV="1">
            <a:off x="9487717" y="6606540"/>
            <a:ext cx="0" cy="495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16014"/>
      </p:ext>
    </p:extLst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948</Words>
  <Application>Microsoft Office PowerPoint</Application>
  <PresentationFormat>Custom</PresentationFormat>
  <Paragraphs>246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Liberation Sans</vt:lpstr>
      <vt:lpstr>Noto Sans Bold</vt:lpstr>
      <vt:lpstr>Noto Sans Regular</vt:lpstr>
      <vt:lpstr>Wingdings</vt:lpstr>
      <vt:lpstr>Impress</vt:lpstr>
      <vt:lpstr>Office Theme</vt:lpstr>
      <vt:lpstr>GTHA housing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107</cp:revision>
  <dcterms:created xsi:type="dcterms:W3CDTF">2019-08-12T18:41:19Z</dcterms:created>
  <dcterms:modified xsi:type="dcterms:W3CDTF">2019-08-21T06:46:48Z</dcterms:modified>
</cp:coreProperties>
</file>