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7A78"/>
    <a:srgbClr val="BE5C5A"/>
    <a:srgbClr val="07FF30"/>
    <a:srgbClr val="6491BF"/>
    <a:srgbClr val="B27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19-Aug-19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arrymieny.deviantart.com/art/layered-database-source-documents-348798124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agrave308.deviantart.com/art/Flow-in-light-291612785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rchitecture-buildings-business-26768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5095" y="-2664460"/>
            <a:ext cx="6855460" cy="121875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4940" y="3371850"/>
            <a:ext cx="2051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/>
              <a:t>Teranet meeting</a:t>
            </a:r>
          </a:p>
          <a:p>
            <a:r>
              <a:rPr lang="" altLang="en-US"/>
              <a:t>16-Aug-2019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769870" y="2153920"/>
            <a:ext cx="5699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400"/>
              <a:t>GTHA housing market database</a:t>
            </a:r>
          </a:p>
          <a:p>
            <a:r>
              <a:rPr lang="" altLang="en-US" sz="2400"/>
              <a:t>Teranet Exploratory Data Analysis</a:t>
            </a:r>
          </a:p>
          <a:p>
            <a:r>
              <a:rPr lang="" altLang="en-US" sz="2400"/>
              <a:t>Future steps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769870" y="3648710"/>
            <a:ext cx="5699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Presented by: Stepan Oskin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880110" y="6419215"/>
            <a:ext cx="4722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" altLang="en-US" dirty="0">
                <a:solidFill>
                  <a:schemeClr val="bg1"/>
                </a:solidFill>
              </a:rPr>
              <a:t>Photo </a:t>
            </a:r>
            <a:r>
              <a:rPr lang="en-CA" altLang="en-US" dirty="0">
                <a:solidFill>
                  <a:schemeClr val="bg1"/>
                </a:solidFill>
              </a:rPr>
              <a:t>by</a:t>
            </a:r>
            <a:r>
              <a:rPr lang="" alt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Maarten van den Heuvel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1307" y="640081"/>
            <a:ext cx="3377183" cy="3681976"/>
          </a:xfrm>
          <a:noFill/>
        </p:spPr>
        <p:txBody>
          <a:bodyPr>
            <a:normAutofit/>
          </a:bodyPr>
          <a:lstStyle/>
          <a:p>
            <a:pPr algn="l"/>
            <a:r>
              <a:rPr lang="" altLang="en-US" sz="4400" dirty="0"/>
              <a:t>Section 3: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51307" y="4460487"/>
            <a:ext cx="3377184" cy="1757433"/>
          </a:xfrm>
          <a:noFill/>
        </p:spPr>
        <p:txBody>
          <a:bodyPr>
            <a:normAutofit/>
          </a:bodyPr>
          <a:lstStyle/>
          <a:p>
            <a:pPr algn="l"/>
            <a:r>
              <a:rPr lang="en-CA" altLang="en-US" sz="4000" dirty="0"/>
              <a:t>PostgreSQL database</a:t>
            </a:r>
            <a:endParaRPr lang="" altLang="en-US" sz="4000" dirty="0"/>
          </a:p>
        </p:txBody>
      </p:sp>
      <p:pic>
        <p:nvPicPr>
          <p:cNvPr id="3" name="Picture 2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265EC28-A746-4A22-A7B9-ACAF8EA1A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885" r="-1" b="13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D69AE-285A-400A-AD23-CD1D9F93FD10}"/>
              </a:ext>
            </a:extLst>
          </p:cNvPr>
          <p:cNvSpPr txBox="1"/>
          <p:nvPr/>
        </p:nvSpPr>
        <p:spPr>
          <a:xfrm>
            <a:off x="9775955" y="6657945"/>
            <a:ext cx="241604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8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7162-A70C-421C-A153-CDD94F81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relationship </a:t>
            </a:r>
            <a:r>
              <a:rPr lang="en-US" dirty="0"/>
              <a:t>(ER) diagram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B5B7E-CED4-4F6E-BA64-5375C1A7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68" y="2259998"/>
            <a:ext cx="4105275" cy="177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5F3A36-7CAA-4406-8C6F-A2B0BFD9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1" y="4235833"/>
            <a:ext cx="591502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7702E-7207-473B-9A47-334041680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830" y="1417638"/>
            <a:ext cx="3714750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F8743-0D66-4005-BE97-72D7063F7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06" y="5387657"/>
            <a:ext cx="5800725" cy="82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5BEC0-1D1D-46C1-979C-B35CA3B6D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7243" y="4700050"/>
            <a:ext cx="1247775" cy="1857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82AB76-8E09-49D5-8085-C900447A20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096" y="6359524"/>
            <a:ext cx="1752600" cy="447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791567-1E51-4379-826D-804562A12E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6281" y="6352637"/>
            <a:ext cx="22288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Presentation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" altLang="en-US" dirty="0"/>
              <a:t>1. Overview of the current state of the project</a:t>
            </a:r>
          </a:p>
          <a:p>
            <a:pPr marL="0" indent="0">
              <a:buNone/>
            </a:pPr>
            <a:r>
              <a:rPr lang="" altLang="en-US" dirty="0">
                <a:sym typeface="+mn-ea"/>
              </a:rPr>
              <a:t>2</a:t>
            </a:r>
            <a:r>
              <a:rPr lang="en-US" altLang="en-US" dirty="0">
                <a:sym typeface="+mn-ea"/>
              </a:rPr>
              <a:t>. Data flow</a:t>
            </a:r>
            <a:endParaRPr lang="" altLang="en-US" dirty="0">
              <a:sym typeface="+mn-ea"/>
            </a:endParaRPr>
          </a:p>
          <a:p>
            <a:pPr marL="0" indent="0">
              <a:buNone/>
            </a:pPr>
            <a:r>
              <a:rPr lang="" altLang="en-US" dirty="0"/>
              <a:t>3. </a:t>
            </a:r>
            <a:r>
              <a:rPr lang="en-CA" altLang="en-US" dirty="0"/>
              <a:t>PostgreSQL</a:t>
            </a:r>
            <a:endParaRPr lang="" altLang="en-US" dirty="0"/>
          </a:p>
          <a:p>
            <a:pPr marL="0" indent="0">
              <a:buNone/>
            </a:pPr>
            <a:r>
              <a:rPr lang="" altLang="en-US" dirty="0">
                <a:sym typeface="+mn-ea"/>
              </a:rPr>
              <a:t>4</a:t>
            </a:r>
            <a:r>
              <a:rPr lang="en-US" altLang="en-US" dirty="0">
                <a:sym typeface="+mn-ea"/>
              </a:rPr>
              <a:t>. Future steps</a:t>
            </a:r>
            <a:endParaRPr lang="" altLang="en-US" dirty="0"/>
          </a:p>
          <a:p>
            <a:pPr marL="0" indent="0">
              <a:buNone/>
            </a:pPr>
            <a:r>
              <a:rPr lang="" altLang="en-US" dirty="0"/>
              <a:t>5. EDA results</a:t>
            </a:r>
          </a:p>
          <a:p>
            <a:endParaRPr lang="" altLang="en-US" dirty="0"/>
          </a:p>
          <a:p>
            <a:endParaRPr lang="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064578"/>
            <a:ext cx="9144000" cy="2387600"/>
          </a:xfrm>
        </p:spPr>
        <p:txBody>
          <a:bodyPr/>
          <a:lstStyle/>
          <a:p>
            <a:r>
              <a:rPr lang="" altLang="en-US"/>
              <a:t>Section 1: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544253"/>
            <a:ext cx="9144000" cy="1655762"/>
          </a:xfrm>
        </p:spPr>
        <p:txBody>
          <a:bodyPr/>
          <a:lstStyle/>
          <a:p>
            <a:r>
              <a:rPr lang="" altLang="en-US" sz="3200"/>
              <a:t>Overview of the current stage of the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_osem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0" y="304800"/>
            <a:ext cx="12357100" cy="656463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40385" y="304800"/>
            <a:ext cx="2964815" cy="1076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" altLang="en-US" sz="3200"/>
              <a:t>1.1 OSEMN methodology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6070600" y="6153150"/>
            <a:ext cx="6021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" altLang="en-US">
                <a:solidFill>
                  <a:schemeClr val="bg1"/>
                </a:solidFill>
              </a:rPr>
              <a:t>Source: </a:t>
            </a:r>
            <a:r>
              <a:rPr lang="en-US">
                <a:solidFill>
                  <a:schemeClr val="bg1"/>
                </a:solidFill>
              </a:rPr>
              <a:t>Dr. Cher Han Lau</a:t>
            </a:r>
            <a:r>
              <a:rPr lang="" altLang="en-US">
                <a:solidFill>
                  <a:schemeClr val="bg1"/>
                </a:solidFill>
              </a:rPr>
              <a:t>, LEAD (https://thelead.io)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346710" y="615315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" altLang="en-US" dirty="0">
                <a:solidFill>
                  <a:schemeClr val="bg1"/>
                </a:solidFill>
              </a:rPr>
              <a:t>Originally </a:t>
            </a:r>
            <a:r>
              <a:rPr lang="en-CA" altLang="en-US" dirty="0">
                <a:solidFill>
                  <a:schemeClr val="bg1"/>
                </a:solidFill>
              </a:rPr>
              <a:t>by</a:t>
            </a:r>
            <a:r>
              <a:rPr lang="" altLang="en-US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Hillary Mason and Chris Wiggins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_osem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0" y="304800"/>
            <a:ext cx="12357100" cy="65646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53465" y="1362710"/>
            <a:ext cx="6101080" cy="4705985"/>
          </a:xfrm>
          <a:prstGeom prst="rect">
            <a:avLst/>
          </a:prstGeom>
          <a:noFill/>
          <a:ln w="38100">
            <a:solidFill>
              <a:srgbClr val="07FF3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25295" y="3632200"/>
            <a:ext cx="4952365" cy="5219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" altLang="en-US" sz="2800">
                <a:solidFill>
                  <a:srgbClr val="07FF30"/>
                </a:solidFill>
              </a:rPr>
              <a:t>Focus of this master thesis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4565" y="1362710"/>
            <a:ext cx="3765550" cy="4705985"/>
          </a:xfrm>
          <a:prstGeom prst="rect">
            <a:avLst/>
          </a:prstGeom>
          <a:noFill/>
          <a:ln w="38100">
            <a:solidFill>
              <a:srgbClr val="B27FD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053070" y="3632200"/>
            <a:ext cx="2288540" cy="5219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" altLang="en-US" sz="2800">
                <a:solidFill>
                  <a:srgbClr val="B27FD9"/>
                </a:solidFill>
              </a:rPr>
              <a:t>Future work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40385" y="203835"/>
            <a:ext cx="2772410" cy="1076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3200"/>
              <a:t>1.</a:t>
            </a:r>
            <a:r>
              <a:rPr lang="" altLang="en-US" sz="3200"/>
              <a:t>2</a:t>
            </a:r>
            <a:r>
              <a:rPr lang="en-US" altLang="en-US" sz="3200"/>
              <a:t> </a:t>
            </a:r>
            <a:r>
              <a:rPr lang="" altLang="en-US" sz="3200"/>
              <a:t>MASc thesis scope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1.2 Steps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760" y="1617345"/>
            <a:ext cx="10972800" cy="4893945"/>
          </a:xfrm>
        </p:spPr>
        <p:txBody>
          <a:bodyPr/>
          <a:lstStyle/>
          <a:p>
            <a:pPr marL="0" indent="0">
              <a:buNone/>
            </a:pPr>
            <a:r>
              <a:rPr lang="" altLang="en-US" b="1"/>
              <a:t>1.</a:t>
            </a:r>
            <a:r>
              <a:rPr lang="" altLang="en-US"/>
              <a:t> </a:t>
            </a:r>
            <a:r>
              <a:rPr lang="" altLang="en-US" b="1"/>
              <a:t>Obtain:</a:t>
            </a:r>
            <a:endParaRPr lang="" altLang="en-US"/>
          </a:p>
          <a:p>
            <a:pPr lvl="1"/>
            <a:r>
              <a:rPr lang="" altLang="en-US"/>
              <a:t>Collect data from various sources</a:t>
            </a:r>
          </a:p>
          <a:p>
            <a:pPr lvl="1"/>
            <a:r>
              <a:rPr lang="" altLang="en-US" b="1"/>
              <a:t>Assemble GTHA housing database</a:t>
            </a:r>
          </a:p>
          <a:p>
            <a:pPr marL="0" indent="0">
              <a:buNone/>
            </a:pPr>
            <a:r>
              <a:rPr lang="" altLang="en-US" b="1"/>
              <a:t>2. Scrub:</a:t>
            </a:r>
            <a:endParaRPr lang="" altLang="en-US"/>
          </a:p>
          <a:p>
            <a:pPr lvl="1"/>
            <a:r>
              <a:rPr lang="" altLang="en-US"/>
              <a:t>Clean Teranet dataset</a:t>
            </a:r>
          </a:p>
          <a:p>
            <a:pPr lvl="1"/>
            <a:r>
              <a:rPr lang="" altLang="en-US"/>
              <a:t>Add necessary attributes</a:t>
            </a:r>
          </a:p>
          <a:p>
            <a:pPr marL="0" indent="0">
              <a:buNone/>
            </a:pPr>
            <a:r>
              <a:rPr lang="" altLang="en-US" b="1"/>
              <a:t>3. Explore:</a:t>
            </a:r>
          </a:p>
          <a:p>
            <a:pPr lvl="1"/>
            <a:r>
              <a:rPr lang="" altLang="en-US"/>
              <a:t>Explore Teranet dataset</a:t>
            </a:r>
          </a:p>
          <a:p>
            <a:pPr lvl="1"/>
            <a:r>
              <a:rPr lang="" altLang="en-US"/>
              <a:t>Determine data quality issues</a:t>
            </a:r>
          </a:p>
          <a:p>
            <a:pPr marL="0" indent="0">
              <a:buNone/>
            </a:pPr>
            <a:r>
              <a:rPr lang="" altLang="en-US"/>
              <a:t>	</a:t>
            </a:r>
          </a:p>
        </p:txBody>
      </p:sp>
      <p:sp>
        <p:nvSpPr>
          <p:cNvPr id="6" name="Curved Right Arrow 5"/>
          <p:cNvSpPr/>
          <p:nvPr/>
        </p:nvSpPr>
        <p:spPr>
          <a:xfrm rot="10800000">
            <a:off x="10079355" y="2800985"/>
            <a:ext cx="708660" cy="16383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20455" y="4263390"/>
            <a:ext cx="1358900" cy="175260"/>
          </a:xfrm>
          <a:prstGeom prst="rect">
            <a:avLst/>
          </a:prstGeom>
          <a:solidFill>
            <a:srgbClr val="6491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iped Right Arrow 7"/>
          <p:cNvSpPr/>
          <p:nvPr/>
        </p:nvSpPr>
        <p:spPr>
          <a:xfrm>
            <a:off x="7759065" y="3917315"/>
            <a:ext cx="869315" cy="8680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7585075" y="3834130"/>
            <a:ext cx="75565" cy="103441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2697480" y="5471795"/>
            <a:ext cx="84455" cy="98298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Left Arrow 13"/>
          <p:cNvSpPr/>
          <p:nvPr/>
        </p:nvSpPr>
        <p:spPr>
          <a:xfrm rot="10800000">
            <a:off x="1646555" y="4137025"/>
            <a:ext cx="866140" cy="19329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47BDE-2644-44E9-84B9-803CC70B5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79" r="7565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0345" y="2688404"/>
            <a:ext cx="9144000" cy="2900518"/>
          </a:xfrm>
        </p:spPr>
        <p:txBody>
          <a:bodyPr>
            <a:normAutofit/>
          </a:bodyPr>
          <a:lstStyle/>
          <a:p>
            <a:r>
              <a:rPr lang="" altLang="en-US">
                <a:solidFill>
                  <a:srgbClr val="FFFFFF"/>
                </a:solidFill>
              </a:rPr>
              <a:t>Section 2:</a:t>
            </a:r>
            <a:endParaRPr lang="" alt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7186" y="5552792"/>
            <a:ext cx="9144000" cy="1098395"/>
          </a:xfrm>
        </p:spPr>
        <p:txBody>
          <a:bodyPr>
            <a:normAutofit/>
          </a:bodyPr>
          <a:lstStyle/>
          <a:p>
            <a:r>
              <a:rPr lang="en-CA" altLang="en-US" sz="3200">
                <a:solidFill>
                  <a:srgbClr val="FFFFFF"/>
                </a:solidFill>
              </a:rPr>
              <a:t>Data flow</a:t>
            </a:r>
            <a:endParaRPr lang="" altLang="en-US" sz="32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13DF1-BC8F-4673-990A-2FBDD32A3DAB}"/>
              </a:ext>
            </a:extLst>
          </p:cNvPr>
          <p:cNvSpPr txBox="1"/>
          <p:nvPr/>
        </p:nvSpPr>
        <p:spPr>
          <a:xfrm>
            <a:off x="9626875" y="665794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://seagrave308.deviantart.com/art/Flow-in-light-2916127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908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F7DC-84FF-4FE5-8F03-5FB74570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Data flow: Teranet dataset stages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139B-F61C-4650-9170-A0A1EDF9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1587"/>
            <a:ext cx="10972800" cy="226019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During</a:t>
            </a:r>
            <a:r>
              <a:rPr lang="en-US" sz="2800" i="1" dirty="0"/>
              <a:t> Step 2: Scrub</a:t>
            </a:r>
            <a:r>
              <a:rPr lang="en-US" sz="2800" dirty="0"/>
              <a:t> of the OSEMN methodology,</a:t>
            </a:r>
          </a:p>
          <a:p>
            <a:pPr marL="0" indent="0">
              <a:buNone/>
            </a:pPr>
            <a:r>
              <a:rPr lang="en-US" sz="2800" dirty="0"/>
              <a:t>the Teranet dataset is transformed in 5 main stages: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1546626-A6F4-44E0-BC0B-87389FD7AC0F}"/>
              </a:ext>
            </a:extLst>
          </p:cNvPr>
          <p:cNvSpPr/>
          <p:nvPr/>
        </p:nvSpPr>
        <p:spPr>
          <a:xfrm>
            <a:off x="5394960" y="3699899"/>
            <a:ext cx="1402080" cy="148186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consistency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45CB5072-5CE5-473A-9F07-BAED1C4D8C0C}"/>
              </a:ext>
            </a:extLst>
          </p:cNvPr>
          <p:cNvSpPr/>
          <p:nvPr/>
        </p:nvSpPr>
        <p:spPr>
          <a:xfrm>
            <a:off x="609600" y="3699899"/>
            <a:ext cx="1402080" cy="1481863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F71B513-0E28-49DA-AC6F-B5C3889DE2D2}"/>
              </a:ext>
            </a:extLst>
          </p:cNvPr>
          <p:cNvSpPr/>
          <p:nvPr/>
        </p:nvSpPr>
        <p:spPr>
          <a:xfrm>
            <a:off x="10309447" y="3699899"/>
            <a:ext cx="1402080" cy="1481863"/>
          </a:xfrm>
          <a:prstGeom prst="ca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the database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6AFE3BF-9A7B-4C58-A227-B2A3C659C313}"/>
              </a:ext>
            </a:extLst>
          </p:cNvPr>
          <p:cNvSpPr/>
          <p:nvPr/>
        </p:nvSpPr>
        <p:spPr>
          <a:xfrm>
            <a:off x="3002280" y="3699899"/>
            <a:ext cx="1402080" cy="148186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A3B1A2F1-0097-4C02-9B5D-98C3E9D6EA44}"/>
              </a:ext>
            </a:extLst>
          </p:cNvPr>
          <p:cNvSpPr/>
          <p:nvPr/>
        </p:nvSpPr>
        <p:spPr>
          <a:xfrm>
            <a:off x="7852203" y="3699899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attributes</a:t>
            </a:r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CF2156C1-69FA-461E-87CE-6F965C125B15}"/>
              </a:ext>
            </a:extLst>
          </p:cNvPr>
          <p:cNvSpPr/>
          <p:nvPr/>
        </p:nvSpPr>
        <p:spPr>
          <a:xfrm>
            <a:off x="2159726" y="4094278"/>
            <a:ext cx="713427" cy="693104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8B1D20B5-6D82-43CD-B7D4-4213A3805065}"/>
              </a:ext>
            </a:extLst>
          </p:cNvPr>
          <p:cNvSpPr/>
          <p:nvPr/>
        </p:nvSpPr>
        <p:spPr>
          <a:xfrm>
            <a:off x="4533487" y="4094278"/>
            <a:ext cx="713427" cy="693104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FE8FC4FE-A991-496F-875F-78E15E03493F}"/>
              </a:ext>
            </a:extLst>
          </p:cNvPr>
          <p:cNvSpPr/>
          <p:nvPr/>
        </p:nvSpPr>
        <p:spPr>
          <a:xfrm>
            <a:off x="6967908" y="4094278"/>
            <a:ext cx="713427" cy="693104"/>
          </a:xfrm>
          <a:prstGeom prst="strip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611B0BA4-B33E-424D-B691-E446CCCFCF60}"/>
              </a:ext>
            </a:extLst>
          </p:cNvPr>
          <p:cNvSpPr/>
          <p:nvPr/>
        </p:nvSpPr>
        <p:spPr>
          <a:xfrm>
            <a:off x="9425151" y="4094278"/>
            <a:ext cx="713427" cy="693104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94B97E-36EF-4230-9D9E-4FB8B668E026}"/>
              </a:ext>
            </a:extLst>
          </p:cNvPr>
          <p:cNvSpPr/>
          <p:nvPr/>
        </p:nvSpPr>
        <p:spPr>
          <a:xfrm>
            <a:off x="1481086" y="5838646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175F48-5ECC-4D30-9F25-618B6FFD1836}"/>
              </a:ext>
            </a:extLst>
          </p:cNvPr>
          <p:cNvSpPr/>
          <p:nvPr/>
        </p:nvSpPr>
        <p:spPr>
          <a:xfrm>
            <a:off x="270666" y="5444266"/>
            <a:ext cx="252825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520E96-6BBE-45C5-A6E4-D1B9F8C2D4E1}"/>
              </a:ext>
            </a:extLst>
          </p:cNvPr>
          <p:cNvSpPr txBox="1"/>
          <p:nvPr/>
        </p:nvSpPr>
        <p:spPr>
          <a:xfrm>
            <a:off x="270666" y="5444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HHSaleHistory.csv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F454C3-F85C-4CC2-A7FE-FC2DA26F1ED0}"/>
              </a:ext>
            </a:extLst>
          </p:cNvPr>
          <p:cNvSpPr/>
          <p:nvPr/>
        </p:nvSpPr>
        <p:spPr>
          <a:xfrm>
            <a:off x="4349368" y="5404782"/>
            <a:ext cx="3493264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18F12-3AF0-422E-8B24-CBACD7E68A7F}"/>
              </a:ext>
            </a:extLst>
          </p:cNvPr>
          <p:cNvSpPr txBox="1"/>
          <p:nvPr/>
        </p:nvSpPr>
        <p:spPr>
          <a:xfrm>
            <a:off x="1534794" y="5844698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1.1_Teranet_DA_cols.csv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340F19-C807-4AFF-B3DC-5009ABC202EF}"/>
              </a:ext>
            </a:extLst>
          </p:cNvPr>
          <p:cNvSpPr/>
          <p:nvPr/>
        </p:nvSpPr>
        <p:spPr>
          <a:xfrm>
            <a:off x="6834834" y="5851916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DD3391-A104-415C-BF40-C41CA25A4909}"/>
              </a:ext>
            </a:extLst>
          </p:cNvPr>
          <p:cNvSpPr txBox="1"/>
          <p:nvPr/>
        </p:nvSpPr>
        <p:spPr>
          <a:xfrm>
            <a:off x="1749900" y="621403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1.2_Teranet_DA_TAZ_cols.csv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6B2BE6-7E58-4CB7-A324-C0567222DA1E}"/>
              </a:ext>
            </a:extLst>
          </p:cNvPr>
          <p:cNvSpPr txBox="1"/>
          <p:nvPr/>
        </p:nvSpPr>
        <p:spPr>
          <a:xfrm>
            <a:off x="4349368" y="545031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2_Teranet_consistent.csv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17392E-1F38-4495-AC53-A2AE5E8F303C}"/>
              </a:ext>
            </a:extLst>
          </p:cNvPr>
          <p:cNvSpPr txBox="1"/>
          <p:nvPr/>
        </p:nvSpPr>
        <p:spPr>
          <a:xfrm>
            <a:off x="6797040" y="5849653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A9DBF0-7BCD-47B3-92A1-AB1779EAC272}"/>
              </a:ext>
            </a:extLst>
          </p:cNvPr>
          <p:cNvSpPr txBox="1"/>
          <p:nvPr/>
        </p:nvSpPr>
        <p:spPr>
          <a:xfrm>
            <a:off x="6965790" y="621403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3_Teranet_nonan_new_cols.csv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234B28-9D29-494F-8E99-501CB7FC2A1E}"/>
              </a:ext>
            </a:extLst>
          </p:cNvPr>
          <p:cNvCxnSpPr>
            <a:stCxn id="14" idx="3"/>
          </p:cNvCxnSpPr>
          <p:nvPr/>
        </p:nvCxnSpPr>
        <p:spPr>
          <a:xfrm>
            <a:off x="1310640" y="5181762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D3A7A7-7BA0-47A3-84EE-E49CBDD9A837}"/>
              </a:ext>
            </a:extLst>
          </p:cNvPr>
          <p:cNvCxnSpPr>
            <a:cxnSpLocks/>
          </p:cNvCxnSpPr>
          <p:nvPr/>
        </p:nvCxnSpPr>
        <p:spPr>
          <a:xfrm flipH="1">
            <a:off x="3703319" y="5181762"/>
            <a:ext cx="8709" cy="66789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9DEF8C-713B-43C8-B46E-4265EC662DF7}"/>
              </a:ext>
            </a:extLst>
          </p:cNvPr>
          <p:cNvCxnSpPr>
            <a:cxnSpLocks/>
            <a:stCxn id="6" idx="3"/>
            <a:endCxn id="36" idx="0"/>
          </p:cNvCxnSpPr>
          <p:nvPr/>
        </p:nvCxnSpPr>
        <p:spPr>
          <a:xfrm>
            <a:off x="6096000" y="5181762"/>
            <a:ext cx="0" cy="22302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459E93-5581-413A-AF5E-948BF10A406A}"/>
              </a:ext>
            </a:extLst>
          </p:cNvPr>
          <p:cNvCxnSpPr>
            <a:cxnSpLocks/>
          </p:cNvCxnSpPr>
          <p:nvPr/>
        </p:nvCxnSpPr>
        <p:spPr>
          <a:xfrm>
            <a:off x="8553243" y="5183171"/>
            <a:ext cx="0" cy="6664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66972F3-E3BB-4E53-A8AA-99DE875DB105}"/>
              </a:ext>
            </a:extLst>
          </p:cNvPr>
          <p:cNvSpPr/>
          <p:nvPr/>
        </p:nvSpPr>
        <p:spPr>
          <a:xfrm>
            <a:off x="10241926" y="5324120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5BC16B-14FA-40B7-9EC2-E2A424CA7201}"/>
              </a:ext>
            </a:extLst>
          </p:cNvPr>
          <p:cNvSpPr txBox="1"/>
          <p:nvPr/>
        </p:nvSpPr>
        <p:spPr>
          <a:xfrm>
            <a:off x="10241926" y="536965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2B5280-1489-404B-AFBB-485BEE28F6F7}"/>
              </a:ext>
            </a:extLst>
          </p:cNvPr>
          <p:cNvCxnSpPr>
            <a:cxnSpLocks/>
            <a:stCxn id="15" idx="3"/>
            <a:endCxn id="48" idx="0"/>
          </p:cNvCxnSpPr>
          <p:nvPr/>
        </p:nvCxnSpPr>
        <p:spPr>
          <a:xfrm>
            <a:off x="11010487" y="5181762"/>
            <a:ext cx="0" cy="14235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5DC27F1-F7FB-4A04-8470-44A4B90B162A}"/>
              </a:ext>
            </a:extLst>
          </p:cNvPr>
          <p:cNvSpPr txBox="1"/>
          <p:nvPr/>
        </p:nvSpPr>
        <p:spPr>
          <a:xfrm>
            <a:off x="1157768" y="3699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B542A-A509-4542-AA53-F8C9D371727B}"/>
              </a:ext>
            </a:extLst>
          </p:cNvPr>
          <p:cNvSpPr txBox="1"/>
          <p:nvPr/>
        </p:nvSpPr>
        <p:spPr>
          <a:xfrm>
            <a:off x="3568912" y="3699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D9B698-FA1E-4C16-A3E4-75B5FDFCF8F6}"/>
              </a:ext>
            </a:extLst>
          </p:cNvPr>
          <p:cNvSpPr txBox="1"/>
          <p:nvPr/>
        </p:nvSpPr>
        <p:spPr>
          <a:xfrm>
            <a:off x="5907487" y="36981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952EF6-A625-4166-9E65-E4626900245A}"/>
              </a:ext>
            </a:extLst>
          </p:cNvPr>
          <p:cNvSpPr txBox="1"/>
          <p:nvPr/>
        </p:nvSpPr>
        <p:spPr>
          <a:xfrm>
            <a:off x="8368084" y="3695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B9617-51CE-4EF9-BC2E-4281B191FAF0}"/>
              </a:ext>
            </a:extLst>
          </p:cNvPr>
          <p:cNvSpPr txBox="1"/>
          <p:nvPr/>
        </p:nvSpPr>
        <p:spPr>
          <a:xfrm>
            <a:off x="10719620" y="36866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  <a:endParaRPr lang="en-CA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B3EAD4-D0D4-436D-9AFB-A560F56815EB}"/>
              </a:ext>
            </a:extLst>
          </p:cNvPr>
          <p:cNvCxnSpPr>
            <a:cxnSpLocks/>
          </p:cNvCxnSpPr>
          <p:nvPr/>
        </p:nvCxnSpPr>
        <p:spPr>
          <a:xfrm>
            <a:off x="9707129" y="3621717"/>
            <a:ext cx="0" cy="666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968606-09B1-4A11-8422-BC4013EDD999}"/>
              </a:ext>
            </a:extLst>
          </p:cNvPr>
          <p:cNvSpPr txBox="1"/>
          <p:nvPr/>
        </p:nvSpPr>
        <p:spPr>
          <a:xfrm>
            <a:off x="54902" y="597886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Folder:</a:t>
            </a:r>
          </a:p>
          <a:p>
            <a:r>
              <a:rPr lang="en-US" dirty="0"/>
              <a:t>data/teranet/</a:t>
            </a:r>
            <a:endParaRPr lang="en-CA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0DCFE30-CAA3-4C69-A0BC-3787D057CA58}"/>
              </a:ext>
            </a:extLst>
          </p:cNvPr>
          <p:cNvSpPr/>
          <p:nvPr/>
        </p:nvSpPr>
        <p:spPr>
          <a:xfrm>
            <a:off x="8553243" y="3011352"/>
            <a:ext cx="245724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7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F7DC-84FF-4FE5-8F03-5FB74570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67" y="274638"/>
            <a:ext cx="11842956" cy="1143000"/>
          </a:xfrm>
        </p:spPr>
        <p:txBody>
          <a:bodyPr/>
          <a:lstStyle/>
          <a:p>
            <a:r>
              <a:rPr lang="en-US" dirty="0"/>
              <a:t>2.1 Data flow: Teranet dataset transformations</a:t>
            </a:r>
            <a:endParaRPr lang="en-CA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1546626-A6F4-44E0-BC0B-87389FD7AC0F}"/>
              </a:ext>
            </a:extLst>
          </p:cNvPr>
          <p:cNvSpPr/>
          <p:nvPr/>
        </p:nvSpPr>
        <p:spPr>
          <a:xfrm>
            <a:off x="5394960" y="3699899"/>
            <a:ext cx="1402080" cy="148186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consistency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45CB5072-5CE5-473A-9F07-BAED1C4D8C0C}"/>
              </a:ext>
            </a:extLst>
          </p:cNvPr>
          <p:cNvSpPr/>
          <p:nvPr/>
        </p:nvSpPr>
        <p:spPr>
          <a:xfrm>
            <a:off x="609600" y="3699899"/>
            <a:ext cx="1402080" cy="1481863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F71B513-0E28-49DA-AC6F-B5C3889DE2D2}"/>
              </a:ext>
            </a:extLst>
          </p:cNvPr>
          <p:cNvSpPr/>
          <p:nvPr/>
        </p:nvSpPr>
        <p:spPr>
          <a:xfrm>
            <a:off x="10309447" y="3699899"/>
            <a:ext cx="1402080" cy="1481863"/>
          </a:xfrm>
          <a:prstGeom prst="ca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the database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6AFE3BF-9A7B-4C58-A227-B2A3C659C313}"/>
              </a:ext>
            </a:extLst>
          </p:cNvPr>
          <p:cNvSpPr/>
          <p:nvPr/>
        </p:nvSpPr>
        <p:spPr>
          <a:xfrm>
            <a:off x="3002280" y="3699899"/>
            <a:ext cx="1402080" cy="148186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A3B1A2F1-0097-4C02-9B5D-98C3E9D6EA44}"/>
              </a:ext>
            </a:extLst>
          </p:cNvPr>
          <p:cNvSpPr/>
          <p:nvPr/>
        </p:nvSpPr>
        <p:spPr>
          <a:xfrm>
            <a:off x="7852203" y="3699899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attributes</a:t>
            </a:r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CF2156C1-69FA-461E-87CE-6F965C125B15}"/>
              </a:ext>
            </a:extLst>
          </p:cNvPr>
          <p:cNvSpPr/>
          <p:nvPr/>
        </p:nvSpPr>
        <p:spPr>
          <a:xfrm>
            <a:off x="2159726" y="4094278"/>
            <a:ext cx="713427" cy="693104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8B1D20B5-6D82-43CD-B7D4-4213A3805065}"/>
              </a:ext>
            </a:extLst>
          </p:cNvPr>
          <p:cNvSpPr/>
          <p:nvPr/>
        </p:nvSpPr>
        <p:spPr>
          <a:xfrm>
            <a:off x="4533487" y="4094278"/>
            <a:ext cx="713427" cy="693104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FE8FC4FE-A991-496F-875F-78E15E03493F}"/>
              </a:ext>
            </a:extLst>
          </p:cNvPr>
          <p:cNvSpPr/>
          <p:nvPr/>
        </p:nvSpPr>
        <p:spPr>
          <a:xfrm>
            <a:off x="6967908" y="4094278"/>
            <a:ext cx="713427" cy="693104"/>
          </a:xfrm>
          <a:prstGeom prst="stripedRightArrow">
            <a:avLst/>
          </a:prstGeom>
          <a:solidFill>
            <a:srgbClr val="CA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611B0BA4-B33E-424D-B691-E446CCCFCF60}"/>
              </a:ext>
            </a:extLst>
          </p:cNvPr>
          <p:cNvSpPr/>
          <p:nvPr/>
        </p:nvSpPr>
        <p:spPr>
          <a:xfrm>
            <a:off x="9425151" y="4094278"/>
            <a:ext cx="713427" cy="693104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94B97E-36EF-4230-9D9E-4FB8B668E026}"/>
              </a:ext>
            </a:extLst>
          </p:cNvPr>
          <p:cNvSpPr/>
          <p:nvPr/>
        </p:nvSpPr>
        <p:spPr>
          <a:xfrm>
            <a:off x="1481086" y="5838646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175F48-5ECC-4D30-9F25-618B6FFD1836}"/>
              </a:ext>
            </a:extLst>
          </p:cNvPr>
          <p:cNvSpPr/>
          <p:nvPr/>
        </p:nvSpPr>
        <p:spPr>
          <a:xfrm>
            <a:off x="270666" y="5444266"/>
            <a:ext cx="252825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520E96-6BBE-45C5-A6E4-D1B9F8C2D4E1}"/>
              </a:ext>
            </a:extLst>
          </p:cNvPr>
          <p:cNvSpPr txBox="1"/>
          <p:nvPr/>
        </p:nvSpPr>
        <p:spPr>
          <a:xfrm>
            <a:off x="270666" y="5444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HHSaleHistory.csv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F454C3-F85C-4CC2-A7FE-FC2DA26F1ED0}"/>
              </a:ext>
            </a:extLst>
          </p:cNvPr>
          <p:cNvSpPr/>
          <p:nvPr/>
        </p:nvSpPr>
        <p:spPr>
          <a:xfrm>
            <a:off x="4349368" y="5404782"/>
            <a:ext cx="3493264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18F12-3AF0-422E-8B24-CBACD7E68A7F}"/>
              </a:ext>
            </a:extLst>
          </p:cNvPr>
          <p:cNvSpPr txBox="1"/>
          <p:nvPr/>
        </p:nvSpPr>
        <p:spPr>
          <a:xfrm>
            <a:off x="1534794" y="5844698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1.1_Teranet_DA_cols.csv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340F19-C807-4AFF-B3DC-5009ABC202EF}"/>
              </a:ext>
            </a:extLst>
          </p:cNvPr>
          <p:cNvSpPr/>
          <p:nvPr/>
        </p:nvSpPr>
        <p:spPr>
          <a:xfrm>
            <a:off x="6834834" y="5851916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DD3391-A104-415C-BF40-C41CA25A4909}"/>
              </a:ext>
            </a:extLst>
          </p:cNvPr>
          <p:cNvSpPr txBox="1"/>
          <p:nvPr/>
        </p:nvSpPr>
        <p:spPr>
          <a:xfrm>
            <a:off x="1749900" y="621403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1.2_Teranet_DA_TAZ_cols.csv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6B2BE6-7E58-4CB7-A324-C0567222DA1E}"/>
              </a:ext>
            </a:extLst>
          </p:cNvPr>
          <p:cNvSpPr txBox="1"/>
          <p:nvPr/>
        </p:nvSpPr>
        <p:spPr>
          <a:xfrm>
            <a:off x="4349368" y="545031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2_Teranet_consistent.csv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17392E-1F38-4495-AC53-A2AE5E8F303C}"/>
              </a:ext>
            </a:extLst>
          </p:cNvPr>
          <p:cNvSpPr txBox="1"/>
          <p:nvPr/>
        </p:nvSpPr>
        <p:spPr>
          <a:xfrm>
            <a:off x="6797040" y="5849653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A9DBF0-7BCD-47B3-92A1-AB1779EAC272}"/>
              </a:ext>
            </a:extLst>
          </p:cNvPr>
          <p:cNvSpPr txBox="1"/>
          <p:nvPr/>
        </p:nvSpPr>
        <p:spPr>
          <a:xfrm>
            <a:off x="6965790" y="621403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3_Teranet_nonan_new_cols.csv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234B28-9D29-494F-8E99-501CB7FC2A1E}"/>
              </a:ext>
            </a:extLst>
          </p:cNvPr>
          <p:cNvCxnSpPr>
            <a:stCxn id="14" idx="3"/>
          </p:cNvCxnSpPr>
          <p:nvPr/>
        </p:nvCxnSpPr>
        <p:spPr>
          <a:xfrm>
            <a:off x="1310640" y="5181762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D3A7A7-7BA0-47A3-84EE-E49CBDD9A837}"/>
              </a:ext>
            </a:extLst>
          </p:cNvPr>
          <p:cNvCxnSpPr>
            <a:cxnSpLocks/>
          </p:cNvCxnSpPr>
          <p:nvPr/>
        </p:nvCxnSpPr>
        <p:spPr>
          <a:xfrm flipH="1">
            <a:off x="3703319" y="5181762"/>
            <a:ext cx="8709" cy="66789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9DEF8C-713B-43C8-B46E-4265EC662DF7}"/>
              </a:ext>
            </a:extLst>
          </p:cNvPr>
          <p:cNvCxnSpPr>
            <a:cxnSpLocks/>
            <a:stCxn id="6" idx="3"/>
            <a:endCxn id="36" idx="0"/>
          </p:cNvCxnSpPr>
          <p:nvPr/>
        </p:nvCxnSpPr>
        <p:spPr>
          <a:xfrm>
            <a:off x="6096000" y="5181762"/>
            <a:ext cx="0" cy="22302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459E93-5581-413A-AF5E-948BF10A406A}"/>
              </a:ext>
            </a:extLst>
          </p:cNvPr>
          <p:cNvCxnSpPr>
            <a:cxnSpLocks/>
          </p:cNvCxnSpPr>
          <p:nvPr/>
        </p:nvCxnSpPr>
        <p:spPr>
          <a:xfrm>
            <a:off x="8553243" y="5183171"/>
            <a:ext cx="0" cy="6664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66972F3-E3BB-4E53-A8AA-99DE875DB105}"/>
              </a:ext>
            </a:extLst>
          </p:cNvPr>
          <p:cNvSpPr/>
          <p:nvPr/>
        </p:nvSpPr>
        <p:spPr>
          <a:xfrm>
            <a:off x="10241926" y="5324120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5BC16B-14FA-40B7-9EC2-E2A424CA7201}"/>
              </a:ext>
            </a:extLst>
          </p:cNvPr>
          <p:cNvSpPr txBox="1"/>
          <p:nvPr/>
        </p:nvSpPr>
        <p:spPr>
          <a:xfrm>
            <a:off x="10241926" y="536965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2B5280-1489-404B-AFBB-485BEE28F6F7}"/>
              </a:ext>
            </a:extLst>
          </p:cNvPr>
          <p:cNvCxnSpPr>
            <a:cxnSpLocks/>
            <a:stCxn id="15" idx="3"/>
            <a:endCxn id="48" idx="0"/>
          </p:cNvCxnSpPr>
          <p:nvPr/>
        </p:nvCxnSpPr>
        <p:spPr>
          <a:xfrm>
            <a:off x="11010487" y="5181762"/>
            <a:ext cx="0" cy="14235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5DC27F1-F7FB-4A04-8470-44A4B90B162A}"/>
              </a:ext>
            </a:extLst>
          </p:cNvPr>
          <p:cNvSpPr txBox="1"/>
          <p:nvPr/>
        </p:nvSpPr>
        <p:spPr>
          <a:xfrm>
            <a:off x="1157768" y="3699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B542A-A509-4542-AA53-F8C9D371727B}"/>
              </a:ext>
            </a:extLst>
          </p:cNvPr>
          <p:cNvSpPr txBox="1"/>
          <p:nvPr/>
        </p:nvSpPr>
        <p:spPr>
          <a:xfrm>
            <a:off x="3568912" y="3699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D9B698-FA1E-4C16-A3E4-75B5FDFCF8F6}"/>
              </a:ext>
            </a:extLst>
          </p:cNvPr>
          <p:cNvSpPr txBox="1"/>
          <p:nvPr/>
        </p:nvSpPr>
        <p:spPr>
          <a:xfrm>
            <a:off x="5907487" y="36981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952EF6-A625-4166-9E65-E4626900245A}"/>
              </a:ext>
            </a:extLst>
          </p:cNvPr>
          <p:cNvSpPr txBox="1"/>
          <p:nvPr/>
        </p:nvSpPr>
        <p:spPr>
          <a:xfrm>
            <a:off x="8368084" y="3695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B9617-51CE-4EF9-BC2E-4281B191FAF0}"/>
              </a:ext>
            </a:extLst>
          </p:cNvPr>
          <p:cNvSpPr txBox="1"/>
          <p:nvPr/>
        </p:nvSpPr>
        <p:spPr>
          <a:xfrm>
            <a:off x="10719620" y="36866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  <a:endParaRPr lang="en-CA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B3EAD4-D0D4-436D-9AFB-A560F56815EB}"/>
              </a:ext>
            </a:extLst>
          </p:cNvPr>
          <p:cNvCxnSpPr>
            <a:cxnSpLocks/>
          </p:cNvCxnSpPr>
          <p:nvPr/>
        </p:nvCxnSpPr>
        <p:spPr>
          <a:xfrm>
            <a:off x="9707129" y="3621717"/>
            <a:ext cx="0" cy="666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968606-09B1-4A11-8422-BC4013EDD999}"/>
              </a:ext>
            </a:extLst>
          </p:cNvPr>
          <p:cNvSpPr txBox="1"/>
          <p:nvPr/>
        </p:nvSpPr>
        <p:spPr>
          <a:xfrm>
            <a:off x="54902" y="597886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Folder:</a:t>
            </a:r>
          </a:p>
          <a:p>
            <a:r>
              <a:rPr lang="en-US" dirty="0"/>
              <a:t>data/teranet/</a:t>
            </a:r>
            <a:endParaRPr lang="en-CA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0DCFE30-CAA3-4C69-A0BC-3787D057CA58}"/>
              </a:ext>
            </a:extLst>
          </p:cNvPr>
          <p:cNvSpPr/>
          <p:nvPr/>
        </p:nvSpPr>
        <p:spPr>
          <a:xfrm>
            <a:off x="8553243" y="3011352"/>
            <a:ext cx="245724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2967E0-9609-4046-8335-8F5913F39104}"/>
              </a:ext>
            </a:extLst>
          </p:cNvPr>
          <p:cNvSpPr/>
          <p:nvPr/>
        </p:nvSpPr>
        <p:spPr>
          <a:xfrm>
            <a:off x="466538" y="2183216"/>
            <a:ext cx="5121915" cy="6984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9109F4-3A02-4723-A528-637DE4F584F4}"/>
              </a:ext>
            </a:extLst>
          </p:cNvPr>
          <p:cNvSpPr txBox="1"/>
          <p:nvPr/>
        </p:nvSpPr>
        <p:spPr>
          <a:xfrm>
            <a:off x="520246" y="2189268"/>
            <a:ext cx="5121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2.1.1_teranet_gtha_da_spatial_join.ipynb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409F44-EBEA-48B7-A4F8-5266A8525ECE}"/>
              </a:ext>
            </a:extLst>
          </p:cNvPr>
          <p:cNvSpPr txBox="1"/>
          <p:nvPr/>
        </p:nvSpPr>
        <p:spPr>
          <a:xfrm>
            <a:off x="520246" y="2549260"/>
            <a:ext cx="4628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2.1.2_teranet_taz_spatial_join.ipynb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FEA62-8DCB-44A0-8EE6-C47C77528D82}"/>
              </a:ext>
            </a:extLst>
          </p:cNvPr>
          <p:cNvCxnSpPr>
            <a:cxnSpLocks/>
          </p:cNvCxnSpPr>
          <p:nvPr/>
        </p:nvCxnSpPr>
        <p:spPr>
          <a:xfrm>
            <a:off x="2383971" y="2892199"/>
            <a:ext cx="1" cy="1373868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164937-0F05-4774-9FED-44238837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8987"/>
            <a:ext cx="10972800" cy="226019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Transformation is performed in Python in 4 main steps: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FF3EB5-E8DB-49F7-8AFC-4DD2B784212A}"/>
              </a:ext>
            </a:extLst>
          </p:cNvPr>
          <p:cNvSpPr txBox="1"/>
          <p:nvPr/>
        </p:nvSpPr>
        <p:spPr>
          <a:xfrm>
            <a:off x="2398831" y="42561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en-CA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E0CE6E-425D-4A81-935D-8677AAE3DE4F}"/>
              </a:ext>
            </a:extLst>
          </p:cNvPr>
          <p:cNvSpPr txBox="1"/>
          <p:nvPr/>
        </p:nvSpPr>
        <p:spPr>
          <a:xfrm>
            <a:off x="4818164" y="426606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B22709-A9B4-4742-A287-82CB20D707A9}"/>
              </a:ext>
            </a:extLst>
          </p:cNvPr>
          <p:cNvSpPr txBox="1"/>
          <p:nvPr/>
        </p:nvSpPr>
        <p:spPr>
          <a:xfrm>
            <a:off x="7232242" y="425476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DDBFEE-8282-4BE9-8418-6156DDC2EF5C}"/>
              </a:ext>
            </a:extLst>
          </p:cNvPr>
          <p:cNvSpPr/>
          <p:nvPr/>
        </p:nvSpPr>
        <p:spPr>
          <a:xfrm>
            <a:off x="2694464" y="2998793"/>
            <a:ext cx="3749880" cy="376184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1844E4-7E75-4D42-86B2-08780EF877E0}"/>
              </a:ext>
            </a:extLst>
          </p:cNvPr>
          <p:cNvSpPr txBox="1"/>
          <p:nvPr/>
        </p:nvSpPr>
        <p:spPr>
          <a:xfrm>
            <a:off x="2748171" y="3004845"/>
            <a:ext cx="3764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2.2_teranet_consistency.ipynb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250546-C03E-4140-BF8F-BFF6BB52117C}"/>
              </a:ext>
            </a:extLst>
          </p:cNvPr>
          <p:cNvCxnSpPr>
            <a:cxnSpLocks/>
          </p:cNvCxnSpPr>
          <p:nvPr/>
        </p:nvCxnSpPr>
        <p:spPr>
          <a:xfrm flipH="1">
            <a:off x="4726416" y="3369027"/>
            <a:ext cx="17724" cy="8968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97D4E1F-4FA2-41EC-A755-415D73385DB3}"/>
              </a:ext>
            </a:extLst>
          </p:cNvPr>
          <p:cNvSpPr txBox="1"/>
          <p:nvPr/>
        </p:nvSpPr>
        <p:spPr>
          <a:xfrm>
            <a:off x="49967" y="299123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Folder:</a:t>
            </a:r>
          </a:p>
          <a:p>
            <a:r>
              <a:rPr lang="en-US" dirty="0"/>
              <a:t>notebooks/2.scrub/</a:t>
            </a:r>
            <a:endParaRPr lang="en-CA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5E759A0-D5DF-443B-84A2-C05710C3561C}"/>
              </a:ext>
            </a:extLst>
          </p:cNvPr>
          <p:cNvCxnSpPr>
            <a:cxnSpLocks/>
          </p:cNvCxnSpPr>
          <p:nvPr/>
        </p:nvCxnSpPr>
        <p:spPr>
          <a:xfrm>
            <a:off x="7196743" y="2876222"/>
            <a:ext cx="0" cy="1411977"/>
          </a:xfrm>
          <a:prstGeom prst="line">
            <a:avLst/>
          </a:prstGeom>
          <a:ln w="38100">
            <a:solidFill>
              <a:srgbClr val="CA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ACE3FAC-6531-494A-933D-BE3675B3B2A4}"/>
              </a:ext>
            </a:extLst>
          </p:cNvPr>
          <p:cNvSpPr/>
          <p:nvPr/>
        </p:nvSpPr>
        <p:spPr>
          <a:xfrm>
            <a:off x="6305914" y="2205350"/>
            <a:ext cx="4134466" cy="6984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4FE4CB-38E8-40B3-913D-A565A590D995}"/>
              </a:ext>
            </a:extLst>
          </p:cNvPr>
          <p:cNvSpPr txBox="1"/>
          <p:nvPr/>
        </p:nvSpPr>
        <p:spPr>
          <a:xfrm>
            <a:off x="6359621" y="2211402"/>
            <a:ext cx="3393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2.3_teranet_new_cols.ipynb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4A0308-370B-4055-9EEC-85272EB642A6}"/>
              </a:ext>
            </a:extLst>
          </p:cNvPr>
          <p:cNvSpPr txBox="1"/>
          <p:nvPr/>
        </p:nvSpPr>
        <p:spPr>
          <a:xfrm>
            <a:off x="6359621" y="2571394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2.3_teranet_nonan_new_cols.ipynb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385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462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Courier New</vt:lpstr>
      <vt:lpstr>Default Design</vt:lpstr>
      <vt:lpstr>PowerPoint Presentation</vt:lpstr>
      <vt:lpstr>Presentation content</vt:lpstr>
      <vt:lpstr>Section 1:</vt:lpstr>
      <vt:lpstr>PowerPoint Presentation</vt:lpstr>
      <vt:lpstr>PowerPoint Presentation</vt:lpstr>
      <vt:lpstr>1.2 Steps completed</vt:lpstr>
      <vt:lpstr>Section 2:</vt:lpstr>
      <vt:lpstr>2.1 Data flow: Teranet dataset stages</vt:lpstr>
      <vt:lpstr>2.1 Data flow: Teranet dataset transformations</vt:lpstr>
      <vt:lpstr>Section 3:</vt:lpstr>
      <vt:lpstr>Entity relationship (ER)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Stepan Oskin</dc:creator>
  <cp:lastModifiedBy>Stepan Oskin</cp:lastModifiedBy>
  <cp:revision>8</cp:revision>
  <dcterms:created xsi:type="dcterms:W3CDTF">2019-08-15T21:14:23Z</dcterms:created>
  <dcterms:modified xsi:type="dcterms:W3CDTF">2019-08-19T20:43:37Z</dcterms:modified>
</cp:coreProperties>
</file>