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2D7F9-9C90-471D-B97B-418CB2A8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AC624B-650A-4DF3-8AB1-4FA1AA383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316EDD-A634-4F1D-923F-81C27E03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94A40-2E19-46E7-8980-A9F843BA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D9BEA-3F1F-4DC1-85B5-10DE5138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38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17CD2-FC91-4540-BEF0-99282E34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96EC17-9F30-4E1B-8770-D41A84E7C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F4D727-19E9-4A8B-A505-2930EDCC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8F3F0-F29C-4AB8-8548-96963EE2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D7BBD-2C7E-47DA-8F2D-BC4153AE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1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C4A7E7-8D4F-4F67-970D-B2DD57F89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A33919-06B2-48C5-AF1F-BA6FA5E3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B60AD-3352-4CA6-85DA-C3ADCC82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6B15A-7216-4F6C-A612-350FC5D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0F0C1-6FF2-49D6-9058-4E890676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8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3F848-12C1-4F55-9705-B23841D5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23467-5DC8-4D24-BED7-0F0493A4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AD9086-573F-4EA2-A308-0373B898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415DDF-306A-40FF-A902-E0D8D4C6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08B7C-4779-4F64-B676-518A8ABE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069E6-8CD9-43E3-BF5F-FD23CA72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459144-1AD7-4424-A5C7-7EC87564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E0A31-865F-4488-84CA-B667258C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AE31C-026F-4336-BD36-58211E64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9994E-801F-4115-970A-0F22A717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2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1BF15-C11F-444B-9078-4E6A854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AB650-6135-45EE-A056-09AFB890F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44E2F9-E48A-4466-84D2-8C1968DC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62A905-D735-4B15-8C38-78DF2772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1C2D27-944F-4126-A139-292F50CA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02D43-EBE6-4762-8733-93999305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02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F3A68-CE3E-478D-8615-83B649E8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FECE42-1487-4BDF-A9C7-6BD9096C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22CD6-331F-4709-A9E2-F14A39E10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F629DA-0C61-4980-B7AF-A431EF6DD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472B4F-52C7-46BD-9CD2-835FF65C7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A381D9-DFDF-4FF7-B8C5-14C20160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95B4A6-2304-46ED-BC72-11C7B8C4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2978F0-B5E7-4C7E-8999-01DDF4FA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98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954D5-0BA6-470B-8649-EA3B9CA5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F108F9-A6A1-445B-8531-14FEFFE7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C09826-3F84-490D-8673-5D43F41B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E53CDA-C87C-48FC-8056-9868323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96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FC16CC-0B41-4BF7-8CF9-93CCCCC3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57C3C6-BA28-4F00-BAA2-4CAFDDAB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6C8E65-F524-4516-81BD-C463844C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1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90E5D-46ED-4167-A063-ECDDD8B7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F6095-4FDF-437A-A198-E964C883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06FA3E-1C08-4985-9291-86D0CCA1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664CB0-CA54-413E-A8DB-89B5E1EC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261BC8-9C06-4326-921B-7410AFD8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7C413-D157-45BE-8160-79864A24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5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2DA74-07B6-4628-A330-8DC29151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486DB5-222A-4CE2-9D06-7D3808A50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DF004A-0B01-4433-BD58-FABEA3B0F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DC4BF8-8679-48A6-98DF-E4681835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6041C0-7701-400E-9377-A03574E7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337F5C-241A-4C1B-A9AA-2A099904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9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256CE-370C-4F16-903B-8781F6A1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A8BCC2-3C84-456C-8535-6071DCF3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1ED5C0-FBFA-4111-BEAA-9C909055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5F56-E931-4D33-B473-AFEC752F084C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4606F-E2C3-4F7E-B9F6-3E11499C3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B6BF35-49A0-47D8-8780-1E900C32D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D164-2ED4-4E19-B290-AB2835FF4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37000">
              <a:schemeClr val="bg1">
                <a:lumMod val="95000"/>
              </a:schemeClr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13575-6921-490C-B621-ACC543A92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Онлайн кинотеатр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8FBB50-C675-4BC3-8157-F736DF8BF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Юнит-экономика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167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B7626-D398-42DB-AD64-0B37292C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Популярность фильмов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A43C7-477B-4EE0-8971-4738DE2B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92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i="1" dirty="0"/>
              <a:t>ось абсцисс </a:t>
            </a:r>
            <a:r>
              <a:rPr lang="ru-RU" sz="1600" dirty="0"/>
              <a:t>– </a:t>
            </a:r>
            <a:r>
              <a:rPr lang="en-US" sz="1600" dirty="0" err="1"/>
              <a:t>movie_id</a:t>
            </a:r>
            <a:endParaRPr lang="en-US" sz="1600" dirty="0"/>
          </a:p>
          <a:p>
            <a:pPr marL="0" indent="0">
              <a:buNone/>
            </a:pPr>
            <a:r>
              <a:rPr lang="ru-RU" sz="1600" i="1" dirty="0"/>
              <a:t>ось ординат </a:t>
            </a:r>
            <a:r>
              <a:rPr lang="ru-RU" sz="1600" dirty="0"/>
              <a:t>- количество просмотров определенного фильма.</a:t>
            </a:r>
          </a:p>
          <a:p>
            <a:pPr marL="0" indent="0">
              <a:buNone/>
            </a:pPr>
            <a:r>
              <a:rPr lang="ru-RU" sz="1600" dirty="0"/>
              <a:t>Самое большое количество просмотров у фильма с </a:t>
            </a:r>
            <a:r>
              <a:rPr lang="en-US" sz="1600" dirty="0"/>
              <a:t>id 41192</a:t>
            </a:r>
            <a:r>
              <a:rPr lang="ru-RU" sz="1600" dirty="0"/>
              <a:t>2</a:t>
            </a:r>
            <a:r>
              <a:rPr lang="en-US" sz="1600" dirty="0"/>
              <a:t>.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Самое небольшое количество просмотров из ТОП-10 </a:t>
            </a:r>
            <a:r>
              <a:rPr lang="en-US" sz="1600" dirty="0"/>
              <a:t>- </a:t>
            </a:r>
            <a:r>
              <a:rPr lang="ru-RU" sz="1600" dirty="0"/>
              <a:t>фильм с </a:t>
            </a:r>
            <a:r>
              <a:rPr lang="en-US" sz="1600" dirty="0"/>
              <a:t>id </a:t>
            </a:r>
            <a:r>
              <a:rPr lang="ru-RU" sz="1600" dirty="0"/>
              <a:t>21760. 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Если знать какие именно фильмы с этими </a:t>
            </a:r>
            <a:r>
              <a:rPr lang="en-US" sz="1600" dirty="0"/>
              <a:t>id</a:t>
            </a:r>
            <a:r>
              <a:rPr lang="ru-RU" sz="1600" dirty="0"/>
              <a:t>, можно было бы сделать выборку по жанрам и оставлять и добавлять в онлайн-кинотеатр именно те, которые больше всего смотрят.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542718-BF65-4976-BA55-B4DE0133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96" y="1825625"/>
            <a:ext cx="6309460" cy="40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0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7782B-352E-4D65-89B6-B8519F1F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Активность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961B3-A31E-4BD5-AB8A-C3820FCC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08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На данной гистограмме показана активность пользователей по дням недели. Видна просадка со вторника по пятницу, это значит, что пользователь в эти дни не находит время на просмотр в силу рабочей недели. А в выходные (</a:t>
            </a:r>
            <a:r>
              <a:rPr lang="ru-RU" sz="1600" dirty="0" err="1"/>
              <a:t>сб</a:t>
            </a:r>
            <a:r>
              <a:rPr lang="ru-RU" sz="1600" dirty="0"/>
              <a:t>, </a:t>
            </a:r>
            <a:r>
              <a:rPr lang="ru-RU" sz="1600" dirty="0" err="1"/>
              <a:t>вс</a:t>
            </a:r>
            <a:r>
              <a:rPr lang="ru-RU" sz="1600" dirty="0"/>
              <a:t>) и в понедельник, наоборот, просмотр намного выше, чем в остальные дни.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2B4AA0-9477-45B5-87BD-26F466DD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88" y="1825625"/>
            <a:ext cx="764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9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E3350-BB6C-4E77-8714-9C2720C0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подписчиков по поясам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83013-379D-462B-8032-3CAD6D3E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09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При рассматривании данной гистограммы, видно, что количество юзеров с временным поясом </a:t>
            </a:r>
            <a:r>
              <a:rPr lang="en-US" sz="1600" dirty="0"/>
              <a:t>UTC+0, UTC+1 UTC+2 UTC+3 </a:t>
            </a:r>
            <a:r>
              <a:rPr lang="ru-RU" sz="1600" dirty="0"/>
              <a:t>наибольшее. Это говорит о том, что есть несколько развитий сценария: </a:t>
            </a:r>
          </a:p>
          <a:p>
            <a:pPr marL="0" indent="0">
              <a:buNone/>
            </a:pPr>
            <a:r>
              <a:rPr lang="ru-RU" sz="1600" dirty="0"/>
              <a:t>   1) Вкладывать в маркетинг на развитие оставшихся поясов, где НЕ преобладает количество подписчиков. </a:t>
            </a:r>
          </a:p>
          <a:p>
            <a:pPr marL="0" indent="0">
              <a:buNone/>
            </a:pPr>
            <a:r>
              <a:rPr lang="ru-RU" sz="1600" dirty="0"/>
              <a:t>   2) Рассматривать для развития только преобладающие пояса и вкладывать в них.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843793-1B63-4A8D-8D1C-9C2CFA21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902" y="1690688"/>
            <a:ext cx="6162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2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0FFE5-29FE-48C5-B707-5BCF0E10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</a:t>
            </a:r>
            <a:r>
              <a:rPr lang="en-US" dirty="0"/>
              <a:t>Retention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717A3-744A-4417-A244-126D6EE5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92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данном графике визуализация </a:t>
            </a:r>
            <a:r>
              <a:rPr lang="en-US" dirty="0"/>
              <a:t>Retention </a:t>
            </a:r>
            <a:r>
              <a:rPr lang="ru-RU" dirty="0"/>
              <a:t>по месяцам с отметкой о среднем </a:t>
            </a:r>
            <a:r>
              <a:rPr lang="en-US" dirty="0"/>
              <a:t>Retention. </a:t>
            </a:r>
            <a:r>
              <a:rPr lang="ru-RU" dirty="0"/>
              <a:t>На гистограмме видно, что в мае, июне и июле </a:t>
            </a:r>
            <a:r>
              <a:rPr lang="en-US" dirty="0"/>
              <a:t>Retention </a:t>
            </a:r>
            <a:r>
              <a:rPr lang="ru-RU" dirty="0"/>
              <a:t>ниже среднего. Это можно объяснить началом летнего времени (отпусков, каникул, подготовкой к экзаменам у школьников и т.д.) </a:t>
            </a:r>
            <a:endParaRPr lang="en-US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33B78F-6E16-4231-86FC-4EF498FD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63" y="1825625"/>
            <a:ext cx="6396533" cy="41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1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EC5CB-B1BF-49C2-8E94-C0BDB84B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</a:t>
            </a:r>
            <a:r>
              <a:rPr lang="en-US" dirty="0"/>
              <a:t>CAC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4B0D1-9B51-4B73-8166-512F58ED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538"/>
            <a:ext cx="37763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Стоимость привлечения одного клиента постоянно растет. В этом помогут разобраться визуализация расходов на маркетинг  и количества первых просмотров.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645783-CB28-4B26-818C-845A9D9B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33" y="1825625"/>
            <a:ext cx="7324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FFBAD-34AE-4F9B-AAA0-00DCDBD9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Визуализация САС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24C3C2B-E701-4EAB-898C-D00FA96CC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93" y="1577532"/>
            <a:ext cx="1041813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 двух гистограммах видно, что затраты на маркетинг и количество первых просмотров эквивалентно то увеличиваются, то уменьшаются. Именно поэтому </a:t>
            </a:r>
            <a:r>
              <a:rPr lang="en-US" sz="2400" dirty="0"/>
              <a:t>CAC </a:t>
            </a:r>
            <a:r>
              <a:rPr lang="ru-RU" sz="2400" dirty="0"/>
              <a:t>возрастает.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631C92-CB99-4BB0-B0A4-8FCA00F6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6" y="3055125"/>
            <a:ext cx="5522582" cy="33173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6E7069-2BA5-474B-81A5-E7C37104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824" y="3055125"/>
            <a:ext cx="5522512" cy="33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89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306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Онлайн кинотеатр</vt:lpstr>
      <vt:lpstr>Популярность фильмов</vt:lpstr>
      <vt:lpstr>Активность пользователей</vt:lpstr>
      <vt:lpstr>Распределение подписчиков по поясам </vt:lpstr>
      <vt:lpstr>Визуализация Retention</vt:lpstr>
      <vt:lpstr>Визуализация CAC</vt:lpstr>
      <vt:lpstr>Визуализация САС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кинотетр</dc:title>
  <dc:creator>Степан Чудиновских</dc:creator>
  <cp:lastModifiedBy>Степан Чудиновских</cp:lastModifiedBy>
  <cp:revision>8</cp:revision>
  <dcterms:created xsi:type="dcterms:W3CDTF">2023-06-21T19:30:36Z</dcterms:created>
  <dcterms:modified xsi:type="dcterms:W3CDTF">2023-06-22T06:57:21Z</dcterms:modified>
</cp:coreProperties>
</file>