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70" r:id="rId6"/>
    <p:sldId id="258" r:id="rId7"/>
    <p:sldId id="271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убботина Людмила Вячеславовна" initials="СЛВ" lastIdx="1" clrIdx="0">
    <p:extLst>
      <p:ext uri="{19B8F6BF-5375-455C-9EA6-DF929625EA0E}">
        <p15:presenceInfo xmlns="" xmlns:p15="http://schemas.microsoft.com/office/powerpoint/2012/main" userId="S-1-5-21-3813517234-2464849285-3856815962-292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338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50D9-FFE1-46AB-B619-7C145B1C3A19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3F6DE-C6AA-4F42-8831-A4A8BB2759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6563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3F6DE-C6AA-4F42-8831-A4A8BB27593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50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BC2C46-2B53-4FCC-94EC-CB563CCD32F0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52E851-65FC-4124-A150-F6E4924887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obotX\Downloads\bandicam%202022-10-10%2012-13-37-513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obotX\Downloads\MVI_3004%20(online-video-cutter.com)%20(2)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67478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11100" dirty="0" smtClean="0"/>
              <a:t>Lane following</a:t>
            </a:r>
            <a:endParaRPr lang="ru-RU" sz="11100" dirty="0" smtClean="0"/>
          </a:p>
          <a:p>
            <a:endParaRPr lang="ru-RU" sz="3200" dirty="0" smtClean="0"/>
          </a:p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Степан Бурмистров</a:t>
            </a:r>
          </a:p>
          <a:p>
            <a:r>
              <a:rPr lang="ru-RU" sz="3200" dirty="0" smtClean="0"/>
              <a:t>Людмила Субботина</a:t>
            </a:r>
            <a:r>
              <a:rPr lang="en-US" sz="3200" dirty="0" smtClean="0"/>
              <a:t> </a:t>
            </a:r>
            <a:endParaRPr lang="ru-RU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20" y="571480"/>
            <a:ext cx="8648700" cy="283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    </a:t>
            </a:r>
            <a:r>
              <a:rPr lang="ru-RU" sz="2400" dirty="0" smtClean="0"/>
              <a:t>обучить нейронную сеть (НС) 				двигаться по дороге </a:t>
            </a:r>
            <a:r>
              <a:rPr lang="en-US" sz="2400" dirty="0" err="1" smtClean="0"/>
              <a:t>Duckietown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ru-RU" sz="2400" dirty="0" smtClean="0"/>
              <a:t>по изображению</a:t>
            </a:r>
            <a:r>
              <a:rPr lang="en-US" sz="2400" dirty="0" smtClean="0"/>
              <a:t> </a:t>
            </a:r>
            <a:r>
              <a:rPr lang="ru-RU" sz="2400" dirty="0" smtClean="0"/>
              <a:t>с камеры робота.</a:t>
            </a:r>
          </a:p>
          <a:p>
            <a:r>
              <a:rPr lang="ru-RU" dirty="0" smtClean="0"/>
              <a:t>Задачи:  1</a:t>
            </a:r>
            <a:r>
              <a:rPr lang="ru-RU" sz="2400" dirty="0" smtClean="0"/>
              <a:t>. выбрать структуру НС;</a:t>
            </a:r>
          </a:p>
          <a:p>
            <a:pPr marL="109728" indent="0">
              <a:buNone/>
            </a:pPr>
            <a:r>
              <a:rPr lang="ru-RU" sz="2400" dirty="0" smtClean="0"/>
              <a:t>		 </a:t>
            </a:r>
            <a:r>
              <a:rPr lang="en-US" sz="2400" dirty="0" smtClean="0"/>
              <a:t>2</a:t>
            </a:r>
            <a:r>
              <a:rPr lang="ru-RU" sz="2400" dirty="0" smtClean="0"/>
              <a:t>. определить используемые данные;</a:t>
            </a:r>
          </a:p>
          <a:p>
            <a:pPr marL="109728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 3. выполнить обучение модели;</a:t>
            </a:r>
          </a:p>
          <a:p>
            <a:pPr marL="109728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4. обозначить перспективы развития.</a:t>
            </a:r>
          </a:p>
          <a:p>
            <a:endParaRPr lang="ru-RU" sz="11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</a:t>
            </a:r>
            <a:r>
              <a:rPr lang="ru-RU" sz="3600" dirty="0" smtClean="0"/>
              <a:t>. Выбор структуры НС</a:t>
            </a: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2904" y="3643314"/>
            <a:ext cx="588341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142984"/>
            <a:ext cx="5758783" cy="3081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7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На входе: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STATE</a:t>
            </a:r>
            <a:r>
              <a:rPr lang="en-US" sz="2600" dirty="0" smtClean="0"/>
              <a:t>: </a:t>
            </a:r>
            <a:r>
              <a:rPr lang="ru-RU" sz="2600" dirty="0" smtClean="0"/>
              <a:t>    изображение с камеры робота </a:t>
            </a:r>
            <a:endParaRPr lang="en-US" sz="2600" dirty="0" smtClean="0"/>
          </a:p>
          <a:p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REWARD</a:t>
            </a:r>
            <a:r>
              <a:rPr lang="en-US" sz="2600" dirty="0" smtClean="0"/>
              <a:t>: </a:t>
            </a:r>
            <a:r>
              <a:rPr lang="ru-RU" sz="2600" dirty="0" smtClean="0"/>
              <a:t>функция </a:t>
            </a:r>
            <a:r>
              <a:rPr lang="en-US" sz="2600" dirty="0" smtClean="0"/>
              <a:t>LOSS </a:t>
            </a:r>
            <a:r>
              <a:rPr lang="ru-RU" sz="2600" dirty="0" smtClean="0"/>
              <a:t>оптимизатора: 			 </a:t>
            </a:r>
            <a:r>
              <a:rPr lang="en-US" sz="2600" dirty="0" smtClean="0"/>
              <a:t>SmoothL1loss</a:t>
            </a:r>
            <a:r>
              <a:rPr lang="ru-RU" sz="2600" dirty="0"/>
              <a:t>()</a:t>
            </a:r>
            <a:endParaRPr lang="ru-RU" sz="2600" dirty="0" smtClean="0"/>
          </a:p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На выходе: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ACTION</a:t>
            </a:r>
            <a:r>
              <a:rPr lang="en-US" sz="2600" dirty="0" smtClean="0"/>
              <a:t>:   </a:t>
            </a:r>
            <a:r>
              <a:rPr lang="ru-RU" sz="2600" dirty="0" smtClean="0"/>
              <a:t>управляющее воздействие – 			</a:t>
            </a:r>
            <a:r>
              <a:rPr lang="ru-RU" sz="2600" dirty="0"/>
              <a:t> </a:t>
            </a:r>
            <a:endParaRPr lang="ru-RU" sz="2600" dirty="0" smtClean="0"/>
          </a:p>
          <a:p>
            <a:pPr marL="109728" indent="0">
              <a:buNone/>
            </a:pPr>
            <a:r>
              <a:rPr lang="en-US" sz="2600" b="1" dirty="0" err="1" smtClean="0">
                <a:solidFill>
                  <a:srgbClr val="0070C0"/>
                </a:solidFill>
              </a:rPr>
              <a:t>env.step</a:t>
            </a:r>
            <a:r>
              <a:rPr lang="en-US" sz="2600" b="1" dirty="0">
                <a:solidFill>
                  <a:srgbClr val="0070C0"/>
                </a:solidFill>
              </a:rPr>
              <a:t>([speed, </a:t>
            </a:r>
            <a:r>
              <a:rPr lang="en-US" sz="2600" b="1" dirty="0" smtClean="0">
                <a:solidFill>
                  <a:srgbClr val="0070C0"/>
                </a:solidFill>
              </a:rPr>
              <a:t>steering])</a:t>
            </a:r>
            <a:r>
              <a:rPr lang="ru-RU" sz="2600" dirty="0"/>
              <a:t>, </a:t>
            </a:r>
            <a:r>
              <a:rPr lang="ru-RU" sz="2400" dirty="0"/>
              <a:t>где</a:t>
            </a:r>
            <a:endParaRPr lang="en-US" sz="2400" dirty="0"/>
          </a:p>
          <a:p>
            <a:pPr marL="109728" indent="0">
              <a:buNone/>
            </a:pPr>
            <a:r>
              <a:rPr lang="en-US" sz="2600" dirty="0" smtClean="0"/>
              <a:t>   </a:t>
            </a:r>
            <a:r>
              <a:rPr lang="en-US" sz="2600" dirty="0"/>
              <a:t>speed = 0,1</a:t>
            </a:r>
          </a:p>
          <a:p>
            <a:pPr marL="109728" indent="0">
              <a:buNone/>
            </a:pPr>
            <a:r>
              <a:rPr lang="en-US" sz="2600" dirty="0"/>
              <a:t>   steering = </a:t>
            </a:r>
            <a:r>
              <a:rPr lang="ru-RU" sz="2600" dirty="0"/>
              <a:t>выход с нейронной сети</a:t>
            </a:r>
          </a:p>
          <a:p>
            <a:endParaRPr lang="en-US" sz="2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2</a:t>
            </a:r>
            <a:r>
              <a:rPr lang="ru-RU" sz="3600" dirty="0" smtClean="0"/>
              <a:t>. Определение данных для НС</a:t>
            </a:r>
            <a:endParaRPr lang="ru-RU" sz="3600" dirty="0"/>
          </a:p>
        </p:txBody>
      </p:sp>
    </p:spTree>
    <p:extLst>
      <p:ext uri="{BB962C8B-B14F-4D97-AF65-F5344CB8AC3E}">
        <p14:creationId xmlns="" xmlns:p14="http://schemas.microsoft.com/office/powerpoint/2010/main" val="18355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3. Обучение модели</a:t>
            </a:r>
            <a:endParaRPr lang="ru-RU" sz="3600" dirty="0"/>
          </a:p>
        </p:txBody>
      </p:sp>
      <p:pic>
        <p:nvPicPr>
          <p:cNvPr id="4" name="bandicam 2022-10-10 12-13-37-51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0100" y="1428736"/>
            <a:ext cx="7830566" cy="3633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84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ru-RU" sz="2600" dirty="0"/>
          </a:p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pPr marL="109728" indent="0">
              <a:buNone/>
            </a:pPr>
            <a:endParaRPr lang="ru-RU" sz="2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</a:t>
            </a:r>
            <a:r>
              <a:rPr lang="ru-RU" sz="3600" dirty="0" smtClean="0"/>
              <a:t>. Перспективы развития модели</a:t>
            </a:r>
            <a:endParaRPr lang="ru-RU" sz="3600" dirty="0"/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444644" y="1268760"/>
            <a:ext cx="8229600" cy="51606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600" dirty="0" err="1" smtClean="0">
                <a:solidFill>
                  <a:schemeClr val="bg2">
                    <a:lumMod val="25000"/>
                  </a:schemeClr>
                </a:solidFill>
              </a:rPr>
              <a:t>Нейросеть</a:t>
            </a:r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 для семантической сегментации </a:t>
            </a:r>
          </a:p>
          <a:p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Передача в сеть изменение оценки, после предыдущего действия</a:t>
            </a: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Изменение критериев получения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Reward</a:t>
            </a:r>
            <a:endParaRPr lang="ru-RU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Создание системы получения оценки на реальном полигоне</a:t>
            </a:r>
          </a:p>
          <a:p>
            <a:r>
              <a:rPr lang="ru-RU" sz="2600" dirty="0" smtClean="0">
                <a:solidFill>
                  <a:schemeClr val="bg2">
                    <a:lumMod val="25000"/>
                  </a:schemeClr>
                </a:solidFill>
              </a:rPr>
              <a:t>Эксперименты со структурой </a:t>
            </a:r>
            <a:r>
              <a:rPr lang="ru-RU" sz="2600" dirty="0" err="1" smtClean="0">
                <a:solidFill>
                  <a:schemeClr val="bg2">
                    <a:lumMod val="25000"/>
                  </a:schemeClr>
                </a:solidFill>
              </a:rPr>
              <a:t>нейросети</a:t>
            </a:r>
            <a:endParaRPr lang="ru-RU" sz="2600" dirty="0" smtClean="0"/>
          </a:p>
          <a:p>
            <a:endParaRPr lang="ru-RU" sz="2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1643050"/>
            <a:ext cx="5611008" cy="1476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ru-RU" sz="2600" dirty="0"/>
          </a:p>
          <a:p>
            <a:pPr marL="109728" indent="0">
              <a:buNone/>
            </a:pPr>
            <a:endParaRPr lang="ru-RU" sz="2600" dirty="0" smtClean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pPr marL="109728" indent="0">
              <a:buNone/>
            </a:pPr>
            <a:endParaRPr lang="ru-RU" sz="26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</a:t>
            </a:r>
            <a:r>
              <a:rPr lang="ru-RU" sz="3600" dirty="0" smtClean="0"/>
              <a:t>. Запуск модели на полигоне</a:t>
            </a:r>
            <a:endParaRPr lang="ru-RU" sz="3600" dirty="0"/>
          </a:p>
        </p:txBody>
      </p:sp>
      <p:pic>
        <p:nvPicPr>
          <p:cNvPr id="5" name="MVI_3004 (online-video-cutter.com) (2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1285860"/>
            <a:ext cx="7453322" cy="4192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42910" y="2332037"/>
            <a:ext cx="8229600" cy="4525963"/>
          </a:xfrm>
        </p:spPr>
        <p:txBody>
          <a:bodyPr/>
          <a:lstStyle/>
          <a:p>
            <a:r>
              <a:rPr lang="ru-RU" dirty="0" smtClean="0"/>
              <a:t>Степан Бурмистров      </a:t>
            </a:r>
            <a:r>
              <a:rPr lang="en-US" dirty="0" err="1" smtClean="0"/>
              <a:t>stepan_burmistrov</a:t>
            </a:r>
            <a:endParaRPr lang="ru-RU" dirty="0" smtClean="0"/>
          </a:p>
          <a:p>
            <a:r>
              <a:rPr lang="ru-RU" dirty="0" smtClean="0"/>
              <a:t>Людмила Субботина</a:t>
            </a:r>
            <a:r>
              <a:rPr lang="en-US" dirty="0" smtClean="0"/>
              <a:t>    </a:t>
            </a:r>
            <a:r>
              <a:rPr lang="en-US" dirty="0" err="1" smtClean="0"/>
              <a:t>likulenok</a:t>
            </a: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https</a:t>
            </a:r>
            <a:r>
              <a:rPr lang="en-US" sz="2000" dirty="0" smtClean="0"/>
              <a:t>://github.com/stepanburmistrov/pi_school2022</a:t>
            </a:r>
            <a:endParaRPr lang="ru-RU" sz="2000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57" y="2436616"/>
            <a:ext cx="28954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5330" y="2885378"/>
            <a:ext cx="28954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95</Words>
  <Application>Microsoft Office PowerPoint</Application>
  <PresentationFormat>Экран (4:3)</PresentationFormat>
  <Paragraphs>48</Paragraphs>
  <Slides>8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Слайд 1</vt:lpstr>
      <vt:lpstr>Цели и задачи</vt:lpstr>
      <vt:lpstr>1. Выбор структуры НС</vt:lpstr>
      <vt:lpstr>2. Определение данных для НС</vt:lpstr>
      <vt:lpstr>3. Обучение модели</vt:lpstr>
      <vt:lpstr>4. Перспективы развития модели</vt:lpstr>
      <vt:lpstr>4. Запуск модели на полигоне</vt:lpstr>
      <vt:lpstr>Спасибо за внимание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Stepan</dc:creator>
  <cp:lastModifiedBy>RobotX</cp:lastModifiedBy>
  <cp:revision>76</cp:revision>
  <dcterms:created xsi:type="dcterms:W3CDTF">2021-10-25T17:49:24Z</dcterms:created>
  <dcterms:modified xsi:type="dcterms:W3CDTF">2022-10-13T06:08:20Z</dcterms:modified>
</cp:coreProperties>
</file>