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343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00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6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90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57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87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07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83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02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926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862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A488-689E-42A6-B4BA-6DCDE1755A37}" type="datetimeFigureOut">
              <a:rPr lang="hr-HR" smtClean="0"/>
              <a:t>23.1.2015.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D6DA-2344-412B-9F6B-D018B722EFD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86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83264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Multimodalna</a:t>
            </a:r>
            <a:r>
              <a:rPr lang="en-US" sz="4000" dirty="0" smtClean="0"/>
              <a:t> </a:t>
            </a:r>
            <a:r>
              <a:rPr lang="en-US" sz="4000" dirty="0" err="1" smtClean="0"/>
              <a:t>elicitacija</a:t>
            </a:r>
            <a:r>
              <a:rPr lang="en-US" sz="4000" dirty="0" smtClean="0"/>
              <a:t> </a:t>
            </a:r>
            <a:r>
              <a:rPr lang="en-US" sz="4000" dirty="0" err="1" smtClean="0"/>
              <a:t>emocija</a:t>
            </a:r>
            <a:r>
              <a:rPr lang="en-US" sz="4000" dirty="0" smtClean="0"/>
              <a:t> audio-</a:t>
            </a:r>
            <a:r>
              <a:rPr lang="en-US" sz="4000" dirty="0" err="1" smtClean="0"/>
              <a:t>vizualnim</a:t>
            </a:r>
            <a:r>
              <a:rPr lang="en-US" sz="4000" dirty="0" smtClean="0"/>
              <a:t> </a:t>
            </a:r>
            <a:r>
              <a:rPr lang="en-US" sz="4000" dirty="0" err="1" smtClean="0"/>
              <a:t>stimulacijama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mjerenje</a:t>
            </a:r>
            <a:r>
              <a:rPr lang="en-US" sz="4000" dirty="0" smtClean="0"/>
              <a:t> </a:t>
            </a:r>
            <a:r>
              <a:rPr lang="en-US" sz="4000" dirty="0" err="1" smtClean="0"/>
              <a:t>fiziolo</a:t>
            </a:r>
            <a:r>
              <a:rPr lang="hr-HR" sz="4000" dirty="0" smtClean="0"/>
              <a:t>ških, glasovnih i facijalnih reakcija završno </a:t>
            </a:r>
            <a:r>
              <a:rPr lang="hr-HR" sz="4000" dirty="0" smtClean="0"/>
              <a:t>izvješće</a:t>
            </a:r>
            <a:r>
              <a:rPr lang="hr-HR" dirty="0"/>
              <a:t/>
            </a:r>
            <a:br>
              <a:rPr lang="hr-HR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Tim 11</a:t>
            </a:r>
            <a:r>
              <a:rPr lang="hr-HR" sz="2200" dirty="0" smtClean="0"/>
              <a:t>:</a:t>
            </a:r>
            <a:br>
              <a:rPr lang="hr-HR" sz="2200" dirty="0" smtClean="0"/>
            </a:br>
            <a:r>
              <a:rPr lang="hr-HR" sz="2200" dirty="0" smtClean="0"/>
              <a:t>Marko Radoš (voditelj)</a:t>
            </a:r>
            <a:br>
              <a:rPr lang="hr-HR" sz="2200" dirty="0" smtClean="0"/>
            </a:br>
            <a:r>
              <a:rPr lang="hr-HR" sz="2200" dirty="0" smtClean="0"/>
              <a:t>Ivan Belas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hr-HR" sz="2200" dirty="0"/>
              <a:t>Vedran Džaja</a:t>
            </a:r>
            <a:r>
              <a:rPr lang="hr-HR" sz="2200" dirty="0" smtClean="0"/>
              <a:t/>
            </a:r>
            <a:br>
              <a:rPr lang="hr-HR" sz="2200" dirty="0" smtClean="0"/>
            </a:br>
            <a:r>
              <a:rPr lang="en-US" sz="2200" dirty="0" smtClean="0"/>
              <a:t>Igor </a:t>
            </a:r>
            <a:r>
              <a:rPr lang="en-US" sz="2200" dirty="0" err="1" smtClean="0"/>
              <a:t>Ignjatovi</a:t>
            </a:r>
            <a:r>
              <a:rPr lang="hr-HR" sz="2200" dirty="0" smtClean="0"/>
              <a:t>ć</a:t>
            </a:r>
            <a:br>
              <a:rPr lang="hr-HR" sz="2200" dirty="0" smtClean="0"/>
            </a:br>
            <a:r>
              <a:rPr lang="hr-HR" sz="2200" dirty="0" smtClean="0"/>
              <a:t>Petar Kovačević</a:t>
            </a:r>
            <a:br>
              <a:rPr lang="hr-HR" sz="2200" dirty="0" smtClean="0"/>
            </a:br>
            <a:r>
              <a:rPr lang="hr-HR" sz="2200" dirty="0" smtClean="0"/>
              <a:t>Mario Rudman</a:t>
            </a:r>
            <a:br>
              <a:rPr lang="hr-HR" sz="2200" dirty="0" smtClean="0"/>
            </a:br>
            <a:r>
              <a:rPr lang="hr-HR" sz="2200" dirty="0" smtClean="0"/>
              <a:t>Matija Stepanić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37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l-PL" sz="2800" dirty="0" smtClean="0"/>
              <a:t>Analiza </a:t>
            </a:r>
            <a:r>
              <a:rPr lang="pl-PL" sz="2800" dirty="0"/>
              <a:t>odziva srčanog ritma na prvu stresnu pobudu</a:t>
            </a:r>
            <a:endParaRPr lang="hr-H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3" y="858015"/>
            <a:ext cx="6412351" cy="6010332"/>
          </a:xfrm>
        </p:spPr>
      </p:pic>
    </p:spTree>
    <p:extLst>
      <p:ext uri="{BB962C8B-B14F-4D97-AF65-F5344CB8AC3E}">
        <p14:creationId xmlns:p14="http://schemas.microsoft.com/office/powerpoint/2010/main" val="35188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1543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Fiziološke značajke</a:t>
            </a:r>
          </a:p>
          <a:p>
            <a:pPr lvl="1"/>
            <a:r>
              <a:rPr lang="hr-HR" dirty="0" smtClean="0"/>
              <a:t>SC (vodljivost kože) </a:t>
            </a:r>
          </a:p>
          <a:p>
            <a:pPr lvl="1"/>
            <a:r>
              <a:rPr lang="hr-HR" dirty="0" smtClean="0"/>
              <a:t>HR (srčani ritam)</a:t>
            </a:r>
          </a:p>
          <a:p>
            <a:r>
              <a:rPr lang="hr-HR" b="1" dirty="0" smtClean="0"/>
              <a:t>Glasovne značajke</a:t>
            </a:r>
          </a:p>
          <a:p>
            <a:pPr lvl="1"/>
            <a:r>
              <a:rPr lang="hr-HR" dirty="0" smtClean="0"/>
              <a:t>F0 (fundamentalna frekvencija glasa)</a:t>
            </a:r>
          </a:p>
          <a:p>
            <a:pPr lvl="1"/>
            <a:r>
              <a:rPr lang="hr-HR" dirty="0" smtClean="0"/>
              <a:t>jitterLocal (mjera fluktuacije perioda titranja glasnica)</a:t>
            </a:r>
          </a:p>
          <a:p>
            <a:pPr lvl="1"/>
            <a:r>
              <a:rPr lang="hr-HR" dirty="0" smtClean="0"/>
              <a:t>vadBin (binarni detektor govorne aktivnosti)</a:t>
            </a:r>
          </a:p>
          <a:p>
            <a:r>
              <a:rPr lang="hr-HR" dirty="0" smtClean="0"/>
              <a:t>Facijalne značajke</a:t>
            </a:r>
          </a:p>
          <a:p>
            <a:pPr lvl="1"/>
            <a:r>
              <a:rPr lang="hr-HR" dirty="0" smtClean="0"/>
              <a:t> </a:t>
            </a:r>
            <a:r>
              <a:rPr lang="en-US" dirty="0"/>
              <a:t>8,3 (D)(3DRel)</a:t>
            </a:r>
          </a:p>
          <a:p>
            <a:pPr lvl="1"/>
            <a:r>
              <a:rPr lang="en-US" dirty="0"/>
              <a:t>Overall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hr-HR" dirty="0" smtClean="0"/>
          </a:p>
          <a:p>
            <a:pPr lvl="1"/>
            <a:r>
              <a:rPr lang="en-US" dirty="0"/>
              <a:t>Eye </a:t>
            </a:r>
            <a:r>
              <a:rPr lang="en-US" dirty="0" smtClean="0"/>
              <a:t>Closure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4642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F0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42" y="1002324"/>
            <a:ext cx="6443714" cy="5721714"/>
          </a:xfrm>
        </p:spPr>
      </p:pic>
    </p:spTree>
    <p:extLst>
      <p:ext uri="{BB962C8B-B14F-4D97-AF65-F5344CB8AC3E}">
        <p14:creationId xmlns:p14="http://schemas.microsoft.com/office/powerpoint/2010/main" val="19951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</a:t>
            </a:r>
            <a:r>
              <a:rPr lang="hr-HR" dirty="0"/>
              <a:t>serija F0 – domena a</a:t>
            </a:r>
            <a:r>
              <a:rPr lang="hr-HR" dirty="0" smtClean="0"/>
              <a:t>∩c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13" y="1002324"/>
            <a:ext cx="6131571" cy="5721714"/>
          </a:xfrm>
        </p:spPr>
      </p:pic>
    </p:spTree>
    <p:extLst>
      <p:ext uri="{BB962C8B-B14F-4D97-AF65-F5344CB8AC3E}">
        <p14:creationId xmlns:p14="http://schemas.microsoft.com/office/powerpoint/2010/main" val="19442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/>
              <a:t>Vremenska serija F0 – domena a∩c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0406"/>
              </p:ext>
            </p:extLst>
          </p:nvPr>
        </p:nvGraphicFramePr>
        <p:xfrm>
          <a:off x="-1" y="980728"/>
          <a:ext cx="9144001" cy="5877273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336.4485 ± 92.5687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79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237.7547 ± 115.9570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49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339.6835 ± 84.4524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239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228.9306 ± 121.7163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292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327.4018 ± 82.6799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222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256.2134 ± 142.3224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333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350.8048 ± 86.8774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372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270.6871 ± 137.5156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472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296.5272 ± 76.0439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222.4012 ± 123.7325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4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87</a:t>
                      </a:r>
                      <a:endParaRPr lang="hr-HR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0.7837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0.6262</a:t>
                      </a:r>
                      <a:r>
                        <a:rPr lang="hr-HR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0.4448 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0.3168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0.0099 *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0.4710 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0.1154</a:t>
                      </a:r>
                      <a:r>
                        <a:rPr lang="hr-H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0.0100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0.1169</a:t>
                      </a:r>
                      <a:r>
                        <a:rPr lang="hr-H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1.3634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0.0011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0.1500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0.0151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0.0295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2.6949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0.0013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3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jitterLocal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1" y="1002324"/>
            <a:ext cx="5919856" cy="5721714"/>
          </a:xfrm>
        </p:spPr>
      </p:pic>
    </p:spTree>
    <p:extLst>
      <p:ext uri="{BB962C8B-B14F-4D97-AF65-F5344CB8AC3E}">
        <p14:creationId xmlns:p14="http://schemas.microsoft.com/office/powerpoint/2010/main" val="38825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hr-HR" sz="3600" dirty="0" smtClean="0"/>
              <a:t>Vremenska serija jitterLocal</a:t>
            </a:r>
            <a:r>
              <a:rPr lang="hr-HR" sz="3600" dirty="0"/>
              <a:t> – domena a∩c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2" y="1002324"/>
            <a:ext cx="5884954" cy="5721714"/>
          </a:xfrm>
        </p:spPr>
      </p:pic>
    </p:spTree>
    <p:extLst>
      <p:ext uri="{BB962C8B-B14F-4D97-AF65-F5344CB8AC3E}">
        <p14:creationId xmlns:p14="http://schemas.microsoft.com/office/powerpoint/2010/main" val="1066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hr-HR" sz="3600" dirty="0"/>
              <a:t>Vremenska serija jitterLocal – domena a∩c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04737"/>
              </p:ext>
            </p:extLst>
          </p:nvPr>
        </p:nvGraphicFramePr>
        <p:xfrm>
          <a:off x="-1" y="980728"/>
          <a:ext cx="9144001" cy="5877273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0.1298 ± 0.1059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50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0.0311 ± 0.0489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0.1457 ± 0.1089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135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0.1039 ± 0.1768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167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0.0836 ± 0.0737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126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0.0436 ± 0.1054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180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0.1148 ± 0.1055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245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0.0508 ± 0.0864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0.0694 ± 0.0499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26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0.0373 ± 0.0875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0.3709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0.0002 *</a:t>
                      </a:r>
                      <a:r>
                        <a:rPr lang="hr-HR" sz="2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0.0062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0.4094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0.0012 *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0.7373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1.4400x10</a:t>
                      </a:r>
                      <a:r>
                        <a:rPr lang="hr-HR" sz="20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-7</a:t>
                      </a:r>
                      <a:r>
                        <a:rPr lang="hr-HR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0.0002 *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0.0079 *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0.0005 *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0.0010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0.4723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0.2334</a:t>
                      </a:r>
                      <a:endParaRPr lang="hr-HR" sz="3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0.6873</a:t>
                      </a:r>
                      <a:endParaRPr lang="hr-HR" sz="3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0.0004 *</a:t>
                      </a:r>
                      <a:r>
                        <a:rPr lang="hr-HR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3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20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0.3638</a:t>
                      </a:r>
                      <a:endParaRPr lang="hr-HR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7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hr-HR" sz="3600" dirty="0"/>
              <a:t>Analiza jitterLocal nad stresnim pobudama</a:t>
            </a:r>
            <a:endParaRPr lang="hr-HR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2" y="1030300"/>
            <a:ext cx="5884954" cy="5665762"/>
          </a:xfrm>
        </p:spPr>
      </p:pic>
    </p:spTree>
    <p:extLst>
      <p:ext uri="{BB962C8B-B14F-4D97-AF65-F5344CB8AC3E}">
        <p14:creationId xmlns:p14="http://schemas.microsoft.com/office/powerpoint/2010/main" val="157395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1543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Fiziološke značajke</a:t>
            </a:r>
          </a:p>
          <a:p>
            <a:pPr lvl="1"/>
            <a:r>
              <a:rPr lang="hr-HR" dirty="0" smtClean="0"/>
              <a:t>SC (vodljivost kože) </a:t>
            </a:r>
          </a:p>
          <a:p>
            <a:pPr lvl="1"/>
            <a:r>
              <a:rPr lang="hr-HR" dirty="0" smtClean="0"/>
              <a:t>HR (srčani ritam)</a:t>
            </a:r>
          </a:p>
          <a:p>
            <a:r>
              <a:rPr lang="hr-HR" dirty="0" smtClean="0"/>
              <a:t>Glasovne značajke</a:t>
            </a:r>
          </a:p>
          <a:p>
            <a:pPr lvl="1"/>
            <a:r>
              <a:rPr lang="hr-HR" dirty="0" smtClean="0"/>
              <a:t>F0 (fundamentalna frekvencija glasa)</a:t>
            </a:r>
          </a:p>
          <a:p>
            <a:pPr lvl="1"/>
            <a:r>
              <a:rPr lang="hr-HR" dirty="0" smtClean="0"/>
              <a:t>jitterLocal (mjera fluktuacije perioda titranja glasnica)</a:t>
            </a:r>
          </a:p>
          <a:p>
            <a:pPr lvl="1"/>
            <a:r>
              <a:rPr lang="hr-HR" dirty="0" smtClean="0"/>
              <a:t>vadBin (binarni detektor govorne aktivnosti)</a:t>
            </a:r>
          </a:p>
          <a:p>
            <a:r>
              <a:rPr lang="hr-HR" b="1" dirty="0" smtClean="0"/>
              <a:t>Facijalne značajke</a:t>
            </a:r>
          </a:p>
          <a:p>
            <a:pPr lvl="1"/>
            <a:r>
              <a:rPr lang="hr-HR" dirty="0" smtClean="0"/>
              <a:t> </a:t>
            </a:r>
            <a:r>
              <a:rPr lang="en-US" dirty="0"/>
              <a:t>8,3 (D)(3DRel)</a:t>
            </a:r>
          </a:p>
          <a:p>
            <a:pPr lvl="1"/>
            <a:r>
              <a:rPr lang="en-US" dirty="0"/>
              <a:t>Overall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hr-HR" dirty="0" smtClean="0"/>
          </a:p>
          <a:p>
            <a:pPr lvl="1"/>
            <a:r>
              <a:rPr lang="en-US" dirty="0"/>
              <a:t>Eye </a:t>
            </a:r>
            <a:r>
              <a:rPr lang="en-US" dirty="0" smtClean="0"/>
              <a:t>Closure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556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1543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Fiziološke značajke</a:t>
            </a:r>
          </a:p>
          <a:p>
            <a:pPr lvl="1"/>
            <a:r>
              <a:rPr lang="hr-HR" dirty="0" smtClean="0"/>
              <a:t>SC (vodljivost kože) </a:t>
            </a:r>
          </a:p>
          <a:p>
            <a:pPr lvl="1"/>
            <a:r>
              <a:rPr lang="hr-HR" dirty="0" smtClean="0"/>
              <a:t>HR (srčani ritam)</a:t>
            </a:r>
          </a:p>
          <a:p>
            <a:r>
              <a:rPr lang="hr-HR" dirty="0" smtClean="0"/>
              <a:t>Glasovne značajke</a:t>
            </a:r>
          </a:p>
          <a:p>
            <a:pPr lvl="1"/>
            <a:r>
              <a:rPr lang="hr-HR" dirty="0" smtClean="0"/>
              <a:t>F0 (fundamentalna frekvencija glasa)</a:t>
            </a:r>
          </a:p>
          <a:p>
            <a:pPr lvl="1"/>
            <a:r>
              <a:rPr lang="hr-HR" dirty="0" smtClean="0"/>
              <a:t>jitterLocal (mjera fluktuacije perioda titranja glasnica)</a:t>
            </a:r>
          </a:p>
          <a:p>
            <a:pPr lvl="1"/>
            <a:r>
              <a:rPr lang="hr-HR" dirty="0" smtClean="0"/>
              <a:t>vadBin (binarni detektor govorne aktivnosti)</a:t>
            </a:r>
          </a:p>
          <a:p>
            <a:r>
              <a:rPr lang="hr-HR" dirty="0" smtClean="0"/>
              <a:t>Facijalne značajke</a:t>
            </a:r>
          </a:p>
          <a:p>
            <a:pPr lvl="1"/>
            <a:r>
              <a:rPr lang="hr-HR" dirty="0" smtClean="0"/>
              <a:t> </a:t>
            </a:r>
            <a:r>
              <a:rPr lang="en-US" dirty="0"/>
              <a:t>8,3 (D)(3DRel)</a:t>
            </a:r>
          </a:p>
          <a:p>
            <a:pPr lvl="1"/>
            <a:r>
              <a:rPr lang="en-US" dirty="0"/>
              <a:t>Overall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hr-HR" dirty="0" smtClean="0"/>
          </a:p>
          <a:p>
            <a:pPr lvl="1"/>
            <a:r>
              <a:rPr lang="en-US" dirty="0"/>
              <a:t>Eye </a:t>
            </a:r>
            <a:r>
              <a:rPr lang="en-US" dirty="0" smtClean="0"/>
              <a:t>Closure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14422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/>
              <a:t>Vremenska </a:t>
            </a:r>
            <a:r>
              <a:rPr lang="sv-SE" dirty="0"/>
              <a:t>serija 8,3 (D)(3DRel)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961548"/>
            <a:ext cx="6318827" cy="5896452"/>
          </a:xfrm>
        </p:spPr>
      </p:pic>
    </p:spTree>
    <p:extLst>
      <p:ext uri="{BB962C8B-B14F-4D97-AF65-F5344CB8AC3E}">
        <p14:creationId xmlns:p14="http://schemas.microsoft.com/office/powerpoint/2010/main" val="425145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/>
              <a:t>Vremenska serija 8,3 (D)(3DRel)</a:t>
            </a: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92654"/>
              </p:ext>
            </p:extLst>
          </p:nvPr>
        </p:nvGraphicFramePr>
        <p:xfrm>
          <a:off x="-1" y="980728"/>
          <a:ext cx="9144001" cy="5966069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0.0018 ± 0.0008 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0.00078 ± 0.0003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0.0028 ± 0.0014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4748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0.0013 ± 0.0002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4748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0.0029 ± 0.0011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2725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0.0013 ± 0.0002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2725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0.0037 ± 0.0011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4625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0.0015 ± 0.0003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4625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0.0027 ± 0.0005 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0.0014 ± 0.0001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3.575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-233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2.7103x10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-271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4.3198x10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-254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9.1573 x 10</a:t>
                      </a:r>
                      <a:r>
                        <a:rPr lang="hr-HR" sz="1800" b="1" i="1" baseline="30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-8</a:t>
                      </a:r>
                      <a:r>
                        <a:rPr lang="hr-HR" sz="18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1.7372 x 10</a:t>
                      </a:r>
                      <a:r>
                        <a:rPr lang="hr-HR" sz="1800" b="1" i="1" baseline="30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-6 </a:t>
                      </a:r>
                      <a:r>
                        <a:rPr lang="hr-HR" sz="1800" b="1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8.9962x10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-279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8.2078x10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-171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1.7723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-286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1.0898x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-17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5.1528x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-28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2.6809x10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-144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6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Vremenska </a:t>
            </a:r>
            <a:r>
              <a:rPr lang="sv-SE" dirty="0"/>
              <a:t>serija Overall Dist Activity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61548"/>
            <a:ext cx="6318825" cy="5896452"/>
          </a:xfrm>
        </p:spPr>
      </p:pic>
    </p:spTree>
    <p:extLst>
      <p:ext uri="{BB962C8B-B14F-4D97-AF65-F5344CB8AC3E}">
        <p14:creationId xmlns:p14="http://schemas.microsoft.com/office/powerpoint/2010/main" val="163514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/>
              <a:t>Vremenska serija 8,3 (D)(3DRel)</a:t>
            </a: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26788"/>
              </p:ext>
            </p:extLst>
          </p:nvPr>
        </p:nvGraphicFramePr>
        <p:xfrm>
          <a:off x="-1" y="980728"/>
          <a:ext cx="9144001" cy="5877273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0.0359 ± 0.0053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0.0284 ± 0.0072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0.0447 ± 0.0079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4749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0.0483 ± 0.0074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4749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0.0474 ± 0.0106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2725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0.0519 ± 0.0064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2725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0.0491 ± 0.0054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4625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0.0527 ± 0.0059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4625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0.0458 ± 0.0022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0.0503 ± 0.0057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=1501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7.5955x10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-31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7.7584x10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-105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1.0903x10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-204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1.0391x10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-208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2.5963x10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-14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3.8526x10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-7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1.4228x10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-15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1.3888x10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-16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1.6258x10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-237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7.6259x10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-42</a:t>
                      </a:r>
                      <a:r>
                        <a:rPr lang="hr-HR" sz="18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96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/>
              <a:t>Vremenska </a:t>
            </a:r>
            <a:r>
              <a:rPr lang="sv-SE" dirty="0"/>
              <a:t>serija </a:t>
            </a:r>
            <a:r>
              <a:rPr lang="hr-HR" dirty="0" smtClean="0"/>
              <a:t>Eye closure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61548"/>
            <a:ext cx="6318825" cy="5896451"/>
          </a:xfrm>
        </p:spPr>
      </p:pic>
    </p:spTree>
    <p:extLst>
      <p:ext uri="{BB962C8B-B14F-4D97-AF65-F5344CB8AC3E}">
        <p14:creationId xmlns:p14="http://schemas.microsoft.com/office/powerpoint/2010/main" val="2171787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l-PL" sz="3200" dirty="0"/>
              <a:t>Vrijeme do treptaja po rednom broju pobude</a:t>
            </a:r>
            <a:endParaRPr lang="hr-HR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61548"/>
            <a:ext cx="6318824" cy="5896451"/>
          </a:xfrm>
        </p:spPr>
      </p:pic>
    </p:spTree>
    <p:extLst>
      <p:ext uri="{BB962C8B-B14F-4D97-AF65-F5344CB8AC3E}">
        <p14:creationId xmlns:p14="http://schemas.microsoft.com/office/powerpoint/2010/main" val="81589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Autofit/>
          </a:bodyPr>
          <a:lstStyle/>
          <a:p>
            <a:r>
              <a:rPr lang="pl-PL" sz="2800" dirty="0"/>
              <a:t>Udio vremena sa zatvorenim okom po rednom broju pobude</a:t>
            </a:r>
            <a:endParaRPr lang="hr-H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61548"/>
            <a:ext cx="6318824" cy="5896450"/>
          </a:xfrm>
        </p:spPr>
      </p:pic>
    </p:spTree>
    <p:extLst>
      <p:ext uri="{BB962C8B-B14F-4D97-AF65-F5344CB8AC3E}">
        <p14:creationId xmlns:p14="http://schemas.microsoft.com/office/powerpoint/2010/main" val="308113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Autofit/>
          </a:bodyPr>
          <a:lstStyle/>
          <a:p>
            <a:r>
              <a:rPr lang="pl-PL" sz="3200" dirty="0" smtClean="0"/>
              <a:t>Rezultati upitnika</a:t>
            </a:r>
            <a:endParaRPr lang="hr-HR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941491"/>
              </p:ext>
            </p:extLst>
          </p:nvPr>
        </p:nvGraphicFramePr>
        <p:xfrm>
          <a:off x="467544" y="548680"/>
          <a:ext cx="8229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Osoba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Osoba 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effectLst/>
                        </a:rPr>
                        <a:t>Emocionalnalna ekspresivnost</a:t>
                      </a:r>
                      <a:endParaRPr lang="hr-H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effectLst/>
                        </a:rPr>
                        <a:t>Subjektivni iskazi stresa</a:t>
                      </a:r>
                      <a:endParaRPr lang="hr-H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29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68"/>
            <a:ext cx="9144000" cy="1143000"/>
          </a:xfrm>
        </p:spPr>
        <p:txBody>
          <a:bodyPr>
            <a:noAutofit/>
          </a:bodyPr>
          <a:lstStyle/>
          <a:p>
            <a:r>
              <a:rPr lang="pl-PL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Osoba 1 je općenito pokazala veću razinu stresa</a:t>
            </a:r>
          </a:p>
          <a:p>
            <a:r>
              <a:rPr lang="hr-HR" dirty="0" smtClean="0"/>
              <a:t>Osoba 2 jedino u fazi stresa pokazuje visoku razinu stresa</a:t>
            </a:r>
          </a:p>
          <a:p>
            <a:r>
              <a:rPr lang="hr-HR" smtClean="0"/>
              <a:t>Rezultati mjerenja i upitnika se približno podudaraju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812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1543"/>
          </a:xfrm>
        </p:spPr>
        <p:txBody>
          <a:bodyPr>
            <a:normAutofit fontScale="92500" lnSpcReduction="20000"/>
          </a:bodyPr>
          <a:lstStyle/>
          <a:p>
            <a:r>
              <a:rPr lang="hr-HR" b="1" dirty="0" smtClean="0"/>
              <a:t>Fiziološke značajke</a:t>
            </a:r>
          </a:p>
          <a:p>
            <a:pPr lvl="1"/>
            <a:r>
              <a:rPr lang="hr-HR" dirty="0" smtClean="0"/>
              <a:t>SC (vodljivost kože) </a:t>
            </a:r>
          </a:p>
          <a:p>
            <a:pPr lvl="1"/>
            <a:r>
              <a:rPr lang="hr-HR" dirty="0" smtClean="0"/>
              <a:t>HR (srčani ritam)</a:t>
            </a:r>
          </a:p>
          <a:p>
            <a:r>
              <a:rPr lang="hr-HR" dirty="0" smtClean="0"/>
              <a:t>Glasovne značajke</a:t>
            </a:r>
          </a:p>
          <a:p>
            <a:pPr lvl="1"/>
            <a:r>
              <a:rPr lang="hr-HR" dirty="0" smtClean="0"/>
              <a:t>F0 (fundamentalna frekvencija glasa)</a:t>
            </a:r>
          </a:p>
          <a:p>
            <a:pPr lvl="1"/>
            <a:r>
              <a:rPr lang="hr-HR" dirty="0" smtClean="0"/>
              <a:t>jitterLocal (mjera fluktuacije perioda titranja glasnica)</a:t>
            </a:r>
          </a:p>
          <a:p>
            <a:pPr lvl="1"/>
            <a:r>
              <a:rPr lang="hr-HR" dirty="0" smtClean="0"/>
              <a:t>vadBin (binarni detektor govorne aktivnosti)</a:t>
            </a:r>
          </a:p>
          <a:p>
            <a:r>
              <a:rPr lang="hr-HR" dirty="0" smtClean="0"/>
              <a:t>Facijalne značajke</a:t>
            </a:r>
          </a:p>
          <a:p>
            <a:pPr lvl="1"/>
            <a:r>
              <a:rPr lang="hr-HR" dirty="0" smtClean="0"/>
              <a:t> </a:t>
            </a:r>
            <a:r>
              <a:rPr lang="en-US" dirty="0"/>
              <a:t>8,3 (D)(3DRel)</a:t>
            </a:r>
          </a:p>
          <a:p>
            <a:pPr lvl="1"/>
            <a:r>
              <a:rPr lang="en-US" dirty="0"/>
              <a:t>Overall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hr-HR" dirty="0" smtClean="0"/>
          </a:p>
          <a:p>
            <a:pPr lvl="1"/>
            <a:r>
              <a:rPr lang="en-US" dirty="0"/>
              <a:t>Eye </a:t>
            </a:r>
            <a:r>
              <a:rPr lang="en-US" dirty="0" smtClean="0"/>
              <a:t>Closure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62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SC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58015"/>
            <a:ext cx="6768752" cy="6010333"/>
          </a:xfrm>
        </p:spPr>
      </p:pic>
    </p:spTree>
    <p:extLst>
      <p:ext uri="{BB962C8B-B14F-4D97-AF65-F5344CB8AC3E}">
        <p14:creationId xmlns:p14="http://schemas.microsoft.com/office/powerpoint/2010/main" val="7969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HR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58015"/>
            <a:ext cx="6768752" cy="6010332"/>
          </a:xfrm>
        </p:spPr>
      </p:pic>
    </p:spTree>
    <p:extLst>
      <p:ext uri="{BB962C8B-B14F-4D97-AF65-F5344CB8AC3E}">
        <p14:creationId xmlns:p14="http://schemas.microsoft.com/office/powerpoint/2010/main" val="245796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STD_SC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58015"/>
            <a:ext cx="6768751" cy="6010332"/>
          </a:xfrm>
        </p:spPr>
      </p:pic>
    </p:spTree>
    <p:extLst>
      <p:ext uri="{BB962C8B-B14F-4D97-AF65-F5344CB8AC3E}">
        <p14:creationId xmlns:p14="http://schemas.microsoft.com/office/powerpoint/2010/main" val="149933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STD_SC</a:t>
            </a: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7136"/>
              </p:ext>
            </p:extLst>
          </p:nvPr>
        </p:nvGraphicFramePr>
        <p:xfrm>
          <a:off x="-1" y="980728"/>
          <a:ext cx="9144001" cy="5966069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0.0914 ± 0.0398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 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= 41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0.0553 ± 0.0121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0.1227 ± 0.0484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170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0.0888 ± 0.0487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170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0.1319 ± 0.0465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0.1469 ± 0.0606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0.0689 ± 0.0289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0.0614 ± 0.0353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0.0484 ± 0.0035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0.0725 ± 0.0373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4.7465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8.4545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-14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1.7271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-6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8.1551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2.5149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-8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 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0.007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0.1353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8.9045 x </a:t>
                      </a: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-13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2.0643x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-28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9.3370x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1.0297x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-21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6.9655x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-23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1.2384x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-29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4.5701x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-14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7.5808x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-16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0.0889</a:t>
                      </a:r>
                      <a:endParaRPr lang="hr-HR" sz="2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6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STD_HR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42" y="858015"/>
            <a:ext cx="6443714" cy="6010332"/>
          </a:xfrm>
        </p:spPr>
      </p:pic>
    </p:spTree>
    <p:extLst>
      <p:ext uri="{BB962C8B-B14F-4D97-AF65-F5344CB8AC3E}">
        <p14:creationId xmlns:p14="http://schemas.microsoft.com/office/powerpoint/2010/main" val="10770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r-HR" dirty="0" smtClean="0"/>
              <a:t>Vremenska serija STD_HR</a:t>
            </a:r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6672"/>
              </p:ext>
            </p:extLst>
          </p:nvPr>
        </p:nvGraphicFramePr>
        <p:xfrm>
          <a:off x="-1" y="980728"/>
          <a:ext cx="9144001" cy="5877273"/>
        </p:xfrm>
        <a:graphic>
          <a:graphicData uri="http://schemas.openxmlformats.org/drawingml/2006/table">
            <a:tbl>
              <a:tblPr firstRow="1" bandRow="1"/>
              <a:tblGrid>
                <a:gridCol w="1006583"/>
                <a:gridCol w="1627307"/>
                <a:gridCol w="1627307"/>
                <a:gridCol w="1627307"/>
                <a:gridCol w="1627307"/>
                <a:gridCol w="1628190"/>
              </a:tblGrid>
              <a:tr h="497546">
                <a:tc>
                  <a:txBody>
                    <a:bodyPr/>
                    <a:lstStyle/>
                    <a:p>
                      <a:endParaRPr lang="hr-HR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5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osoba2 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4.7317 ± 1.8165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4.1893 ± 0.6307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5.001 ± 1.1179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170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4.283 ± 0.7794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170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4.5143 ± 1.0676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5.5493 ± 1.7200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4.1938 ± 0.9934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4.1721 ± 0.9089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165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4.1911 ± 0.9052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4.1319 ± 0.8123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hr-HR" sz="160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Baseline2</a:t>
                      </a:r>
                      <a:r>
                        <a:rPr lang="hr-HR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41</a:t>
                      </a:r>
                      <a:endParaRPr lang="hr-H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Baseline1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0.3681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0.4189</a:t>
                      </a:r>
                      <a:r>
                        <a:rPr lang="hr-HR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0.4797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1.3051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0.0933</a:t>
                      </a:r>
                      <a:r>
                        <a:rPr lang="hr-HR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0.7218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Neutral1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7.4785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1.616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1.5139x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-11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hr-H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0.2314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Stres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0.0205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1.4647x </a:t>
                      </a: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-10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0.0776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2.9542 x 10</a:t>
                      </a:r>
                      <a:r>
                        <a:rPr lang="hr-HR" sz="1800" b="1" i="1" baseline="30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</a:t>
                      </a:r>
                      <a:r>
                        <a:rPr lang="hr-HR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*</a:t>
                      </a:r>
                      <a:endParaRPr lang="hr-HR" sz="2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Neutral2</a:t>
                      </a:r>
                      <a:endParaRPr lang="hr-HR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00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0.9866</a:t>
                      </a:r>
                      <a:r>
                        <a:rPr lang="hr-H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0.7826</a:t>
                      </a:r>
                      <a:endParaRPr lang="hr-HR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1028</Words>
  <Application>Microsoft Office PowerPoint</Application>
  <PresentationFormat>On-screen Show (4:3)</PresentationFormat>
  <Paragraphs>393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Multimodalna elicitacija emocija audio-vizualnim stimulacijama i mjerenje fizioloških, glasovnih i facijalnih reakcija završno izvješće  Tim 11: Marko Radoš (voditelj) Ivan Belas Vedran Džaja Igor Ignjatović Petar Kovačević Mario Rudman Matija Stepanić</vt:lpstr>
      <vt:lpstr>Sadržaj</vt:lpstr>
      <vt:lpstr>Sadržaj</vt:lpstr>
      <vt:lpstr>Vremenska serija SC</vt:lpstr>
      <vt:lpstr>Vremenska serija HR</vt:lpstr>
      <vt:lpstr>Vremenska serija STD_SC</vt:lpstr>
      <vt:lpstr>Vremenska serija STD_SC</vt:lpstr>
      <vt:lpstr>Vremenska serija STD_HR</vt:lpstr>
      <vt:lpstr>Vremenska serija STD_HR</vt:lpstr>
      <vt:lpstr>Analiza odziva srčanog ritma na prvu stresnu pobudu</vt:lpstr>
      <vt:lpstr>Sadržaj</vt:lpstr>
      <vt:lpstr>Vremenska serija F0</vt:lpstr>
      <vt:lpstr>Vremenska serija F0 – domena a∩c</vt:lpstr>
      <vt:lpstr>Vremenska serija F0 – domena a∩c</vt:lpstr>
      <vt:lpstr>Vremenska serija jitterLocal</vt:lpstr>
      <vt:lpstr>Vremenska serija jitterLocal – domena a∩c</vt:lpstr>
      <vt:lpstr>Vremenska serija jitterLocal – domena a∩c</vt:lpstr>
      <vt:lpstr>Analiza jitterLocal nad stresnim pobudama</vt:lpstr>
      <vt:lpstr>Sadržaj</vt:lpstr>
      <vt:lpstr>Vremenska serija 8,3 (D)(3DRel)</vt:lpstr>
      <vt:lpstr>Vremenska serija 8,3 (D)(3DRel)</vt:lpstr>
      <vt:lpstr>Vremenska serija Overall Dist Activity</vt:lpstr>
      <vt:lpstr>Vremenska serija 8,3 (D)(3DRel)</vt:lpstr>
      <vt:lpstr>Vremenska serija Eye closure</vt:lpstr>
      <vt:lpstr>Vrijeme do treptaja po rednom broju pobude</vt:lpstr>
      <vt:lpstr>Udio vremena sa zatvorenim okom po rednom broju pobude</vt:lpstr>
      <vt:lpstr>Rezultati upitnika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Multimodalna elicitacija emocija audio-vizualnim stimulacijama i mjerenje fizioloških, glasovnih i facijalnih reakcija završno izvješće  </dc:title>
  <dc:creator>John</dc:creator>
  <cp:lastModifiedBy>John</cp:lastModifiedBy>
  <cp:revision>23</cp:revision>
  <dcterms:created xsi:type="dcterms:W3CDTF">2015-01-23T13:18:12Z</dcterms:created>
  <dcterms:modified xsi:type="dcterms:W3CDTF">2015-01-23T15:07:11Z</dcterms:modified>
</cp:coreProperties>
</file>