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6" r:id="rId2"/>
    <p:sldId id="337" r:id="rId3"/>
    <p:sldId id="427" r:id="rId4"/>
    <p:sldId id="428" r:id="rId5"/>
    <p:sldId id="429" r:id="rId6"/>
    <p:sldId id="389" r:id="rId7"/>
    <p:sldId id="432" r:id="rId8"/>
    <p:sldId id="431" r:id="rId9"/>
    <p:sldId id="425" r:id="rId10"/>
    <p:sldId id="426" r:id="rId11"/>
    <p:sldId id="430" r:id="rId12"/>
    <p:sldId id="435" r:id="rId13"/>
    <p:sldId id="433" r:id="rId14"/>
    <p:sldId id="434" r:id="rId15"/>
    <p:sldId id="436" r:id="rId16"/>
    <p:sldId id="405" r:id="rId17"/>
    <p:sldId id="408" r:id="rId18"/>
    <p:sldId id="414" r:id="rId19"/>
    <p:sldId id="437" r:id="rId20"/>
    <p:sldId id="438" r:id="rId21"/>
    <p:sldId id="439" r:id="rId22"/>
    <p:sldId id="440" r:id="rId23"/>
    <p:sldId id="422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21" r:id="rId38"/>
    <p:sldId id="378" r:id="rId39"/>
  </p:sldIdLst>
  <p:sldSz cx="9144000" cy="6858000" type="screen4x3"/>
  <p:notesSz cx="6648450" cy="9774238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F9751"/>
    <a:srgbClr val="7F7F7F"/>
    <a:srgbClr val="1F497D"/>
    <a:srgbClr val="696969"/>
    <a:srgbClr val="B2B2B2"/>
    <a:srgbClr val="FFFF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94041" autoAdjust="0"/>
  </p:normalViewPr>
  <p:slideViewPr>
    <p:cSldViewPr snapToGrid="0"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1313" cy="48895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1" y="0"/>
            <a:ext cx="2881313" cy="48895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CCE8EBA-FD0C-4A1B-AF4A-FCFDA8A277FE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3701"/>
            <a:ext cx="2881313" cy="48895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1" y="9283701"/>
            <a:ext cx="2881313" cy="48895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FE047F84-2A2A-40F6-B787-33EBFBB3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5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0995" cy="488712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0"/>
            <a:ext cx="2880995" cy="488712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2764"/>
            <a:ext cx="5318760" cy="4398407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3830"/>
            <a:ext cx="2880995" cy="4887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3830"/>
            <a:ext cx="2880995" cy="4887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1063" y="733425"/>
            <a:ext cx="488632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6F4E-0CC0-48CA-8B7E-32318E3399A0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6F6D5-2900-4F33-AA61-8CB79168A715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644-5025-4B18-8050-2AFA2F11A890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842B-6BEB-4CC0-9E7D-2B82AE79A493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22BF-A1B3-44F8-85EA-ACDB4228048F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E551-302D-4D8B-A0CD-1BF7AD1FA0B3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858D-5BD2-48C2-B570-61E1042BB9ED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DE3F-6E65-4676-ADDE-DCF2AEDBECB5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BB27-1AFB-42D4-9201-AFB8DFE5D1A1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67CF2-3E28-4ED4-BC83-A9213803CF4E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D033-525C-40F7-90AA-1EB2854FCA36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9E224B-E8DB-4943-90D7-4DF911E0258D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szz.azo.hr/iskzl/godizvrpt.htm?pid=0&amp;t=4" TargetMode="External"/><Relationship Id="rId4" Type="http://schemas.openxmlformats.org/officeDocument/2006/relationships/hyperlink" Target="http://www.mzoip.hr/hr/okolis/okolisna-dozvola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pkez.azo.hr/PretragaSubjekti.aspx" TargetMode="External"/><Relationship Id="rId4" Type="http://schemas.openxmlformats.org/officeDocument/2006/relationships/hyperlink" Target="http://iszz.azo.hr/iskzl/mreza.html?t=0#ta1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szz.azo.hr/iskzl/index.html" TargetMode="External"/><Relationship Id="rId4" Type="http://schemas.openxmlformats.org/officeDocument/2006/relationships/hyperlink" Target="http://iszz.azo.hr/iskzl/godizvrpt.htm?pid=0&amp;t=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23087" y="1401200"/>
            <a:ext cx="8520912" cy="4263225"/>
          </a:xfrm>
        </p:spPr>
        <p:txBody>
          <a:bodyPr>
            <a:normAutofit/>
          </a:bodyPr>
          <a:lstStyle/>
          <a:p>
            <a:pPr algn="l"/>
            <a:endParaRPr lang="hr-HR" b="1" dirty="0" smtClean="0">
              <a:solidFill>
                <a:schemeClr val="bg1"/>
              </a:solidFill>
            </a:endParaRP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Jačanje inspekcije zaštite okoliša radi učinkovite kontrole praćenja kakvoće zraka i sustava trgovanja emisijskim jedinicama stakleničkih plinova, kako bi se postigla bolja kvaliteta zraka </a:t>
            </a: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Republici Hrvatskoj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68025"/>
              </p:ext>
            </p:extLst>
          </p:nvPr>
        </p:nvGraphicFramePr>
        <p:xfrm>
          <a:off x="666749" y="1235075"/>
          <a:ext cx="7877175" cy="40843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Pritužbe građana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PRITUŽBE GRAĐANA MOGU BITI </a:t>
                      </a:r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vi-VN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hr-HR" sz="2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 osnovu rezultata mjerenja kvalitete zraka</a:t>
                      </a: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hr-HR" sz="2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na osnovu </a:t>
                      </a:r>
                      <a:r>
                        <a:rPr lang="hr-HR" sz="2000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organo</a:t>
                      </a:r>
                      <a:r>
                        <a:rPr lang="hr-HR" sz="2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hr-HR" sz="2000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leptičkih</a:t>
                      </a:r>
                      <a:r>
                        <a:rPr lang="hr-HR" sz="2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opservacija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hr-HR" sz="2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pritužbe na rad laboratorija za PKZ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onečišćivač, ispitni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/ referentni </a:t>
                      </a:r>
                      <a:r>
                        <a:rPr lang="hr-HR" sz="24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0316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01817"/>
              </p:ext>
            </p:extLst>
          </p:nvPr>
        </p:nvGraphicFramePr>
        <p:xfrm>
          <a:off x="666749" y="1235075"/>
          <a:ext cx="7877175" cy="37795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Pritužbe građana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AKCIDENTI MOGU BITI </a:t>
                      </a:r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vi-VN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hr-HR" sz="2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požari</a:t>
                      </a: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hr-HR" sz="2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ispuštanje plinova iz proizvodnih procesa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054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099" y="1176336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28625" y="1338589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priprema - prikupljanje informacija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674" y="2024062"/>
            <a:ext cx="7648575" cy="3086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Kako bi inspektor dobio relevantne informacije u što bržem vremenu i bez kontaktiranja nadzirane osobe unaprijed potrebno ih je potražiti u pripremnoj fazi na stranicama HAOP-a ili MZOE. Podatci se mogu koristiti u svrhu spoznavanja situacije u praćenju kvalitete zraka na području na kojem se ide u nadzor od podataka o postajama, laboratorijima koji obavljaju mjerenja kao i o trenutnom stanju onečišćenosti zraka.</a:t>
            </a:r>
          </a:p>
          <a:p>
            <a:pPr marL="342900" indent="-342900" algn="just">
              <a:buFontTx/>
              <a:buChar char="-"/>
            </a:pP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150" y="2024063"/>
            <a:ext cx="704850" cy="3086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326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099" y="1176336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28625" y="1338589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Prikupljanje informacija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674" y="2024063"/>
            <a:ext cx="7648575" cy="41460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Kako bi inspektor dobio informacije o </a:t>
            </a:r>
            <a:r>
              <a:rPr lang="hr-HR" b="1" u="sng" dirty="0" smtClean="0">
                <a:solidFill>
                  <a:schemeClr val="tx2">
                    <a:lumMod val="75000"/>
                  </a:schemeClr>
                </a:solidFill>
              </a:rPr>
              <a:t>zakonskoj osnovi 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zbog koje je onečišćivač dužan provoditi PKZ, dokumente može pronaći na sljedećim linkovima:</a:t>
            </a:r>
          </a:p>
          <a:p>
            <a:pPr algn="just"/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rješenje o prihvatljivosti zahvata za okoliš ili rješenje o objedinjenim uvjetima zaštite okoliša odnosno okolišnu dozvolu (</a:t>
            </a:r>
            <a:r>
              <a:rPr lang="hr-HR" b="1" dirty="0" err="1" smtClean="0">
                <a:solidFill>
                  <a:srgbClr val="FF0000"/>
                </a:solidFill>
              </a:rPr>
              <a:t>čl</a:t>
            </a:r>
            <a:r>
              <a:rPr lang="hr-HR" b="1" dirty="0" smtClean="0">
                <a:solidFill>
                  <a:srgbClr val="FF0000"/>
                </a:solidFill>
              </a:rPr>
              <a:t> 32. ZOZZ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hr-H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b="1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www.mzoip.hr/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hr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okolis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okolisna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-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dozvola.html</a:t>
            </a:r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akcijski plan (</a:t>
            </a:r>
            <a:r>
              <a:rPr lang="hr-HR" b="1" dirty="0" smtClean="0">
                <a:solidFill>
                  <a:srgbClr val="FF0000"/>
                </a:solidFill>
              </a:rPr>
              <a:t>čl. 46. ZOZZ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) u kojem isti ima obavezu ispunjavanja propisanih mjera ili odluku o provođenju mjerenja posebne namjene (</a:t>
            </a:r>
            <a:r>
              <a:rPr lang="hr-HR" b="1" dirty="0" smtClean="0">
                <a:solidFill>
                  <a:srgbClr val="FF0000"/>
                </a:solidFill>
              </a:rPr>
              <a:t>čl. 33. ZOZZ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algn="ctr"/>
            <a:r>
              <a:rPr lang="hr-HR" b="1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http://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iszz.azo.hr/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iskzl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godizvrpt.htm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?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pid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=0&amp;t=4</a:t>
            </a:r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Iz ovih dokumenata također se može dobiti informacija o propisanom </a:t>
            </a:r>
            <a:r>
              <a:rPr lang="hr-HR" b="1" u="sng" dirty="0" smtClean="0">
                <a:solidFill>
                  <a:schemeClr val="tx2">
                    <a:lumMod val="75000"/>
                  </a:schemeClr>
                </a:solidFill>
              </a:rPr>
              <a:t>mjernom programu 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i terminskom rasporedu mjerenja</a:t>
            </a:r>
            <a:r>
              <a:rPr lang="hr-HR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150" y="2024063"/>
            <a:ext cx="704850" cy="41460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741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099" y="1176336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28625" y="1338589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A. priprema - prikupljanje informacija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09674" y="2024063"/>
            <a:ext cx="7648575" cy="346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Kako bi inspektor dobio informacije o postajama i laboratorijima na </a:t>
            </a:r>
            <a:r>
              <a:rPr lang="hr-HR" b="1" dirty="0">
                <a:solidFill>
                  <a:schemeClr val="tx2">
                    <a:lumMod val="75000"/>
                  </a:schemeClr>
                </a:solidFill>
              </a:rPr>
              <a:t>području nadzora 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iste </a:t>
            </a:r>
            <a:r>
              <a:rPr lang="hr-HR" b="1" dirty="0">
                <a:solidFill>
                  <a:schemeClr val="tx2">
                    <a:lumMod val="75000"/>
                  </a:schemeClr>
                </a:solidFill>
              </a:rPr>
              <a:t>može pronaći na sljedećim linkovima:</a:t>
            </a:r>
          </a:p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podatci </a:t>
            </a:r>
            <a:r>
              <a:rPr lang="hr-HR" b="1" dirty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postajama i laboratorijima koji obavljaju mjerenja na njima i kojoj mreži pripadaju (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</a:rPr>
              <a:t>metapodatci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hr-HR" b="1" dirty="0">
                <a:solidFill>
                  <a:schemeClr val="tx2">
                    <a:lumMod val="75000"/>
                  </a:schemeClr>
                </a:solidFill>
              </a:rPr>
              <a:t>po zonama i 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aglomeracijama</a:t>
            </a:r>
          </a:p>
          <a:p>
            <a:pPr algn="ctr"/>
            <a:r>
              <a:rPr lang="hr-HR" b="1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iszz.azo.hr/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iskzl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mreza.html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?t=0#ta18</a:t>
            </a:r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podatci o mjernom opsegu za koji laboratorij ima valjanu dozvolu MZOE</a:t>
            </a:r>
          </a:p>
          <a:p>
            <a:pPr algn="ctr"/>
            <a:r>
              <a:rPr lang="hr-HR" b="1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http://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popkez.azo.hr/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PretragaSubjekti.aspx</a:t>
            </a:r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150" y="2024063"/>
            <a:ext cx="704850" cy="34623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994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099" y="1176336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28625" y="1338589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A. priprema - prikupljanje informacija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09674" y="2024063"/>
            <a:ext cx="7648575" cy="41460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Kako bi inspektor dobio informacije o trenutnom i prošlom stanju kvalitete zraka iste </a:t>
            </a:r>
            <a:r>
              <a:rPr lang="hr-HR" b="1" dirty="0">
                <a:solidFill>
                  <a:schemeClr val="tx2">
                    <a:lumMod val="75000"/>
                  </a:schemeClr>
                </a:solidFill>
              </a:rPr>
              <a:t>može pronaći na sljedećim linkovima:</a:t>
            </a:r>
          </a:p>
          <a:p>
            <a:pPr algn="just"/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342900" indent="-342900" algn="just">
              <a:buFontTx/>
              <a:buChar char="-"/>
            </a:pPr>
            <a:r>
              <a:rPr lang="hr-HR" b="1" u="sng" dirty="0" smtClean="0">
                <a:solidFill>
                  <a:schemeClr val="tx2">
                    <a:lumMod val="75000"/>
                  </a:schemeClr>
                </a:solidFill>
              </a:rPr>
              <a:t>godišnja izvješća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 o PKZ koja se provode na tom teritoriju</a:t>
            </a:r>
          </a:p>
          <a:p>
            <a:pPr algn="ctr"/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http://iszz.azo.hr/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iskzl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godizvrpt.htm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?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pid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=0&amp;t=2</a:t>
            </a:r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trenutne satne koncentracije onečišćujućih tvari u zraku u državnoj i lokalnim mrežama po zonama i aglomeracijama</a:t>
            </a:r>
          </a:p>
          <a:p>
            <a:pPr algn="ctr"/>
            <a:r>
              <a:rPr lang="hr-H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b="1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http://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iszz.azo.hr/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iskzl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index.html</a:t>
            </a:r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r-HR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validirani podatci svih vremena usrednjavanja po postajama</a:t>
            </a:r>
          </a:p>
          <a:p>
            <a:pPr algn="ctr"/>
            <a:r>
              <a:rPr lang="hr-HR" b="1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http://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iszz.azo.hr/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iskzl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/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index.html</a:t>
            </a:r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Podatci se također mogu izvesti u 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</a:rPr>
              <a:t>excel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 ili </a:t>
            </a:r>
            <a:r>
              <a:rPr lang="hr-HR" b="1" dirty="0" err="1" smtClean="0">
                <a:solidFill>
                  <a:schemeClr val="tx2">
                    <a:lumMod val="75000"/>
                  </a:schemeClr>
                </a:solidFill>
              </a:rPr>
              <a:t>word</a:t>
            </a: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 oblik. 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150" y="2024063"/>
            <a:ext cx="704850" cy="41460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862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2354" y="1095997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28626" y="123985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Priprema inspekcijskog nadzora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675" y="1943723"/>
            <a:ext cx="7648575" cy="35262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Po prikupljanju informacija dostupnih putem Interneta inspektor će biti informiran o onečišćivačima, njihovim obavezama po pitanju PKZ i laboratorijima koje je angažirao. Iz ovoga će moći zaključiti i prije nadzora ispunjava li onečišćivač svoje obaveze na propisani način.</a:t>
            </a: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Također će se o istome moći informirati i za druge vrste mreža za PKZ na tom području.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Prema mjernim podatcima o PKZ na tom području moći će zaključiti o trenutnom i prijašnjem stanju kvalitete zraka na tom području. </a:t>
            </a:r>
            <a:r>
              <a:rPr lang="hr-H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2354" y="1943723"/>
            <a:ext cx="704850" cy="3526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B. Provedba inspekcijskog nadzora - prema prijavi s poznatim onečišćivačom 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0150" y="2433058"/>
            <a:ext cx="7667625" cy="1362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Ukoliko inspektor u nenajavljenom nadzoru po prijavi utvrdi da je onečišćivač poznat u provedbi tog nadzora provest će sve korake opisane u provedbi planiranog nadzora i utvrditi ima li u radu onečišćivača nepravilnosti i nedostataka.   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354" y="2433058"/>
            <a:ext cx="704850" cy="13811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prema prijavi s poznatim onečišćivačom </a:t>
            </a:r>
          </a:p>
          <a:p>
            <a:pPr algn="ctr"/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1100" y="2269023"/>
            <a:ext cx="7667625" cy="1217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278345"/>
            <a:ext cx="704850" cy="1210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6350" y="2428875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Ukoliko onečišćivač nije u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zvršenju svojim obaveza prema PKZ postupao sukladno propisima inspektor će postupiti kao kod planiranog nadzora.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prema prijavi s poznatim onečišćivačom </a:t>
            </a:r>
          </a:p>
          <a:p>
            <a:pPr algn="ctr"/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239" y="2254620"/>
            <a:ext cx="704850" cy="3795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4531" y="2254620"/>
            <a:ext cx="7667625" cy="3795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4543" y="2374750"/>
            <a:ext cx="746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 b="1" dirty="0">
                <a:solidFill>
                  <a:schemeClr val="tx2">
                    <a:lumMod val="75000"/>
                  </a:schemeClr>
                </a:solidFill>
              </a:rPr>
              <a:t>Inspektor će poznatom onečišćivaču rješenjem narediti uklanjanje utvrđenih nedostataka ili nepravilnosti u radu zbog kojih je došlo ili može doći do prekoračenja graničnih vrijednosti (GV) za zaštitu </a:t>
            </a:r>
            <a:r>
              <a:rPr lang="vi-VN" sz="2000" b="1" u="sng" dirty="0">
                <a:solidFill>
                  <a:schemeClr val="tx2">
                    <a:lumMod val="75000"/>
                  </a:schemeClr>
                </a:solidFill>
              </a:rPr>
              <a:t>zdravlja ljudi </a:t>
            </a:r>
            <a:r>
              <a:rPr lang="vi-VN" sz="2000" b="1" dirty="0">
                <a:solidFill>
                  <a:schemeClr val="tx2">
                    <a:lumMod val="75000"/>
                  </a:schemeClr>
                </a:solidFill>
              </a:rPr>
              <a:t>u određenom roku</a:t>
            </a:r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</a:rPr>
              <a:t>Ako </a:t>
            </a:r>
            <a:r>
              <a:rPr lang="vi-VN" sz="2000" b="1" dirty="0">
                <a:solidFill>
                  <a:schemeClr val="tx2">
                    <a:lumMod val="75000"/>
                  </a:schemeClr>
                </a:solidFill>
              </a:rPr>
              <a:t>onečišćivač ne postupi po rješenju inspektora iz stavka 1. ovoga članka, prisilit će se na izvršenje novčanom kaznom. Ako onečišćivač iz stavka 1. ovoga članka i nakon jednokratno izrečene novčane kazne ne izvrši rješenje, inspektor će zabraniti uporabu postrojenja, odnosno uređaja koji su prouzročili prekoračenja granične vrijednosti (GV) za zaštitu zdravlja ljudi.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220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11. INSPEKCIJSKI NADZOR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B. Provedba inspekcijskog nadzora - prema prijavi s nepoznatim onečišćivačom 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0150" y="2433058"/>
            <a:ext cx="7667625" cy="36172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Ukoliko inspektor u nenajavljenom nadzoru po prijavi utvrdi da </a:t>
            </a:r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postoji </a:t>
            </a:r>
            <a:r>
              <a:rPr lang="vi-VN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sumnja, </a:t>
            </a:r>
            <a:r>
              <a:rPr lang="vi-VN" sz="2000" b="1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izražena prijavom građana</a:t>
            </a:r>
            <a:r>
              <a:rPr lang="vi-VN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, da je došlo do onečišćenosti zraka čija je kvaliteta takva da može narušiti </a:t>
            </a:r>
            <a:r>
              <a:rPr lang="vi-VN" sz="2000" b="1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zdravlje ljudi</a:t>
            </a:r>
            <a:r>
              <a:rPr lang="vi-VN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vi-VN" sz="2000" b="1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kvalitetu življenja </a:t>
            </a:r>
            <a:r>
              <a:rPr lang="vi-VN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i/ili štetno utjecati na bilo koju sastavnicu </a:t>
            </a:r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okoliša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 da je onečišćivač nepoznat, inspektor će od </a:t>
            </a: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izvršno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tijel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</a:rPr>
              <a:t> Grada Zagreba, grada i općine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zatražiti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utvrđivanje opravdanosti sumnje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i u roku od pet dana donošenje odluku o potrebi provedbe mjerenja posebne namjene odnosno procjene razine onečišćenosti.</a:t>
            </a:r>
          </a:p>
          <a:p>
            <a:pPr algn="just"/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354" y="2433058"/>
            <a:ext cx="704850" cy="36172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352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B. Provedba inspekcijskog nadzora - prema prijavi s nepoznatim onečišćivačom 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0150" y="2433058"/>
            <a:ext cx="7667625" cy="2796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Ova odluka sadrži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razdoblje mjerenja ili procjene razine onečišćenosti te način plaćanja troškova posebnih mjerenja ili procjene razine onečišćenosti.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se mjerenjem ili procjenom utvrdi da nije došlo do prekomjerne onečišćenosti ili je došlo do prekomjerne onečišćenosti, a onečišćivač nije poznat, troškove snosi jedinica lokalne samouprave čije je izvršno tijelo donijelo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odluku.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354" y="2433058"/>
            <a:ext cx="704850" cy="2796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633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B. Provedba inspekcijskog nadzora - prema prijavi s nepoznatim onečišćivačom 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0150" y="2433059"/>
            <a:ext cx="7667625" cy="2626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se mjerenjem ili procjenom utvrdi prekomjerna onečišćenost zraka, a onečišćivač je poznat, troškove mjerenja ili procjene snosi onečišćivač prema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odluci. 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izvršno tijelo Grada Zagreba, grada i općine ne donese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odluku Ministarstvo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će osigurati mjerenja posebne namjene ili procjene razine onečišćenosti na trošak i odgovornost jedinice lokalne samouprave čije izvršno tijelo nije donijelo odluku.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354" y="2433058"/>
            <a:ext cx="704850" cy="2626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265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Postupanje po provedenom inspekcijskom nadzoru </a:t>
            </a:r>
            <a:r>
              <a:rPr lang="hr-HR" sz="2400" b="1" dirty="0">
                <a:solidFill>
                  <a:schemeClr val="tx2">
                    <a:lumMod val="75000"/>
                  </a:schemeClr>
                </a:solidFill>
              </a:rPr>
              <a:t>prema prijavi s nepoznatim onečišćivačom 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574" y="2276474"/>
            <a:ext cx="7667625" cy="1005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276476"/>
            <a:ext cx="704850" cy="1005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6350" y="2428875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Daljnji inspekcijski nadzor i postupanje u ovakvom slučaju ovisit će o odluci i njenom provođenju.</a:t>
            </a:r>
          </a:p>
        </p:txBody>
      </p:sp>
    </p:spTree>
    <p:extLst>
      <p:ext uri="{BB962C8B-B14F-4D97-AF65-F5344CB8AC3E}">
        <p14:creationId xmlns:p14="http://schemas.microsoft.com/office/powerpoint/2010/main" val="32055257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B. Provedba inspekcijskog nadzora - prema prijavi u kojoj se traži nadzor laboratorija za PKZ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0150" y="2433058"/>
            <a:ext cx="7667625" cy="1362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Ukoliko inspektor u nenajavljenom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nadzoru laboratorija za PKZ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po prijavi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provedbi tog nadzora provest će sve korake opisane u provedbi planiranog nadzora i utvrditi ima li u radu onečišćivača nepravilnosti i nedostataka.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354" y="2433058"/>
            <a:ext cx="704850" cy="13811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665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</a:t>
            </a:r>
            <a:r>
              <a:rPr lang="hr-HR" sz="2400" b="1" dirty="0">
                <a:solidFill>
                  <a:schemeClr val="tx2">
                    <a:lumMod val="75000"/>
                  </a:schemeClr>
                </a:solidFill>
              </a:rPr>
              <a:t>prema prijavi u kojoj se traži nadzor laboratorija za PKZ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1100" y="2269023"/>
            <a:ext cx="7667625" cy="1217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278345"/>
            <a:ext cx="704850" cy="1210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0015" y="2279438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Ukoliko laboratorij za PKZ nije u obavljanju svoje djelatnosti postupao sukladno propisima inspektor će postupiti kao kod planiranog nadzora.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1272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0" y="1333499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>
                <a:solidFill>
                  <a:schemeClr val="tx2">
                    <a:lumMod val="75000"/>
                  </a:schemeClr>
                </a:solidFill>
              </a:rPr>
              <a:t>Prikladnost mreža za PKZ za ocjenu kvalitete zraka u slučaju akcidenata</a:t>
            </a:r>
            <a:endParaRPr lang="hr-HR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54" y="2538101"/>
            <a:ext cx="8295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Na početku je potrebno reći da mreže i sustavi za PKZ </a:t>
            </a:r>
            <a:r>
              <a:rPr lang="hr-HR" sz="2000" u="sng" dirty="0" smtClean="0">
                <a:solidFill>
                  <a:srgbClr val="0070C0"/>
                </a:solidFill>
                <a:latin typeface="+mn-lt"/>
                <a:cs typeface="+mn-cs"/>
              </a:rPr>
              <a:t>nisu namijenjeni 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mjerenjima koncentracija onečišćujućih tvari u zraku u akcidentnim situacijama tipa požara ili većih ispuštanja plinova iz postrojenja u slučaju njihovih kvarova.</a:t>
            </a: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To ih čini </a:t>
            </a:r>
            <a:r>
              <a:rPr lang="hr-HR" sz="2000" u="sng" dirty="0" smtClean="0">
                <a:solidFill>
                  <a:srgbClr val="0070C0"/>
                </a:solidFill>
                <a:latin typeface="+mn-lt"/>
                <a:cs typeface="+mn-cs"/>
              </a:rPr>
              <a:t>mjerne podatke iz mreža za PKZ vrlo nepouzdanim 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pokazateljem onečišćenosti zraka u ovakvim situacijama i to iz sljedećih razloga:</a:t>
            </a:r>
          </a:p>
          <a:p>
            <a:pPr marL="342900" indent="-342900"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mjerni raspon</a:t>
            </a:r>
          </a:p>
          <a:p>
            <a:pPr marL="342900" indent="-342900"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najčešći parametri koji se prate</a:t>
            </a:r>
          </a:p>
          <a:p>
            <a:pPr marL="342900" indent="-342900"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način uzorkovanja</a:t>
            </a:r>
          </a:p>
          <a:p>
            <a:pPr marL="342900" indent="-342900"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reprezentativnost područja koje prate  </a:t>
            </a:r>
            <a:endParaRPr lang="en-US" sz="2000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248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B. Provedba inspekcijskog nadzora - u slučaju akcidenata i incidenata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54" y="2538101"/>
            <a:ext cx="8295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Mjerni raspon</a:t>
            </a:r>
            <a:endParaRPr lang="hr-HR" sz="2000" b="1" dirty="0">
              <a:solidFill>
                <a:srgbClr val="0070C0"/>
              </a:solidFill>
              <a:latin typeface="+mn-lt"/>
              <a:cs typeface="+mn-cs"/>
            </a:endParaRPr>
          </a:p>
          <a:p>
            <a:endParaRPr lang="hr-HR" sz="200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Mjerni raspon instrumenata za PKZ prilagođen je njihovoj funkciji a to je praćenje koncentracija </a:t>
            </a:r>
            <a:r>
              <a:rPr lang="hr-HR" sz="2000" dirty="0" err="1" smtClean="0">
                <a:solidFill>
                  <a:srgbClr val="0070C0"/>
                </a:solidFill>
                <a:latin typeface="+mn-lt"/>
                <a:cs typeface="+mn-cs"/>
              </a:rPr>
              <a:t>analita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u uobičajenim uvjetima onečišćenosti zraka što znači da će u slučaju neuobičajeno visokih koncentracija instrumenti izaći iz svog mjernog područja i prestati slati podatke koji onda shodno tome neće biti dostupni inspekciji. </a:t>
            </a:r>
          </a:p>
          <a:p>
            <a:endParaRPr lang="hr-HR" sz="2000" dirty="0" smtClean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8577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>
                <a:solidFill>
                  <a:schemeClr val="tx2">
                    <a:lumMod val="75000"/>
                  </a:schemeClr>
                </a:solidFill>
              </a:rPr>
              <a:t>Prikladnost mreža za PKZ za ocjenu kvalitete zraka u slučaju akcidenata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54" y="2538101"/>
            <a:ext cx="8295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Uobičajeni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mjerni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parametri</a:t>
            </a:r>
          </a:p>
          <a:p>
            <a:endParaRPr lang="hr-HR" sz="200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Kao i mjerni raspon i mjerni parametri (onečišćujuće tvari) koji se prate prilagođeni su PKZ tako da otrovni plinovi koji se mogu razvijati u požarima (postrojenja, skladišta, odlagališta otpada i sl.) ne mogu biti izmjereni u postajama za PKZ jer u njima jednostavno nema instrumenata koji bi ih izmjerili. Ono što bi uobičajena postaja mogla zabilježiti (SO</a:t>
            </a:r>
            <a:r>
              <a:rPr lang="hr-HR" sz="2000" baseline="-25000" dirty="0" smtClean="0">
                <a:solidFill>
                  <a:srgbClr val="0070C0"/>
                </a:solidFill>
                <a:latin typeface="+mn-lt"/>
                <a:cs typeface="+mn-cs"/>
              </a:rPr>
              <a:t>2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, CO, PM</a:t>
            </a:r>
            <a:r>
              <a:rPr lang="hr-HR" sz="2000" baseline="-25000" dirty="0" smtClean="0">
                <a:solidFill>
                  <a:srgbClr val="0070C0"/>
                </a:solidFill>
                <a:latin typeface="+mn-lt"/>
                <a:cs typeface="+mn-cs"/>
              </a:rPr>
              <a:t>10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, NOx) mogu poslužiti samo kao indikatori da su dimni plinovi došli do glave </a:t>
            </a:r>
            <a:r>
              <a:rPr lang="hr-HR" sz="2000" dirty="0" err="1" smtClean="0">
                <a:solidFill>
                  <a:srgbClr val="0070C0"/>
                </a:solidFill>
                <a:latin typeface="+mn-lt"/>
                <a:cs typeface="+mn-cs"/>
              </a:rPr>
              <a:t>uzorkivača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(do trenutka prelaska izvan mjernog područja) dok o kemijskom sastavu tih plinova nećemo znati ništa.    </a:t>
            </a:r>
            <a:endParaRPr lang="hr-HR" sz="2000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0317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>
                <a:solidFill>
                  <a:schemeClr val="tx2">
                    <a:lumMod val="75000"/>
                  </a:schemeClr>
                </a:solidFill>
              </a:rPr>
              <a:t>Prikladnost mreža za PKZ za ocjenu kvalitete zraka u slučaju akcidenata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54" y="2538101"/>
            <a:ext cx="82952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Način uzorkovanja</a:t>
            </a:r>
          </a:p>
          <a:p>
            <a:endParaRPr lang="hr-HR" sz="200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r>
              <a:rPr lang="hr-HR" sz="2000" dirty="0">
                <a:solidFill>
                  <a:srgbClr val="0070C0"/>
                </a:solidFill>
                <a:latin typeface="+mn-lt"/>
                <a:cs typeface="+mn-cs"/>
              </a:rPr>
              <a:t>G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lave (otvori) </a:t>
            </a:r>
            <a:r>
              <a:rPr lang="hr-HR" sz="2000" dirty="0" err="1" smtClean="0">
                <a:solidFill>
                  <a:srgbClr val="0070C0"/>
                </a:solidFill>
                <a:latin typeface="+mn-lt"/>
                <a:cs typeface="+mn-cs"/>
              </a:rPr>
              <a:t>uzorkivača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u postajama za PKZ uobičajeno se nalaze na 4 - 4,5 m visine od površine zemlje. Uzorkovanje zraka obavlja se laganim </a:t>
            </a:r>
            <a:r>
              <a:rPr lang="hr-HR" sz="2000" dirty="0" err="1" smtClean="0">
                <a:solidFill>
                  <a:srgbClr val="0070C0"/>
                </a:solidFill>
                <a:latin typeface="+mn-lt"/>
                <a:cs typeface="+mn-cs"/>
              </a:rPr>
              <a:t>prostrujavanjem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zraka kroz </a:t>
            </a:r>
            <a:r>
              <a:rPr lang="hr-HR" sz="2000" dirty="0" err="1" smtClean="0">
                <a:solidFill>
                  <a:srgbClr val="0070C0"/>
                </a:solidFill>
                <a:latin typeface="+mn-lt"/>
                <a:cs typeface="+mn-cs"/>
              </a:rPr>
              <a:t>uzorkivač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pomoću malog ventilatora ovo za posljedicu ima sljedeće:</a:t>
            </a:r>
          </a:p>
          <a:p>
            <a:pPr marL="342900" indent="-342900"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instrumenti dobivaju zrak samo iz neposredne blizine glave </a:t>
            </a:r>
            <a:r>
              <a:rPr lang="hr-HR" sz="2000" dirty="0" err="1" smtClean="0">
                <a:solidFill>
                  <a:srgbClr val="0070C0"/>
                </a:solidFill>
                <a:latin typeface="+mn-lt"/>
                <a:cs typeface="+mn-cs"/>
              </a:rPr>
              <a:t>uzorkivača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i ukoliko dimni plinovi nisu tamo neće biti niti uzorkovani</a:t>
            </a:r>
          </a:p>
          <a:p>
            <a:pPr marL="342900" indent="-342900"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svi plinovi (kod akcidenata sa ispuštanjem plinova iz postrojenja) koji su ispušteni niže od 4 metra a teži su od zraka npr. H</a:t>
            </a:r>
            <a:r>
              <a:rPr lang="hr-HR" sz="2000" baseline="-25000" dirty="0" smtClean="0">
                <a:solidFill>
                  <a:srgbClr val="0070C0"/>
                </a:solidFill>
                <a:latin typeface="+mn-lt"/>
                <a:cs typeface="+mn-cs"/>
              </a:rPr>
              <a:t>2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S, NH</a:t>
            </a:r>
            <a:r>
              <a:rPr lang="hr-HR" sz="2000" baseline="-25000" dirty="0" smtClean="0">
                <a:solidFill>
                  <a:srgbClr val="0070C0"/>
                </a:solidFill>
                <a:latin typeface="+mn-lt"/>
                <a:cs typeface="+mn-cs"/>
              </a:rPr>
              <a:t>3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neće biti uzorkovani, ili bar ne u onoj koncentraciji u kojoj ih prisutni ljudi udišu</a:t>
            </a:r>
            <a:endParaRPr lang="hr-HR" sz="2000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2631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02673"/>
              </p:ext>
            </p:extLst>
          </p:nvPr>
        </p:nvGraphicFramePr>
        <p:xfrm>
          <a:off x="666749" y="1235075"/>
          <a:ext cx="7877175" cy="49377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Zakonska osnova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Zakon o zaštiti zraka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članci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31., 32., 33., 46. - zakonska osnova za mjerenja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52., 54., 55. - način mjerenja, dozvola za PKZ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129., 131., 133., 134., 137., 138., 139.</a:t>
                      </a: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- inspekcijski nadzor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145.,146. - prekršajne odredbe</a:t>
                      </a: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onečišćivač, ispitni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/ referentni </a:t>
                      </a:r>
                      <a:r>
                        <a:rPr lang="hr-HR" sz="24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427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>
                <a:solidFill>
                  <a:schemeClr val="tx2">
                    <a:lumMod val="75000"/>
                  </a:schemeClr>
                </a:solidFill>
              </a:rPr>
              <a:t>Prikladnost mreža za PKZ za ocjenu kvalitete zraka u slučaju akcidenata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54" y="2538101"/>
            <a:ext cx="8295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Reprezentativnost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područja koje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prate</a:t>
            </a:r>
          </a:p>
          <a:p>
            <a:endParaRPr lang="hr-HR" sz="200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Postaje za PKZ dizajnirane su tako da budu reprezentativne za što je veće moguće područje što je moguće samo pri normalnim (uobičajenim) gibanjima atmosfere što u slučajevima požara sasvim sigurno nije tako jer plinovi iznad njega zbog svoje topline velikom brzinom idu u vis. Tako se može dogoditi da postaja u neposrednoj blizini požara može </a:t>
            </a:r>
            <a:r>
              <a:rPr lang="hr-HR" sz="2000" dirty="0" err="1" smtClean="0">
                <a:solidFill>
                  <a:srgbClr val="0070C0"/>
                </a:solidFill>
                <a:latin typeface="+mn-lt"/>
                <a:cs typeface="+mn-cs"/>
              </a:rPr>
              <a:t>uzorkovati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uobičajeno onečišćeni zrak. Poznati su slučajevi ovakvih situacija kod požara skladišta Puta i </a:t>
            </a:r>
            <a:r>
              <a:rPr lang="hr-HR" sz="2000" dirty="0" err="1" smtClean="0">
                <a:solidFill>
                  <a:srgbClr val="0070C0"/>
                </a:solidFill>
                <a:latin typeface="+mn-lt"/>
                <a:cs typeface="+mn-cs"/>
              </a:rPr>
              <a:t>Ciosa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.</a:t>
            </a:r>
            <a:endParaRPr lang="hr-HR" sz="2000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3758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>
                <a:solidFill>
                  <a:schemeClr val="tx2">
                    <a:lumMod val="75000"/>
                  </a:schemeClr>
                </a:solidFill>
              </a:rPr>
              <a:t>Prikladnost mreža za PKZ za ocjenu kvalitete zraka u slučaju akcidenata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54" y="2538101"/>
            <a:ext cx="8295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Zaključujemo</a:t>
            </a:r>
          </a:p>
          <a:p>
            <a:endParaRPr lang="hr-HR" sz="200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Pri neplaniranom inspekcijskom nadzoru u slučaju akcidenata treba biti izuzetno oprezan pri tumačenju rezultata mjerenja sa postaja za PKZ u koje su u neposrednoj blizini ili na razumnoj udaljenosti od akcidenta. Pri tumačenju ovih rezultata potrebno je voditi računa o gore navedenim činjenicama. </a:t>
            </a:r>
            <a:endParaRPr lang="hr-HR" sz="2000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0098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>
                <a:solidFill>
                  <a:schemeClr val="tx2">
                    <a:lumMod val="75000"/>
                  </a:schemeClr>
                </a:solidFill>
              </a:rPr>
              <a:t>Prikladnost mreža za PKZ za ocjenu kvalitete zraka u slučaju akcidenata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54" y="2538101"/>
            <a:ext cx="8295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Ipak</a:t>
            </a:r>
          </a:p>
          <a:p>
            <a:endParaRPr lang="hr-HR" sz="200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U nekim slučajevima i ovi podatci mogu biti od koristi pri inspekcijskom nadzoru a pogotovo naknadno kod sastavljanja zapisnika.</a:t>
            </a: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1. U slučaju kada nad postaju dođe zrak s vrlo razrijeđenim plinovima porijeklom od akcidenta instrumenti mogu izmjeriti prekomjerno onečišćenje (najčešće PM</a:t>
            </a:r>
            <a:r>
              <a:rPr lang="hr-HR" sz="2000" baseline="-25000" dirty="0" smtClean="0">
                <a:solidFill>
                  <a:srgbClr val="0070C0"/>
                </a:solidFill>
                <a:latin typeface="+mn-lt"/>
                <a:cs typeface="+mn-cs"/>
              </a:rPr>
              <a:t>10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ili SO</a:t>
            </a:r>
            <a:r>
              <a:rPr lang="hr-HR" sz="2000" baseline="-25000" dirty="0" smtClean="0">
                <a:solidFill>
                  <a:srgbClr val="0070C0"/>
                </a:solidFill>
                <a:latin typeface="+mn-lt"/>
                <a:cs typeface="+mn-cs"/>
              </a:rPr>
              <a:t>2 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u slučaju požara)</a:t>
            </a: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2. U slučaju kada dođe do manjeg akcidenata postrojenja sa ispuštanjem baš onih plinova koji se mjere na postaji za PKZ  </a:t>
            </a:r>
            <a:endParaRPr lang="hr-HR" sz="2000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56699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>
                <a:solidFill>
                  <a:schemeClr val="tx2">
                    <a:lumMod val="75000"/>
                  </a:schemeClr>
                </a:solidFill>
              </a:rPr>
              <a:t>Prikladnost mreža za PKZ za ocjenu kvalitete zraka u slučaju akcidenata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54" y="2538101"/>
            <a:ext cx="82952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Ipak</a:t>
            </a:r>
          </a:p>
          <a:p>
            <a:endParaRPr lang="hr-HR" sz="200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U nekim slučajevima i ovi podatci mogu biti od koristi pri inspekcijskom nadzoru a pogotovo naknadno kod sastavljanja zapisnika.</a:t>
            </a: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1. U slučaju kada nad postaju dođe zrak s vrlo razrijeđenim plinovima porijeklom od akcidenta instrumenti mogu izmjeriti prekomjerno onečišćenje (najčešće PM</a:t>
            </a:r>
            <a:r>
              <a:rPr lang="hr-HR" sz="2000" baseline="-25000" dirty="0" smtClean="0">
                <a:solidFill>
                  <a:srgbClr val="0070C0"/>
                </a:solidFill>
                <a:latin typeface="+mn-lt"/>
                <a:cs typeface="+mn-cs"/>
              </a:rPr>
              <a:t>10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 ili SO</a:t>
            </a:r>
            <a:r>
              <a:rPr lang="hr-HR" sz="2000" baseline="-25000" dirty="0" smtClean="0">
                <a:solidFill>
                  <a:srgbClr val="0070C0"/>
                </a:solidFill>
                <a:latin typeface="+mn-lt"/>
                <a:cs typeface="+mn-cs"/>
              </a:rPr>
              <a:t>2 </a:t>
            </a:r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u slučaju požara)</a:t>
            </a: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2. U slučaju kada dođe do manjeg akcidenata postrojenja sa ispuštanjem baš onih plinova koji se mjere na postaji za PKZ</a:t>
            </a:r>
          </a:p>
          <a:p>
            <a:r>
              <a:rPr lang="hr-HR" sz="2000" dirty="0" smtClean="0">
                <a:solidFill>
                  <a:srgbClr val="0070C0"/>
                </a:solidFill>
                <a:latin typeface="+mn-lt"/>
                <a:cs typeface="+mn-cs"/>
              </a:rPr>
              <a:t>3. U slučaju kada se može dokazati da su uređaji na postaji za PKZ bili u alarmu zbog prekoračenja maksimuma mjernog raspona  </a:t>
            </a:r>
            <a:endParaRPr lang="hr-HR" sz="2000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24659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B. Provedba inspekcijskog nadzora - kod akcidenata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0150" y="2433058"/>
            <a:ext cx="7667625" cy="36172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Sa portala HAOPA u </a:t>
            </a:r>
            <a:r>
              <a:rPr lang="hr-HR" sz="2000" b="1" dirty="0" err="1" smtClean="0">
                <a:solidFill>
                  <a:schemeClr val="tx2">
                    <a:lumMod val="75000"/>
                  </a:schemeClr>
                </a:solidFill>
              </a:rPr>
              <a:t>excel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tablice skinuti sve mjerne podatke sa postaja koje su mogle biti pod utjecajem akcidenta. Podatci sa postaja koje su zabilježile prekomjerno onečišćenje mogu služiti za </a:t>
            </a:r>
            <a:r>
              <a:rPr lang="hr-HR" sz="2000" b="1" dirty="0" err="1" smtClean="0">
                <a:solidFill>
                  <a:schemeClr val="tx2">
                    <a:lumMod val="75000"/>
                  </a:schemeClr>
                </a:solidFill>
              </a:rPr>
              <a:t>mapiranje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širenja onečišćenja prouzrokovanog akcidentom zbog kasnijeg uzorkovanja biološkog materijala i procjene utjecaja akcidenta za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zdravlje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ljudi.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Od laboratorija koji su radili mjerenja na odabranim postajama zatražiti hitnu validaciju podataka neposredno prije i poslije akcidenta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Ovi rezultati kada prođu proces validacije od strane laboratorija mogu biti korišteni kao dokazni materijal u mogućem prekršajnom ili kaznenom postupku. Podatci trebaju biti prilog Zapisnika sa nadzora.    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354" y="2433058"/>
            <a:ext cx="704850" cy="36172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722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B. Provedba inspekcijskog nadzora - kod akcidenata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9675" y="2433058"/>
            <a:ext cx="7667625" cy="34891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U Sa portala HAOPA u </a:t>
            </a:r>
            <a:r>
              <a:rPr lang="hr-HR" sz="2000" b="1" dirty="0" err="1">
                <a:solidFill>
                  <a:schemeClr val="tx2">
                    <a:lumMod val="75000"/>
                  </a:schemeClr>
                </a:solidFill>
              </a:rPr>
              <a:t>excel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tablice skinuti sve mjerne podatke sa postaja koje su mogle biti pod utjecajem akcidenta u postrojenju. Podatci sa postaja koje su zabilježile prekomjerno onečišćenje onim onečišćujućim tvarima koja su potencijalno mogla biti ispuštena u akcidentu (H2S, NH3 i sl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.) Od laboratorija koji su radili mjerenja na odabranim postajama zatražiti hitnu validaciju podataka neposredno prije i poslije akcidenta sa naznakom koje satne vrijednosti su bile u alarmu zbog prekoračenja maksimuma mjernog područja.  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Ovi podatci mogu se koristiti u iste svrhe kao i oni iz koraka B1.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354" y="2433058"/>
            <a:ext cx="704850" cy="3489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431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10830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tx2">
                    <a:lumMod val="75000"/>
                  </a:schemeClr>
                </a:solidFill>
              </a:rPr>
              <a:t>B. Provedba inspekcijskog nadzora - kod akcidenata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9675" y="2433058"/>
            <a:ext cx="7667625" cy="34891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 suradnji sa HAOP-om definirati sve postaje i laboratorije koji na njima mjere koje su mogle biti pod utjecaje akcidenta a koje su u vrijeme istog prestale slati podatke ili slale podatke zbog alarm statusa.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Od laboratorija koji su radili mjerenja na odabranim postajama zatražiti hitnu validaciju podataka neposredno prije i poslije akcidenta sa naznakom koje satne vrijednosti su bile u alarmu zbog prekoračenja maksimuma mjernog područja.  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Ovi podatci mogu se koristiti u iste svrhe kao i oni iz koraka B1.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354" y="2433058"/>
            <a:ext cx="704850" cy="3489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977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</a:t>
            </a:r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Postupanje po provedenom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9" y="2200276"/>
            <a:ext cx="704850" cy="34480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0" y="2200274"/>
            <a:ext cx="7667625" cy="3448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6812" y="2222866"/>
            <a:ext cx="746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Inspektor će ako je moguće iz podataka opisanih u koracima B1 do B3 donijeti zaključke u </a:t>
            </a:r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Zapisnik </a:t>
            </a:r>
            <a:r>
              <a:rPr lang="pl-PL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sa nadzora u slučaju </a:t>
            </a:r>
            <a:r>
              <a:rPr lang="pl-PL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akcidenta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te iste podatke unijeti kao prilog Zapisnika.</a:t>
            </a:r>
          </a:p>
          <a:p>
            <a:endParaRPr lang="hr-HR" sz="2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Ukoliko se u daljnjoj istrazi dokaže da je akcident uzrokovan od strane neke fizičke ili pravne osobe ovaj zapisnik može biti upotrijebljen od strane MZOE za pokretanje ili podupiranje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rekršajne ili kaznene prijave državnom odvjetništvu. </a:t>
            </a:r>
            <a:endParaRPr lang="hr-HR" sz="2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361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8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11.2 INSPEKCIJSKI NADZOR ONEČIŠĆIVAČA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55913"/>
              </p:ext>
            </p:extLst>
          </p:nvPr>
        </p:nvGraphicFramePr>
        <p:xfrm>
          <a:off x="666749" y="1235075"/>
          <a:ext cx="7877175" cy="4572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Propisi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Pravilnik o praćenju kvalitete zraka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članci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11.do 15.</a:t>
                      </a: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- način mjerenja, kvaliteta podataka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21., 22. - izvještavanje, godišnje izvješće</a:t>
                      </a: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Uredba o razinama onečiščujućih tvari u zraku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članci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5., 7., 8., 13. - interpretacija godišnjeg izvješća</a:t>
                      </a:r>
                      <a:endParaRPr lang="hr-HR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onečišćivač, ispitni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/ referentni </a:t>
                      </a:r>
                      <a:r>
                        <a:rPr lang="hr-HR" sz="24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42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11.2 INSPEKCIJSKI NADZOR ONEČIŠĆIVAČA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32616"/>
              </p:ext>
            </p:extLst>
          </p:nvPr>
        </p:nvGraphicFramePr>
        <p:xfrm>
          <a:off x="666749" y="1235075"/>
          <a:ext cx="7877175" cy="27432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Ostali dokumenti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 o procjeni utjecaja na okoliš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</a:t>
                      </a: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o prihvatljivosti zahvata za okoliš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 o objedinjenim uvjetima zaštite okoliša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 o okolišnoj dozvoli</a:t>
                      </a:r>
                      <a:endParaRPr lang="hr-HR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onečišćivač, ispitni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/ referentni </a:t>
                      </a:r>
                      <a:r>
                        <a:rPr lang="hr-HR" sz="24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536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31394"/>
              </p:ext>
            </p:extLst>
          </p:nvPr>
        </p:nvGraphicFramePr>
        <p:xfrm>
          <a:off x="666749" y="1235075"/>
          <a:ext cx="7877175" cy="531571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RMCEI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RMCEI - ne rutinski nadzor</a:t>
                      </a:r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342900" lvl="1" indent="-342900">
                        <a:spcBef>
                          <a:spcPct val="20000"/>
                        </a:spcBef>
                        <a:buFont typeface="Arial" charset="0"/>
                        <a:buChar char="•"/>
                      </a:pPr>
                      <a:r>
                        <a:rPr lang="hr-HR" sz="2400" b="1" dirty="0" smtClean="0">
                          <a:solidFill>
                            <a:schemeClr val="tx2"/>
                          </a:solidFill>
                        </a:rPr>
                        <a:t>Neplanirani nadzor na lokaciji</a:t>
                      </a:r>
                      <a:endParaRPr lang="hr-HR" sz="20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lvl="1">
                        <a:spcBef>
                          <a:spcPct val="20000"/>
                        </a:spcBef>
                      </a:pPr>
                      <a:r>
                        <a:rPr lang="hr-HR" sz="2000" dirty="0" smtClean="0">
                          <a:solidFill>
                            <a:srgbClr val="0070C0"/>
                          </a:solidFill>
                        </a:rPr>
                        <a:t>Svaka država članica treba osigurati da se ne planirani inspekcijski nadzori obavljaju u sljedećim slučajevima</a:t>
                      </a:r>
                    </a:p>
                    <a:p>
                      <a:pPr marL="742950" lvl="1" indent="-285750">
                        <a:spcBef>
                          <a:spcPct val="20000"/>
                        </a:spcBef>
                        <a:buFont typeface="Arial" charset="0"/>
                        <a:buChar char="–"/>
                      </a:pPr>
                      <a:r>
                        <a:rPr lang="hr-HR" sz="2000" dirty="0" smtClean="0">
                          <a:solidFill>
                            <a:srgbClr val="0070C0"/>
                          </a:solidFill>
                        </a:rPr>
                        <a:t>kod ozbiljnih pritužbi na ugrozu okoliša i to što je brže moguće nakon zaprimanja tih pritužbi</a:t>
                      </a:r>
                    </a:p>
                    <a:p>
                      <a:pPr marL="742950" lvl="1" indent="-285750">
                        <a:spcBef>
                          <a:spcPct val="20000"/>
                        </a:spcBef>
                        <a:buFont typeface="Arial" charset="0"/>
                        <a:buChar char="–"/>
                      </a:pPr>
                      <a:r>
                        <a:rPr lang="hr-HR" sz="2000" dirty="0" smtClean="0">
                          <a:solidFill>
                            <a:srgbClr val="0070C0"/>
                          </a:solidFill>
                        </a:rPr>
                        <a:t>u slučaju ozbiljnih akcidenata i incidenata kao i ozbiljnih nesukladnosti sa EU propisima, i to što je brže moguće nakon što takva informacija dođe do inspekcijskog tijela</a:t>
                      </a: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onečišćivač, ispitni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/ referentni </a:t>
                      </a:r>
                      <a:r>
                        <a:rPr lang="hr-HR" sz="24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58840"/>
              </p:ext>
            </p:extLst>
          </p:nvPr>
        </p:nvGraphicFramePr>
        <p:xfrm>
          <a:off x="666749" y="1235075"/>
          <a:ext cx="7877175" cy="46451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RMCEI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RMCEI - ne rutinski nadzor</a:t>
                      </a:r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342900" lvl="1" indent="-342900">
                        <a:spcBef>
                          <a:spcPct val="20000"/>
                        </a:spcBef>
                        <a:buFont typeface="Arial" charset="0"/>
                        <a:buChar char="•"/>
                      </a:pPr>
                      <a:r>
                        <a:rPr lang="hr-HR" sz="2400" b="1" dirty="0" smtClean="0">
                          <a:solidFill>
                            <a:schemeClr val="tx2"/>
                          </a:solidFill>
                        </a:rPr>
                        <a:t>Neplanirani nadzor na lokaciji</a:t>
                      </a:r>
                      <a:endParaRPr lang="hr-HR" sz="20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742950" lvl="1" indent="-285750">
                        <a:spcBef>
                          <a:spcPct val="20000"/>
                        </a:spcBef>
                        <a:buFont typeface="Arial" charset="0"/>
                        <a:buChar char="–"/>
                      </a:pPr>
                      <a:r>
                        <a:rPr lang="hr-HR" sz="2000" dirty="0" smtClean="0">
                          <a:solidFill>
                            <a:srgbClr val="0070C0"/>
                          </a:solidFill>
                        </a:rPr>
                        <a:t>prije početka rada nadziranog postrojenja a nakon izdavanja dozvole za isto kako bi se utvrdilo jesu li aktivnosti operatera u skladu sa mjerama i zahtjevima iz dozvole</a:t>
                      </a:r>
                    </a:p>
                    <a:p>
                      <a:pPr marL="742950" lvl="1" indent="-285750">
                        <a:spcBef>
                          <a:spcPct val="20000"/>
                        </a:spcBef>
                        <a:buFont typeface="Arial" charset="0"/>
                        <a:buChar char="–"/>
                      </a:pPr>
                      <a:r>
                        <a:rPr lang="hr-HR" sz="2000" dirty="0" smtClean="0">
                          <a:solidFill>
                            <a:srgbClr val="0070C0"/>
                          </a:solidFill>
                        </a:rPr>
                        <a:t>iz istih razloga kod mijenjanja dozvole nadziranom postrojenju</a:t>
                      </a: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onečišćivač, ispitni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/ referentni </a:t>
                      </a:r>
                      <a:r>
                        <a:rPr lang="hr-HR" sz="24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649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23245"/>
              </p:ext>
            </p:extLst>
          </p:nvPr>
        </p:nvGraphicFramePr>
        <p:xfrm>
          <a:off x="666749" y="1235075"/>
          <a:ext cx="7877175" cy="46939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RMCEI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RMCEI - ne rutinski nadzor</a:t>
                      </a:r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vi-VN" sz="2000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Svaka država članica treba osigurati da se od strane nadležnog tijela obavi istraživanje (nadzor) u slučaju ozbiljnih akcidenata, incidenata i nesukladnosti sa EU propisima a u svrhu</a:t>
                      </a: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vi-VN" sz="2000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razlučivanja uzroka događaja i ako je moguće odgovornosti za događaj te izvještavanja o tome nadležnih tijela (državno odvjetništvo) ukoliko je potrebno</a:t>
                      </a: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onečišćivač, ispitni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/ referentni </a:t>
                      </a:r>
                      <a:r>
                        <a:rPr lang="hr-HR" sz="24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204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11.4 INSPEKCIJSKI NADZOR - NENAJAVLJENI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52669"/>
              </p:ext>
            </p:extLst>
          </p:nvPr>
        </p:nvGraphicFramePr>
        <p:xfrm>
          <a:off x="666749" y="1235075"/>
          <a:ext cx="7877175" cy="5059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RMCEI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RMCEI - ne rutinski nadzor</a:t>
                      </a:r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vi-VN" sz="2000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smanjiti ili ako je moguće otkloniti utjecaj događaja na okoliš kroz određivanje mjera koje trebaju poduzeti operateri ili nadležna tijela</a:t>
                      </a:r>
                      <a:endParaRPr lang="hr-HR" sz="2000" kern="1200" dirty="0" smtClean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hr-HR" sz="2000" kern="1200" dirty="0" smtClean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hr-HR" sz="2000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utvrditi mjere kako se događaj ne bi razvijao dalje u negativnom smjeru</a:t>
                      </a:r>
                    </a:p>
                    <a:p>
                      <a:endParaRPr lang="hr-HR" sz="2000" kern="1200" dirty="0" smtClean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hr-HR" sz="2000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pokrenuti prekršajni ili kazneni postupak ako je potrebno kao i osigurati da operator poduzme odgovarajuće mjere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onečišćivač, ispitni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/ referentni </a:t>
                      </a:r>
                      <a:r>
                        <a:rPr lang="hr-HR" sz="24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lab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532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16880</TotalTime>
  <Words>3022</Words>
  <Application>Microsoft Office PowerPoint</Application>
  <PresentationFormat>On-screen Show (4:3)</PresentationFormat>
  <Paragraphs>304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11. INSPEKCIJSKI NADZOR</vt:lpstr>
      <vt:lpstr>11.4 INSPEKCIJSKI NADZOR - NENAJAVLJENI</vt:lpstr>
      <vt:lpstr>11.2 INSPEKCIJSKI NADZOR ONEČIŠĆIVAČA</vt:lpstr>
      <vt:lpstr>11.2 INSPEKCIJSKI NADZOR ONEČIŠĆIVAČA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11.4 INSPEKCIJSKI NADZOR - NENAJAVLJENI</vt:lpstr>
      <vt:lpstr>Postupak kontrole provedbe propisa po fazama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980</cp:revision>
  <cp:lastPrinted>2017-12-28T10:41:42Z</cp:lastPrinted>
  <dcterms:created xsi:type="dcterms:W3CDTF">2011-04-14T13:56:18Z</dcterms:created>
  <dcterms:modified xsi:type="dcterms:W3CDTF">2017-12-29T13:37:07Z</dcterms:modified>
</cp:coreProperties>
</file>