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336" r:id="rId2"/>
    <p:sldId id="337" r:id="rId3"/>
    <p:sldId id="374" r:id="rId4"/>
    <p:sldId id="329" r:id="rId5"/>
    <p:sldId id="356" r:id="rId6"/>
    <p:sldId id="339" r:id="rId7"/>
    <p:sldId id="340" r:id="rId8"/>
    <p:sldId id="341" r:id="rId9"/>
    <p:sldId id="342" r:id="rId10"/>
    <p:sldId id="347" r:id="rId11"/>
    <p:sldId id="358" r:id="rId12"/>
    <p:sldId id="357" r:id="rId13"/>
    <p:sldId id="359" r:id="rId14"/>
    <p:sldId id="360" r:id="rId15"/>
    <p:sldId id="372" r:id="rId16"/>
    <p:sldId id="346" r:id="rId17"/>
    <p:sldId id="361" r:id="rId18"/>
    <p:sldId id="363" r:id="rId19"/>
    <p:sldId id="364" r:id="rId20"/>
    <p:sldId id="362" r:id="rId21"/>
    <p:sldId id="365" r:id="rId22"/>
    <p:sldId id="366" r:id="rId23"/>
    <p:sldId id="367" r:id="rId24"/>
    <p:sldId id="368" r:id="rId25"/>
    <p:sldId id="369" r:id="rId26"/>
    <p:sldId id="371" r:id="rId27"/>
    <p:sldId id="370" r:id="rId28"/>
    <p:sldId id="345" r:id="rId29"/>
    <p:sldId id="343" r:id="rId30"/>
    <p:sldId id="348" r:id="rId31"/>
    <p:sldId id="349" r:id="rId32"/>
    <p:sldId id="351" r:id="rId33"/>
    <p:sldId id="355" r:id="rId34"/>
    <p:sldId id="354" r:id="rId35"/>
    <p:sldId id="353" r:id="rId36"/>
    <p:sldId id="373" r:id="rId37"/>
    <p:sldId id="375" r:id="rId38"/>
    <p:sldId id="380" r:id="rId39"/>
    <p:sldId id="381" r:id="rId40"/>
    <p:sldId id="376" r:id="rId41"/>
    <p:sldId id="377" r:id="rId42"/>
    <p:sldId id="378" r:id="rId43"/>
    <p:sldId id="379" r:id="rId44"/>
    <p:sldId id="384" r:id="rId45"/>
    <p:sldId id="382" r:id="rId46"/>
    <p:sldId id="383" r:id="rId47"/>
    <p:sldId id="338" r:id="rId48"/>
  </p:sldIdLst>
  <p:sldSz cx="9144000" cy="6858000" type="screen4x3"/>
  <p:notesSz cx="9774238" cy="6648450"/>
  <p:defaultTextStyle>
    <a:defPPr>
      <a:defRPr lang="sr-Latn-C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9751"/>
    <a:srgbClr val="7F7F7F"/>
    <a:srgbClr val="1F497D"/>
    <a:srgbClr val="696969"/>
    <a:srgbClr val="B2B2B2"/>
    <a:srgbClr val="FFFF00"/>
    <a:srgbClr val="FF3300"/>
    <a:srgbClr val="0099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8" autoAdjust="0"/>
    <p:restoredTop sz="94041" autoAdjust="0"/>
  </p:normalViewPr>
  <p:slideViewPr>
    <p:cSldViewPr snapToGrid="0">
      <p:cViewPr varScale="1">
        <p:scale>
          <a:sx n="111" d="100"/>
          <a:sy n="111" d="100"/>
        </p:scale>
        <p:origin x="-160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5503" cy="33242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36473" y="0"/>
            <a:ext cx="4235503" cy="332423"/>
          </a:xfrm>
          <a:prstGeom prst="rect">
            <a:avLst/>
          </a:prstGeom>
        </p:spPr>
        <p:txBody>
          <a:bodyPr vert="horz" lIns="91440" tIns="45720" rIns="91440" bIns="45720" rtlCol="0"/>
          <a:lstStyle>
            <a:lvl1pPr algn="r">
              <a:defRPr sz="1200"/>
            </a:lvl1pPr>
          </a:lstStyle>
          <a:p>
            <a:fld id="{80249457-620F-41E6-9AE4-2DCDE1DD0C80}" type="datetimeFigureOut">
              <a:rPr lang="en-US" smtClean="0"/>
              <a:t>1/3/2018</a:t>
            </a:fld>
            <a:endParaRPr lang="en-US"/>
          </a:p>
        </p:txBody>
      </p:sp>
      <p:sp>
        <p:nvSpPr>
          <p:cNvPr id="4" name="Footer Placeholder 3"/>
          <p:cNvSpPr>
            <a:spLocks noGrp="1"/>
          </p:cNvSpPr>
          <p:nvPr>
            <p:ph type="ftr" sz="quarter" idx="2"/>
          </p:nvPr>
        </p:nvSpPr>
        <p:spPr>
          <a:xfrm>
            <a:off x="0" y="6314874"/>
            <a:ext cx="4235503" cy="33242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36473" y="6314874"/>
            <a:ext cx="4235503" cy="332423"/>
          </a:xfrm>
          <a:prstGeom prst="rect">
            <a:avLst/>
          </a:prstGeom>
        </p:spPr>
        <p:txBody>
          <a:bodyPr vert="horz" lIns="91440" tIns="45720" rIns="91440" bIns="45720" rtlCol="0" anchor="b"/>
          <a:lstStyle>
            <a:lvl1pPr algn="r">
              <a:defRPr sz="1200"/>
            </a:lvl1pPr>
          </a:lstStyle>
          <a:p>
            <a:fld id="{452D5D1D-E4FB-4F78-895C-56AB6992D915}" type="slidenum">
              <a:rPr lang="en-US" smtClean="0"/>
              <a:t>‹#›</a:t>
            </a:fld>
            <a:endParaRPr lang="en-US"/>
          </a:p>
        </p:txBody>
      </p:sp>
    </p:spTree>
    <p:extLst>
      <p:ext uri="{BB962C8B-B14F-4D97-AF65-F5344CB8AC3E}">
        <p14:creationId xmlns:p14="http://schemas.microsoft.com/office/powerpoint/2010/main" val="3858152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5503" cy="33242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36473" y="0"/>
            <a:ext cx="4235503" cy="332423"/>
          </a:xfrm>
          <a:prstGeom prst="rect">
            <a:avLst/>
          </a:prstGeom>
        </p:spPr>
        <p:txBody>
          <a:bodyPr vert="horz" lIns="91440" tIns="45720" rIns="91440" bIns="45720" rtlCol="0"/>
          <a:lstStyle>
            <a:lvl1pPr algn="r">
              <a:defRPr sz="1200"/>
            </a:lvl1pPr>
          </a:lstStyle>
          <a:p>
            <a:fld id="{770BD311-196A-45E2-A9B8-227934A99DF1}" type="datetimeFigureOut">
              <a:rPr lang="en-US" smtClean="0"/>
              <a:pPr/>
              <a:t>1/3/2018</a:t>
            </a:fld>
            <a:endParaRPr lang="en-US"/>
          </a:p>
        </p:txBody>
      </p:sp>
      <p:sp>
        <p:nvSpPr>
          <p:cNvPr id="4" name="Slide Image Placeholder 3"/>
          <p:cNvSpPr>
            <a:spLocks noGrp="1" noRot="1" noChangeAspect="1"/>
          </p:cNvSpPr>
          <p:nvPr>
            <p:ph type="sldImg" idx="2"/>
          </p:nvPr>
        </p:nvSpPr>
        <p:spPr>
          <a:xfrm>
            <a:off x="3224213" y="498475"/>
            <a:ext cx="3325812" cy="24939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77424" y="3158014"/>
            <a:ext cx="7819390" cy="299180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314874"/>
            <a:ext cx="4235503" cy="33242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36473" y="6314874"/>
            <a:ext cx="4235503" cy="332423"/>
          </a:xfrm>
          <a:prstGeom prst="rect">
            <a:avLst/>
          </a:prstGeom>
        </p:spPr>
        <p:txBody>
          <a:bodyPr vert="horz" lIns="91440" tIns="45720" rIns="91440" bIns="45720" rtlCol="0" anchor="b"/>
          <a:lstStyle>
            <a:lvl1pPr algn="r">
              <a:defRPr sz="1200"/>
            </a:lvl1pPr>
          </a:lstStyle>
          <a:p>
            <a:fld id="{F0282F69-6CD6-4349-8579-1B7D032BC079}" type="slidenum">
              <a:rPr lang="en-US" smtClean="0"/>
              <a:pPr/>
              <a:t>‹#›</a:t>
            </a:fld>
            <a:endParaRPr lang="en-US"/>
          </a:p>
        </p:txBody>
      </p:sp>
    </p:spTree>
    <p:extLst>
      <p:ext uri="{BB962C8B-B14F-4D97-AF65-F5344CB8AC3E}">
        <p14:creationId xmlns:p14="http://schemas.microsoft.com/office/powerpoint/2010/main" val="88868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24213" y="498475"/>
            <a:ext cx="3325812" cy="2493963"/>
          </a:xfrm>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10"/>
          </p:nvPr>
        </p:nvSpPr>
        <p:spPr/>
        <p:txBody>
          <a:bodyPr/>
          <a:lstStyle/>
          <a:p>
            <a:fld id="{8905BACC-D375-49FC-911B-EF24970D5446}" type="slidenum">
              <a:rPr lang="hr-HR" smtClean="0"/>
              <a:pPr/>
              <a:t>1</a:t>
            </a:fld>
            <a:endParaRPr lang="hr-HR"/>
          </a:p>
        </p:txBody>
      </p:sp>
    </p:spTree>
    <p:extLst>
      <p:ext uri="{BB962C8B-B14F-4D97-AF65-F5344CB8AC3E}">
        <p14:creationId xmlns:p14="http://schemas.microsoft.com/office/powerpoint/2010/main" val="384485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r-H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lvl1pPr>
              <a:defRPr/>
            </a:lvl1pPr>
          </a:lstStyle>
          <a:p>
            <a:pPr>
              <a:defRPr/>
            </a:pPr>
            <a:fld id="{FA4E1E03-2D23-449B-8616-C14EE678BC82}" type="datetimeFigureOut">
              <a:rPr lang="hr-HR"/>
              <a:pPr>
                <a:defRPr/>
              </a:pPr>
              <a:t>3.1.2018.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A9DA49DB-6967-4B0E-AC43-751D0026E287}" type="slidenum">
              <a:rPr lang="hr-HR"/>
              <a:pPr>
                <a:defRPr/>
              </a:pPr>
              <a:t>‹#›</a:t>
            </a:fld>
            <a:endParaRPr lang="hr-HR"/>
          </a:p>
        </p:txBody>
      </p:sp>
    </p:spTree>
    <p:extLst>
      <p:ext uri="{BB962C8B-B14F-4D97-AF65-F5344CB8AC3E}">
        <p14:creationId xmlns:p14="http://schemas.microsoft.com/office/powerpoint/2010/main" val="9487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ED98EF88-292B-4FD5-8834-A1687B7D05A1}" type="datetimeFigureOut">
              <a:rPr lang="hr-HR"/>
              <a:pPr>
                <a:defRPr/>
              </a:pPr>
              <a:t>3.1.2018.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A552E65-0A7B-4394-AAA6-8E4129BBACCC}" type="slidenum">
              <a:rPr lang="hr-HR"/>
              <a:pPr>
                <a:defRPr/>
              </a:pPr>
              <a:t>‹#›</a:t>
            </a:fld>
            <a:endParaRPr lang="hr-HR"/>
          </a:p>
        </p:txBody>
      </p:sp>
    </p:spTree>
    <p:extLst>
      <p:ext uri="{BB962C8B-B14F-4D97-AF65-F5344CB8AC3E}">
        <p14:creationId xmlns:p14="http://schemas.microsoft.com/office/powerpoint/2010/main" val="20551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6E85AE5B-885A-4E70-81C1-2BD9B9F994F9}" type="datetimeFigureOut">
              <a:rPr lang="hr-HR"/>
              <a:pPr>
                <a:defRPr/>
              </a:pPr>
              <a:t>3.1.2018.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2620264E-E2D6-4587-8C0A-E6FC1BC8083D}" type="slidenum">
              <a:rPr lang="hr-HR"/>
              <a:pPr>
                <a:defRPr/>
              </a:pPr>
              <a:t>‹#›</a:t>
            </a:fld>
            <a:endParaRPr lang="hr-HR"/>
          </a:p>
        </p:txBody>
      </p:sp>
    </p:spTree>
    <p:extLst>
      <p:ext uri="{BB962C8B-B14F-4D97-AF65-F5344CB8AC3E}">
        <p14:creationId xmlns:p14="http://schemas.microsoft.com/office/powerpoint/2010/main" val="251180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E98EBB73-B78F-45DD-BF06-7B90B73175E1}" type="datetimeFigureOut">
              <a:rPr lang="hr-HR"/>
              <a:pPr>
                <a:defRPr/>
              </a:pPr>
              <a:t>3.1.2018.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60743F40-157C-4097-B33E-49A278C4E3AD}" type="slidenum">
              <a:rPr lang="hr-HR"/>
              <a:pPr>
                <a:defRPr/>
              </a:pPr>
              <a:t>‹#›</a:t>
            </a:fld>
            <a:endParaRPr lang="hr-HR"/>
          </a:p>
        </p:txBody>
      </p:sp>
    </p:spTree>
    <p:extLst>
      <p:ext uri="{BB962C8B-B14F-4D97-AF65-F5344CB8AC3E}">
        <p14:creationId xmlns:p14="http://schemas.microsoft.com/office/powerpoint/2010/main" val="47904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A6E5114-5D7D-4AF6-9746-6B0DDD3425A9}" type="datetimeFigureOut">
              <a:rPr lang="hr-HR"/>
              <a:pPr>
                <a:defRPr/>
              </a:pPr>
              <a:t>3.1.2018.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4BAD9FF-E165-46B8-81D5-6DA4411175F8}" type="slidenum">
              <a:rPr lang="hr-HR"/>
              <a:pPr>
                <a:defRPr/>
              </a:pPr>
              <a:t>‹#›</a:t>
            </a:fld>
            <a:endParaRPr lang="hr-HR"/>
          </a:p>
        </p:txBody>
      </p:sp>
    </p:spTree>
    <p:extLst>
      <p:ext uri="{BB962C8B-B14F-4D97-AF65-F5344CB8AC3E}">
        <p14:creationId xmlns:p14="http://schemas.microsoft.com/office/powerpoint/2010/main" val="127646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3"/>
          <p:cNvSpPr>
            <a:spLocks noGrp="1"/>
          </p:cNvSpPr>
          <p:nvPr>
            <p:ph type="dt" sz="half" idx="10"/>
          </p:nvPr>
        </p:nvSpPr>
        <p:spPr/>
        <p:txBody>
          <a:bodyPr/>
          <a:lstStyle>
            <a:lvl1pPr>
              <a:defRPr/>
            </a:lvl1pPr>
          </a:lstStyle>
          <a:p>
            <a:pPr>
              <a:defRPr/>
            </a:pPr>
            <a:fld id="{A26E151B-80B0-4BD5-BC65-DEFB5EDEADBA}" type="datetimeFigureOut">
              <a:rPr lang="hr-HR"/>
              <a:pPr>
                <a:defRPr/>
              </a:pPr>
              <a:t>3.1.2018.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76367100-B09E-411F-9EA7-1DDCB864CBD8}" type="slidenum">
              <a:rPr lang="hr-HR"/>
              <a:pPr>
                <a:defRPr/>
              </a:pPr>
              <a:t>‹#›</a:t>
            </a:fld>
            <a:endParaRPr lang="hr-HR"/>
          </a:p>
        </p:txBody>
      </p:sp>
    </p:spTree>
    <p:extLst>
      <p:ext uri="{BB962C8B-B14F-4D97-AF65-F5344CB8AC3E}">
        <p14:creationId xmlns:p14="http://schemas.microsoft.com/office/powerpoint/2010/main" val="231218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3"/>
          <p:cNvSpPr>
            <a:spLocks noGrp="1"/>
          </p:cNvSpPr>
          <p:nvPr>
            <p:ph type="dt" sz="half" idx="10"/>
          </p:nvPr>
        </p:nvSpPr>
        <p:spPr/>
        <p:txBody>
          <a:bodyPr/>
          <a:lstStyle>
            <a:lvl1pPr>
              <a:defRPr/>
            </a:lvl1pPr>
          </a:lstStyle>
          <a:p>
            <a:pPr>
              <a:defRPr/>
            </a:pPr>
            <a:fld id="{3827BD7F-8C17-4B89-99E5-0D3D10127432}" type="datetimeFigureOut">
              <a:rPr lang="hr-HR"/>
              <a:pPr>
                <a:defRPr/>
              </a:pPr>
              <a:t>3.1.2018.</a:t>
            </a:fld>
            <a:endParaRPr lang="hr-HR"/>
          </a:p>
        </p:txBody>
      </p:sp>
      <p:sp>
        <p:nvSpPr>
          <p:cNvPr id="8" name="Footer Placeholder 4"/>
          <p:cNvSpPr>
            <a:spLocks noGrp="1"/>
          </p:cNvSpPr>
          <p:nvPr>
            <p:ph type="ftr" sz="quarter" idx="11"/>
          </p:nvPr>
        </p:nvSpPr>
        <p:spPr/>
        <p:txBody>
          <a:bodyPr/>
          <a:lstStyle>
            <a:lvl1pPr>
              <a:defRPr/>
            </a:lvl1pPr>
          </a:lstStyle>
          <a:p>
            <a:pPr>
              <a:defRPr/>
            </a:pPr>
            <a:endParaRPr lang="hr-HR"/>
          </a:p>
        </p:txBody>
      </p:sp>
      <p:sp>
        <p:nvSpPr>
          <p:cNvPr id="9" name="Slide Number Placeholder 5"/>
          <p:cNvSpPr>
            <a:spLocks noGrp="1"/>
          </p:cNvSpPr>
          <p:nvPr>
            <p:ph type="sldNum" sz="quarter" idx="12"/>
          </p:nvPr>
        </p:nvSpPr>
        <p:spPr/>
        <p:txBody>
          <a:bodyPr/>
          <a:lstStyle>
            <a:lvl1pPr>
              <a:defRPr/>
            </a:lvl1pPr>
          </a:lstStyle>
          <a:p>
            <a:pPr>
              <a:defRPr/>
            </a:pPr>
            <a:fld id="{75F8A32B-3929-4234-A6A5-CD39D5EB939A}" type="slidenum">
              <a:rPr lang="hr-HR"/>
              <a:pPr>
                <a:defRPr/>
              </a:pPr>
              <a:t>‹#›</a:t>
            </a:fld>
            <a:endParaRPr lang="hr-HR"/>
          </a:p>
        </p:txBody>
      </p:sp>
    </p:spTree>
    <p:extLst>
      <p:ext uri="{BB962C8B-B14F-4D97-AF65-F5344CB8AC3E}">
        <p14:creationId xmlns:p14="http://schemas.microsoft.com/office/powerpoint/2010/main" val="141788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3"/>
          <p:cNvSpPr>
            <a:spLocks noGrp="1"/>
          </p:cNvSpPr>
          <p:nvPr>
            <p:ph type="dt" sz="half" idx="10"/>
          </p:nvPr>
        </p:nvSpPr>
        <p:spPr/>
        <p:txBody>
          <a:bodyPr/>
          <a:lstStyle>
            <a:lvl1pPr>
              <a:defRPr/>
            </a:lvl1pPr>
          </a:lstStyle>
          <a:p>
            <a:pPr>
              <a:defRPr/>
            </a:pPr>
            <a:fld id="{06C881A7-652E-40C7-A902-F6437C6A621D}" type="datetimeFigureOut">
              <a:rPr lang="hr-HR"/>
              <a:pPr>
                <a:defRPr/>
              </a:pPr>
              <a:t>3.1.2018.</a:t>
            </a:fld>
            <a:endParaRPr lang="hr-HR"/>
          </a:p>
        </p:txBody>
      </p:sp>
      <p:sp>
        <p:nvSpPr>
          <p:cNvPr id="4" name="Footer Placeholder 4"/>
          <p:cNvSpPr>
            <a:spLocks noGrp="1"/>
          </p:cNvSpPr>
          <p:nvPr>
            <p:ph type="ftr" sz="quarter" idx="11"/>
          </p:nvPr>
        </p:nvSpPr>
        <p:spPr/>
        <p:txBody>
          <a:bodyPr/>
          <a:lstStyle>
            <a:lvl1pPr>
              <a:defRPr/>
            </a:lvl1pPr>
          </a:lstStyle>
          <a:p>
            <a:pPr>
              <a:defRPr/>
            </a:pPr>
            <a:endParaRPr lang="hr-HR"/>
          </a:p>
        </p:txBody>
      </p:sp>
      <p:sp>
        <p:nvSpPr>
          <p:cNvPr id="5" name="Slide Number Placeholder 5"/>
          <p:cNvSpPr>
            <a:spLocks noGrp="1"/>
          </p:cNvSpPr>
          <p:nvPr>
            <p:ph type="sldNum" sz="quarter" idx="12"/>
          </p:nvPr>
        </p:nvSpPr>
        <p:spPr/>
        <p:txBody>
          <a:bodyPr/>
          <a:lstStyle>
            <a:lvl1pPr>
              <a:defRPr/>
            </a:lvl1pPr>
          </a:lstStyle>
          <a:p>
            <a:pPr>
              <a:defRPr/>
            </a:pPr>
            <a:fld id="{E1D93FFD-794A-4573-BD39-3E3A59F3948E}" type="slidenum">
              <a:rPr lang="hr-HR"/>
              <a:pPr>
                <a:defRPr/>
              </a:pPr>
              <a:t>‹#›</a:t>
            </a:fld>
            <a:endParaRPr lang="hr-HR"/>
          </a:p>
        </p:txBody>
      </p:sp>
    </p:spTree>
    <p:extLst>
      <p:ext uri="{BB962C8B-B14F-4D97-AF65-F5344CB8AC3E}">
        <p14:creationId xmlns:p14="http://schemas.microsoft.com/office/powerpoint/2010/main" val="402194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097B010-949B-4A93-B10D-CED45F8A8D5C}" type="datetimeFigureOut">
              <a:rPr lang="hr-HR"/>
              <a:pPr>
                <a:defRPr/>
              </a:pPr>
              <a:t>3.1.2018.</a:t>
            </a:fld>
            <a:endParaRPr lang="hr-HR"/>
          </a:p>
        </p:txBody>
      </p:sp>
      <p:sp>
        <p:nvSpPr>
          <p:cNvPr id="3" name="Footer Placeholder 4"/>
          <p:cNvSpPr>
            <a:spLocks noGrp="1"/>
          </p:cNvSpPr>
          <p:nvPr>
            <p:ph type="ftr" sz="quarter" idx="11"/>
          </p:nvPr>
        </p:nvSpPr>
        <p:spPr/>
        <p:txBody>
          <a:bodyPr/>
          <a:lstStyle>
            <a:lvl1pPr>
              <a:defRPr/>
            </a:lvl1pPr>
          </a:lstStyle>
          <a:p>
            <a:pPr>
              <a:defRPr/>
            </a:pPr>
            <a:endParaRPr lang="hr-HR"/>
          </a:p>
        </p:txBody>
      </p:sp>
      <p:sp>
        <p:nvSpPr>
          <p:cNvPr id="4" name="Slide Number Placeholder 5"/>
          <p:cNvSpPr>
            <a:spLocks noGrp="1"/>
          </p:cNvSpPr>
          <p:nvPr>
            <p:ph type="sldNum" sz="quarter" idx="12"/>
          </p:nvPr>
        </p:nvSpPr>
        <p:spPr/>
        <p:txBody>
          <a:bodyPr/>
          <a:lstStyle>
            <a:lvl1pPr>
              <a:defRPr/>
            </a:lvl1pPr>
          </a:lstStyle>
          <a:p>
            <a:pPr>
              <a:defRPr/>
            </a:pPr>
            <a:fld id="{FFA6BF07-6BC4-45A2-846C-A2F95AEB42B7}" type="slidenum">
              <a:rPr lang="hr-HR"/>
              <a:pPr>
                <a:defRPr/>
              </a:pPr>
              <a:t>‹#›</a:t>
            </a:fld>
            <a:endParaRPr lang="hr-HR"/>
          </a:p>
        </p:txBody>
      </p:sp>
    </p:spTree>
    <p:extLst>
      <p:ext uri="{BB962C8B-B14F-4D97-AF65-F5344CB8AC3E}">
        <p14:creationId xmlns:p14="http://schemas.microsoft.com/office/powerpoint/2010/main" val="120270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hr-H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F5DFA54-26AC-4D19-BB51-46115E534C24}" type="datetimeFigureOut">
              <a:rPr lang="hr-HR"/>
              <a:pPr>
                <a:defRPr/>
              </a:pPr>
              <a:t>3.1.2018.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0A9E8B5B-C891-4A71-9723-7AAF03BC2970}" type="slidenum">
              <a:rPr lang="hr-HR"/>
              <a:pPr>
                <a:defRPr/>
              </a:pPr>
              <a:t>‹#›</a:t>
            </a:fld>
            <a:endParaRPr lang="hr-HR"/>
          </a:p>
        </p:txBody>
      </p:sp>
    </p:spTree>
    <p:extLst>
      <p:ext uri="{BB962C8B-B14F-4D97-AF65-F5344CB8AC3E}">
        <p14:creationId xmlns:p14="http://schemas.microsoft.com/office/powerpoint/2010/main" val="117315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hr-H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05B8ECB-C1E4-4080-8F08-1C300240A8B7}" type="datetimeFigureOut">
              <a:rPr lang="hr-HR"/>
              <a:pPr>
                <a:defRPr/>
              </a:pPr>
              <a:t>3.1.2018.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9E5DD575-CA7E-48E2-93AD-648CB6706CC3}" type="slidenum">
              <a:rPr lang="hr-HR"/>
              <a:pPr>
                <a:defRPr/>
              </a:pPr>
              <a:t>‹#›</a:t>
            </a:fld>
            <a:endParaRPr lang="hr-HR"/>
          </a:p>
        </p:txBody>
      </p:sp>
    </p:spTree>
    <p:extLst>
      <p:ext uri="{BB962C8B-B14F-4D97-AF65-F5344CB8AC3E}">
        <p14:creationId xmlns:p14="http://schemas.microsoft.com/office/powerpoint/2010/main" val="391800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hr-HR"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53474D1-9081-497D-8274-ABA530FB002C}" type="datetimeFigureOut">
              <a:rPr lang="hr-HR"/>
              <a:pPr>
                <a:defRPr/>
              </a:pPr>
              <a:t>3.1.2018.</a:t>
            </a:fld>
            <a:endParaRPr lang="hr-H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hr-H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D486A0B-6466-44A0-A6B7-FAB9B128BBF1}" type="slidenum">
              <a:rPr lang="hr-HR"/>
              <a:pPr>
                <a:defRPr/>
              </a:pPr>
              <a:t>‹#›</a:t>
            </a:fld>
            <a:endParaRPr lang="hr-H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2708" r="13582"/>
          <a:stretch/>
        </p:blipFill>
        <p:spPr>
          <a:xfrm>
            <a:off x="0" y="1119116"/>
            <a:ext cx="9136006" cy="4582938"/>
          </a:xfrm>
          <a:prstGeom prst="rect">
            <a:avLst/>
          </a:prstGeom>
        </p:spPr>
      </p:pic>
      <p:sp>
        <p:nvSpPr>
          <p:cNvPr id="3" name="Podnaslov 2"/>
          <p:cNvSpPr>
            <a:spLocks noGrp="1"/>
          </p:cNvSpPr>
          <p:nvPr>
            <p:ph type="subTitle" idx="1"/>
          </p:nvPr>
        </p:nvSpPr>
        <p:spPr>
          <a:xfrm>
            <a:off x="283913" y="1401200"/>
            <a:ext cx="8686160" cy="3873731"/>
          </a:xfrm>
        </p:spPr>
        <p:txBody>
          <a:bodyPr>
            <a:normAutofit fontScale="92500" lnSpcReduction="20000"/>
          </a:bodyPr>
          <a:lstStyle/>
          <a:p>
            <a:endParaRPr lang="hr-HR" dirty="0" smtClean="0">
              <a:solidFill>
                <a:schemeClr val="bg1"/>
              </a:solidFill>
            </a:endParaRPr>
          </a:p>
          <a:p>
            <a:r>
              <a:rPr lang="hr-HR" dirty="0" smtClean="0">
                <a:solidFill>
                  <a:schemeClr val="bg1"/>
                </a:solidFill>
              </a:rPr>
              <a:t>Jačanje inspekcije zaštite okoliša </a:t>
            </a:r>
          </a:p>
          <a:p>
            <a:r>
              <a:rPr lang="hr-HR" dirty="0" smtClean="0">
                <a:solidFill>
                  <a:schemeClr val="bg1"/>
                </a:solidFill>
              </a:rPr>
              <a:t>radi učinkovite kontrole </a:t>
            </a:r>
          </a:p>
          <a:p>
            <a:r>
              <a:rPr lang="hr-HR" dirty="0" smtClean="0">
                <a:solidFill>
                  <a:schemeClr val="bg1"/>
                </a:solidFill>
              </a:rPr>
              <a:t>praćenja kakvoće zraka i </a:t>
            </a:r>
          </a:p>
          <a:p>
            <a:r>
              <a:rPr lang="hr-HR" dirty="0" smtClean="0">
                <a:solidFill>
                  <a:schemeClr val="bg1"/>
                </a:solidFill>
              </a:rPr>
              <a:t>sustava trgovanja emisijskim jedinicama </a:t>
            </a:r>
          </a:p>
          <a:p>
            <a:r>
              <a:rPr lang="hr-HR" dirty="0" smtClean="0">
                <a:solidFill>
                  <a:schemeClr val="bg1"/>
                </a:solidFill>
              </a:rPr>
              <a:t>stakleničkih plinova, </a:t>
            </a:r>
          </a:p>
          <a:p>
            <a:r>
              <a:rPr lang="hr-HR" dirty="0" smtClean="0">
                <a:solidFill>
                  <a:schemeClr val="bg1"/>
                </a:solidFill>
              </a:rPr>
              <a:t>kako bi se postigla bolja kvaliteta zraka </a:t>
            </a:r>
          </a:p>
          <a:p>
            <a:r>
              <a:rPr lang="hr-HR" dirty="0" smtClean="0">
                <a:solidFill>
                  <a:schemeClr val="bg1"/>
                </a:solidFill>
              </a:rPr>
              <a:t>u Republici Hrvatskoj</a:t>
            </a:r>
            <a:endParaRPr lang="hr-HR" dirty="0">
              <a:solidFill>
                <a:schemeClr val="bg1"/>
              </a:solidFill>
            </a:endParaRPr>
          </a:p>
        </p:txBody>
      </p:sp>
      <p:pic>
        <p:nvPicPr>
          <p:cNvPr id="5"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584" y="101776"/>
            <a:ext cx="1940224" cy="1375727"/>
          </a:xfrm>
          <a:prstGeom prst="rect">
            <a:avLst/>
          </a:prstGeom>
        </p:spPr>
      </p:pic>
      <p:pic>
        <p:nvPicPr>
          <p:cNvPr id="8" name="Slika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7" y="5986075"/>
            <a:ext cx="2079460" cy="871926"/>
          </a:xfrm>
          <a:prstGeom prst="rect">
            <a:avLst/>
          </a:prstGeom>
        </p:spPr>
      </p:pic>
      <p:sp>
        <p:nvSpPr>
          <p:cNvPr id="9" name="Podnaslov 2"/>
          <p:cNvSpPr txBox="1">
            <a:spLocks/>
          </p:cNvSpPr>
          <p:nvPr/>
        </p:nvSpPr>
        <p:spPr>
          <a:xfrm>
            <a:off x="7024693" y="6625760"/>
            <a:ext cx="2111313"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r-HR" sz="1000" dirty="0">
                <a:solidFill>
                  <a:schemeClr val="accent1">
                    <a:lumMod val="50000"/>
                  </a:schemeClr>
                </a:solidFill>
              </a:rPr>
              <a:t>Ovaj projekt financira Europska unija</a:t>
            </a:r>
            <a:endParaRPr lang="en-GB" sz="1000" dirty="0">
              <a:solidFill>
                <a:schemeClr val="accent1">
                  <a:lumMod val="50000"/>
                </a:schemeClr>
              </a:solidFill>
            </a:endParaRPr>
          </a:p>
        </p:txBody>
      </p:sp>
      <p:pic>
        <p:nvPicPr>
          <p:cNvPr id="10" name="Slika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85251" y="6029586"/>
            <a:ext cx="857019" cy="618958"/>
          </a:xfrm>
          <a:prstGeom prst="rect">
            <a:avLst/>
          </a:prstGeom>
        </p:spPr>
      </p:pic>
      <p:pic>
        <p:nvPicPr>
          <p:cNvPr id="11" name="Slika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7524" y="6005124"/>
            <a:ext cx="1855967" cy="684735"/>
          </a:xfrm>
          <a:prstGeom prst="rect">
            <a:avLst/>
          </a:prstGeom>
        </p:spPr>
      </p:pic>
      <p:pic>
        <p:nvPicPr>
          <p:cNvPr id="12" name="Slika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29988" y="6039112"/>
            <a:ext cx="674471" cy="701599"/>
          </a:xfrm>
          <a:prstGeom prst="rect">
            <a:avLst/>
          </a:prstGeom>
        </p:spPr>
      </p:pic>
    </p:spTree>
    <p:extLst>
      <p:ext uri="{BB962C8B-B14F-4D97-AF65-F5344CB8AC3E}">
        <p14:creationId xmlns:p14="http://schemas.microsoft.com/office/powerpoint/2010/main" val="553821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11.9 Postupanje u slučaju utvrđenih nepravilnosti</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72234" y="1836892"/>
            <a:ext cx="8464269" cy="2554545"/>
          </a:xfrm>
          <a:prstGeom prst="rect">
            <a:avLst/>
          </a:prstGeom>
          <a:noFill/>
        </p:spPr>
        <p:txBody>
          <a:bodyPr wrap="square" rtlCol="0">
            <a:spAutoFit/>
          </a:bodyPr>
          <a:lstStyle/>
          <a:p>
            <a:pPr marL="285750" indent="-285750"/>
            <a:r>
              <a:rPr lang="hr-HR" sz="2000" spc="-150" dirty="0" smtClean="0">
                <a:solidFill>
                  <a:schemeClr val="accent1">
                    <a:lumMod val="50000"/>
                  </a:schemeClr>
                </a:solidFill>
              </a:rPr>
              <a:t>–  izradu Izvješća o sigurnosti,</a:t>
            </a:r>
          </a:p>
          <a:p>
            <a:pPr marL="285750" indent="-285750"/>
            <a:r>
              <a:rPr lang="hr-HR" sz="2000" spc="-150" dirty="0" smtClean="0">
                <a:solidFill>
                  <a:schemeClr val="accent1">
                    <a:lumMod val="50000"/>
                  </a:schemeClr>
                </a:solidFill>
              </a:rPr>
              <a:t>−  izradu Politike sprječavanja velikih nesreća,</a:t>
            </a:r>
          </a:p>
          <a:p>
            <a:pPr marL="285750" indent="-285750"/>
            <a:r>
              <a:rPr lang="hr-HR" sz="2000" spc="-150" dirty="0" smtClean="0">
                <a:solidFill>
                  <a:schemeClr val="accent1">
                    <a:lumMod val="50000"/>
                  </a:schemeClr>
                </a:solidFill>
              </a:rPr>
              <a:t>−  </a:t>
            </a:r>
            <a:r>
              <a:rPr lang="hr-HR" sz="2000" b="1" spc="-150" dirty="0" smtClean="0">
                <a:solidFill>
                  <a:schemeClr val="accent1">
                    <a:lumMod val="50000"/>
                  </a:schemeClr>
                </a:solidFill>
              </a:rPr>
              <a:t>dostavu propisanih  informacija  ili  obavijesti,</a:t>
            </a:r>
          </a:p>
          <a:p>
            <a:pPr marL="285750" indent="-285750"/>
            <a:r>
              <a:rPr lang="hr-HR" sz="2000" spc="-150" dirty="0" smtClean="0">
                <a:solidFill>
                  <a:schemeClr val="accent1">
                    <a:lumMod val="50000"/>
                  </a:schemeClr>
                </a:solidFill>
              </a:rPr>
              <a:t>–  </a:t>
            </a:r>
            <a:r>
              <a:rPr lang="hr-HR" sz="2000" b="1" spc="-150" dirty="0" smtClean="0">
                <a:solidFill>
                  <a:schemeClr val="accent1">
                    <a:lumMod val="50000"/>
                  </a:schemeClr>
                </a:solidFill>
              </a:rPr>
              <a:t>provedbu  mjera  zaštite  okoliša  i  praćenja  stanja  okoliša  (monitoring),</a:t>
            </a:r>
          </a:p>
          <a:p>
            <a:pPr marL="285750" indent="-285750"/>
            <a:r>
              <a:rPr lang="hr-HR" sz="2000" spc="-150" dirty="0" smtClean="0">
                <a:solidFill>
                  <a:schemeClr val="accent1">
                    <a:lumMod val="50000"/>
                  </a:schemeClr>
                </a:solidFill>
              </a:rPr>
              <a:t>–  obustavu  izvođenja  radova  i  rada postrojenja,</a:t>
            </a:r>
          </a:p>
          <a:p>
            <a:pPr marL="285750" indent="-285750"/>
            <a:r>
              <a:rPr lang="hr-HR" sz="2000" spc="-150" dirty="0" smtClean="0">
                <a:solidFill>
                  <a:schemeClr val="accent1">
                    <a:lumMod val="50000"/>
                  </a:schemeClr>
                </a:solidFill>
              </a:rPr>
              <a:t>−  zabranu korištenja znaka EMAS,</a:t>
            </a:r>
          </a:p>
          <a:p>
            <a:pPr marL="285750" indent="-285750"/>
            <a:r>
              <a:rPr lang="hr-HR" sz="2000" spc="-150" dirty="0" smtClean="0">
                <a:solidFill>
                  <a:schemeClr val="accent1">
                    <a:lumMod val="50000"/>
                  </a:schemeClr>
                </a:solidFill>
              </a:rPr>
              <a:t>–  zabranu korištenja znaka zaštite okoliša,</a:t>
            </a:r>
          </a:p>
          <a:p>
            <a:pPr marL="285750" indent="-285750"/>
            <a:r>
              <a:rPr lang="hr-HR" sz="2000" spc="-150" dirty="0" smtClean="0">
                <a:solidFill>
                  <a:schemeClr val="accent1">
                    <a:lumMod val="50000"/>
                  </a:schemeClr>
                </a:solidFill>
              </a:rPr>
              <a:t>–  zabranu korištenja znaka EU Ecolabel.</a:t>
            </a:r>
            <a:endParaRPr lang="hr-HR" sz="2000"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11.9 Postupanje u slučaju utvrđenih nepravilnosti</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72234" y="1836892"/>
            <a:ext cx="8464269" cy="4108817"/>
          </a:xfrm>
          <a:prstGeom prst="rect">
            <a:avLst/>
          </a:prstGeom>
          <a:noFill/>
        </p:spPr>
        <p:txBody>
          <a:bodyPr wrap="square" rtlCol="0">
            <a:spAutoFit/>
          </a:bodyPr>
          <a:lstStyle/>
          <a:p>
            <a:pPr marL="285750" indent="-285750"/>
            <a:r>
              <a:rPr lang="hr-HR" sz="2000" spc="-150" dirty="0">
                <a:solidFill>
                  <a:schemeClr val="accent1">
                    <a:lumMod val="50000"/>
                  </a:schemeClr>
                </a:solidFill>
              </a:rPr>
              <a:t>U slučaju </a:t>
            </a:r>
            <a:r>
              <a:rPr lang="hr-HR" sz="2000" b="1" spc="-150" dirty="0">
                <a:solidFill>
                  <a:schemeClr val="accent1">
                    <a:lumMod val="50000"/>
                  </a:schemeClr>
                </a:solidFill>
              </a:rPr>
              <a:t>neposredne opasnosti </a:t>
            </a:r>
            <a:r>
              <a:rPr lang="hr-HR" sz="2000" b="1" spc="-150" dirty="0" smtClean="0">
                <a:solidFill>
                  <a:schemeClr val="accent1">
                    <a:lumMod val="50000"/>
                  </a:schemeClr>
                </a:solidFill>
              </a:rPr>
              <a:t> </a:t>
            </a:r>
            <a:r>
              <a:rPr lang="hr-HR" sz="2000" spc="-150" dirty="0" smtClean="0">
                <a:solidFill>
                  <a:schemeClr val="accent1">
                    <a:lumMod val="50000"/>
                  </a:schemeClr>
                </a:solidFill>
              </a:rPr>
              <a:t>za </a:t>
            </a:r>
            <a:r>
              <a:rPr lang="hr-HR" sz="2000" spc="-150" dirty="0">
                <a:solidFill>
                  <a:schemeClr val="accent1">
                    <a:lumMod val="50000"/>
                  </a:schemeClr>
                </a:solidFill>
              </a:rPr>
              <a:t>život i zdravlje ljudi i okoliš, </a:t>
            </a:r>
            <a:r>
              <a:rPr lang="hr-HR" sz="2000" spc="-150" dirty="0" smtClean="0">
                <a:solidFill>
                  <a:schemeClr val="accent1">
                    <a:lumMod val="50000"/>
                  </a:schemeClr>
                </a:solidFill>
              </a:rPr>
              <a:t> inspektor </a:t>
            </a:r>
            <a:r>
              <a:rPr lang="hr-HR" sz="2000" spc="-150" dirty="0">
                <a:solidFill>
                  <a:schemeClr val="accent1">
                    <a:lumMod val="50000"/>
                  </a:schemeClr>
                </a:solidFill>
              </a:rPr>
              <a:t>može </a:t>
            </a:r>
            <a:r>
              <a:rPr lang="hr-HR" sz="2000" spc="-150" dirty="0" smtClean="0">
                <a:solidFill>
                  <a:schemeClr val="accent1">
                    <a:lumMod val="50000"/>
                  </a:schemeClr>
                </a:solidFill>
              </a:rPr>
              <a:t> </a:t>
            </a:r>
            <a:r>
              <a:rPr lang="hr-HR" sz="2000" b="1" spc="-150" dirty="0" smtClean="0">
                <a:solidFill>
                  <a:schemeClr val="accent1">
                    <a:lumMod val="50000"/>
                  </a:schemeClr>
                </a:solidFill>
              </a:rPr>
              <a:t>usmenim</a:t>
            </a:r>
          </a:p>
          <a:p>
            <a:pPr marL="285750" indent="-285750"/>
            <a:r>
              <a:rPr lang="hr-HR" sz="2000" b="1" spc="-150" dirty="0" smtClean="0">
                <a:solidFill>
                  <a:schemeClr val="accent1">
                    <a:lumMod val="50000"/>
                  </a:schemeClr>
                </a:solidFill>
              </a:rPr>
              <a:t>rješenjem</a:t>
            </a:r>
            <a:r>
              <a:rPr lang="hr-HR" sz="2000" spc="-150" dirty="0" smtClean="0">
                <a:solidFill>
                  <a:schemeClr val="accent1">
                    <a:lumMod val="50000"/>
                  </a:schemeClr>
                </a:solidFill>
              </a:rPr>
              <a:t> narediti </a:t>
            </a:r>
            <a:r>
              <a:rPr lang="hr-HR" sz="2000" spc="-150" dirty="0">
                <a:solidFill>
                  <a:schemeClr val="accent1">
                    <a:lumMod val="50000"/>
                  </a:schemeClr>
                </a:solidFill>
              </a:rPr>
              <a:t>stranci poduzimanje </a:t>
            </a:r>
            <a:r>
              <a:rPr lang="hr-HR" sz="2000" b="1" spc="-150" dirty="0">
                <a:solidFill>
                  <a:schemeClr val="accent1">
                    <a:lumMod val="50000"/>
                  </a:schemeClr>
                </a:solidFill>
              </a:rPr>
              <a:t>hitnih mjera</a:t>
            </a:r>
            <a:r>
              <a:rPr lang="hr-HR" sz="2000" spc="-150" dirty="0">
                <a:solidFill>
                  <a:schemeClr val="accent1">
                    <a:lumMod val="50000"/>
                  </a:schemeClr>
                </a:solidFill>
              </a:rPr>
              <a:t> </a:t>
            </a:r>
            <a:r>
              <a:rPr lang="hr-HR" sz="2000" spc="-150" dirty="0" smtClean="0">
                <a:solidFill>
                  <a:schemeClr val="accent1">
                    <a:lumMod val="50000"/>
                  </a:schemeClr>
                </a:solidFill>
              </a:rPr>
              <a:t>radi  </a:t>
            </a:r>
            <a:r>
              <a:rPr lang="hr-HR" sz="2000" spc="-150" dirty="0">
                <a:solidFill>
                  <a:schemeClr val="accent1">
                    <a:lumMod val="50000"/>
                  </a:schemeClr>
                </a:solidFill>
              </a:rPr>
              <a:t>sprječavanja daljnjeg onečišćenja </a:t>
            </a:r>
            <a:r>
              <a:rPr lang="hr-HR" sz="2000" spc="-150" dirty="0" smtClean="0">
                <a:solidFill>
                  <a:schemeClr val="accent1">
                    <a:lumMod val="50000"/>
                  </a:schemeClr>
                </a:solidFill>
              </a:rPr>
              <a:t> </a:t>
            </a:r>
          </a:p>
          <a:p>
            <a:pPr marL="285750" indent="-285750"/>
            <a:r>
              <a:rPr lang="hr-HR" sz="2000" spc="-150" dirty="0" smtClean="0">
                <a:solidFill>
                  <a:schemeClr val="accent1">
                    <a:lumMod val="50000"/>
                  </a:schemeClr>
                </a:solidFill>
              </a:rPr>
              <a:t>okoliša  i osiguranja </a:t>
            </a:r>
            <a:r>
              <a:rPr lang="hr-HR" sz="2000" spc="-150" dirty="0">
                <a:solidFill>
                  <a:schemeClr val="accent1">
                    <a:lumMod val="50000"/>
                  </a:schemeClr>
                </a:solidFill>
              </a:rPr>
              <a:t>od neposredne opasnosti, </a:t>
            </a:r>
            <a:r>
              <a:rPr lang="hr-HR" sz="2000" spc="-150" dirty="0" smtClean="0">
                <a:solidFill>
                  <a:schemeClr val="accent1">
                    <a:lumMod val="50000"/>
                  </a:schemeClr>
                </a:solidFill>
              </a:rPr>
              <a:t> odnosno </a:t>
            </a:r>
            <a:r>
              <a:rPr lang="hr-HR" sz="2000" b="1" spc="-150" dirty="0">
                <a:solidFill>
                  <a:schemeClr val="accent1">
                    <a:lumMod val="50000"/>
                  </a:schemeClr>
                </a:solidFill>
              </a:rPr>
              <a:t>zabraniti rad </a:t>
            </a:r>
            <a:r>
              <a:rPr lang="hr-HR" sz="2000" spc="-150" dirty="0">
                <a:solidFill>
                  <a:schemeClr val="accent1">
                    <a:lumMod val="50000"/>
                  </a:schemeClr>
                </a:solidFill>
              </a:rPr>
              <a:t>postrojenja do izvršenja </a:t>
            </a:r>
            <a:endParaRPr lang="hr-HR" sz="2000" spc="-150" dirty="0" smtClean="0">
              <a:solidFill>
                <a:schemeClr val="accent1">
                  <a:lumMod val="50000"/>
                </a:schemeClr>
              </a:solidFill>
            </a:endParaRPr>
          </a:p>
          <a:p>
            <a:pPr marL="285750" indent="-285750"/>
            <a:r>
              <a:rPr lang="hr-HR" sz="2000" spc="-150" dirty="0" smtClean="0">
                <a:solidFill>
                  <a:schemeClr val="accent1">
                    <a:lumMod val="50000"/>
                  </a:schemeClr>
                </a:solidFill>
              </a:rPr>
              <a:t>naredbe kada to </a:t>
            </a:r>
            <a:r>
              <a:rPr lang="hr-HR" sz="2000" spc="-150" dirty="0">
                <a:solidFill>
                  <a:schemeClr val="accent1">
                    <a:lumMod val="50000"/>
                  </a:schemeClr>
                </a:solidFill>
              </a:rPr>
              <a:t>ocijeni potrebnim, izvijestiti i zatražiti postupanje i drugih nadležnih inspekcija </a:t>
            </a:r>
            <a:endParaRPr lang="hr-HR" sz="2000" spc="-150" dirty="0" smtClean="0">
              <a:solidFill>
                <a:schemeClr val="accent1">
                  <a:lumMod val="50000"/>
                </a:schemeClr>
              </a:solidFill>
            </a:endParaRPr>
          </a:p>
          <a:p>
            <a:pPr marL="285750" indent="-285750"/>
            <a:r>
              <a:rPr lang="hr-HR" sz="2000" spc="-150" dirty="0" smtClean="0">
                <a:solidFill>
                  <a:schemeClr val="accent1">
                    <a:lumMod val="50000"/>
                  </a:schemeClr>
                </a:solidFill>
              </a:rPr>
              <a:t>prema </a:t>
            </a:r>
            <a:r>
              <a:rPr lang="hr-HR" sz="2000" spc="-150" dirty="0">
                <a:solidFill>
                  <a:schemeClr val="accent1">
                    <a:lumMod val="50000"/>
                  </a:schemeClr>
                </a:solidFill>
              </a:rPr>
              <a:t> </a:t>
            </a:r>
            <a:r>
              <a:rPr lang="hr-HR" sz="2000" spc="-150" dirty="0" smtClean="0">
                <a:solidFill>
                  <a:schemeClr val="accent1">
                    <a:lumMod val="50000"/>
                  </a:schemeClr>
                </a:solidFill>
              </a:rPr>
              <a:t>posebnim propisima </a:t>
            </a:r>
            <a:r>
              <a:rPr lang="hr-HR" sz="2000" spc="-150" dirty="0">
                <a:solidFill>
                  <a:schemeClr val="accent1">
                    <a:lumMod val="50000"/>
                  </a:schemeClr>
                </a:solidFill>
              </a:rPr>
              <a:t>u području okoliša, te poduzeti i druge potrebne mjere</a:t>
            </a:r>
            <a:r>
              <a:rPr lang="hr-HR" sz="2000" spc="-150" dirty="0" smtClean="0">
                <a:solidFill>
                  <a:schemeClr val="accent1">
                    <a:lumMod val="50000"/>
                  </a:schemeClr>
                </a:solidFill>
              </a:rPr>
              <a:t>.</a:t>
            </a:r>
          </a:p>
          <a:p>
            <a:pPr marL="285750" indent="-285750"/>
            <a:endParaRPr lang="hr-HR" sz="2000" spc="-150" dirty="0">
              <a:solidFill>
                <a:schemeClr val="accent1">
                  <a:lumMod val="50000"/>
                </a:schemeClr>
              </a:solidFill>
            </a:endParaRPr>
          </a:p>
          <a:p>
            <a:pPr>
              <a:lnSpc>
                <a:spcPct val="115000"/>
              </a:lnSpc>
              <a:spcAft>
                <a:spcPts val="1000"/>
              </a:spcAft>
            </a:pPr>
            <a:r>
              <a:rPr lang="hr-HR" sz="2000" spc="-150" dirty="0">
                <a:solidFill>
                  <a:schemeClr val="accent1">
                    <a:lumMod val="50000"/>
                  </a:schemeClr>
                </a:solidFill>
              </a:rPr>
              <a:t>O donošenju rješenja iz stavka 1. ovoga članka inspektor </a:t>
            </a:r>
            <a:r>
              <a:rPr lang="hr-HR" sz="2000" spc="-150" dirty="0" smtClean="0">
                <a:solidFill>
                  <a:schemeClr val="accent1">
                    <a:lumMod val="50000"/>
                  </a:schemeClr>
                </a:solidFill>
              </a:rPr>
              <a:t> </a:t>
            </a:r>
            <a:r>
              <a:rPr lang="hr-HR" sz="2000" b="1" spc="-150" dirty="0" smtClean="0">
                <a:solidFill>
                  <a:schemeClr val="accent1">
                    <a:lumMod val="50000"/>
                  </a:schemeClr>
                </a:solidFill>
              </a:rPr>
              <a:t>odmah </a:t>
            </a:r>
            <a:r>
              <a:rPr lang="hr-HR" sz="2000" b="1" spc="-150" dirty="0">
                <a:solidFill>
                  <a:schemeClr val="accent1">
                    <a:lumMod val="50000"/>
                  </a:schemeClr>
                </a:solidFill>
              </a:rPr>
              <a:t>obavještava </a:t>
            </a:r>
            <a:r>
              <a:rPr lang="hr-HR" sz="2000" b="1" spc="-150" dirty="0" smtClean="0">
                <a:solidFill>
                  <a:schemeClr val="accent1">
                    <a:lumMod val="50000"/>
                  </a:schemeClr>
                </a:solidFill>
              </a:rPr>
              <a:t> </a:t>
            </a:r>
            <a:r>
              <a:rPr lang="hr-HR" sz="2000" spc="-150" dirty="0" smtClean="0">
                <a:solidFill>
                  <a:schemeClr val="accent1">
                    <a:lumMod val="50000"/>
                  </a:schemeClr>
                </a:solidFill>
              </a:rPr>
              <a:t>središnje </a:t>
            </a:r>
            <a:r>
              <a:rPr lang="hr-HR" sz="2000" spc="-150" dirty="0">
                <a:solidFill>
                  <a:schemeClr val="accent1">
                    <a:lumMod val="50000"/>
                  </a:schemeClr>
                </a:solidFill>
              </a:rPr>
              <a:t>tijelo državne uprave </a:t>
            </a:r>
            <a:r>
              <a:rPr lang="hr-HR" sz="2000" b="1" spc="-150" dirty="0">
                <a:solidFill>
                  <a:schemeClr val="accent1">
                    <a:lumMod val="50000"/>
                  </a:schemeClr>
                </a:solidFill>
              </a:rPr>
              <a:t>nadležno za zaštitu i </a:t>
            </a:r>
            <a:r>
              <a:rPr lang="hr-HR" sz="2000" b="1" spc="-150" dirty="0" smtClean="0">
                <a:solidFill>
                  <a:schemeClr val="accent1">
                    <a:lumMod val="50000"/>
                  </a:schemeClr>
                </a:solidFill>
              </a:rPr>
              <a:t>spašavanje  (DSUZ) </a:t>
            </a:r>
            <a:r>
              <a:rPr lang="hr-HR" sz="2000" spc="-150" dirty="0">
                <a:solidFill>
                  <a:schemeClr val="accent1">
                    <a:lumMod val="50000"/>
                  </a:schemeClr>
                </a:solidFill>
              </a:rPr>
              <a:t>i </a:t>
            </a:r>
            <a:r>
              <a:rPr lang="hr-HR" sz="2000" b="1" spc="-150" dirty="0">
                <a:solidFill>
                  <a:schemeClr val="accent1">
                    <a:lumMod val="50000"/>
                  </a:schemeClr>
                </a:solidFill>
              </a:rPr>
              <a:t>nadležnu policijsku </a:t>
            </a:r>
            <a:r>
              <a:rPr lang="hr-HR" sz="2000" spc="-150" dirty="0">
                <a:solidFill>
                  <a:schemeClr val="accent1">
                    <a:lumMod val="50000"/>
                  </a:schemeClr>
                </a:solidFill>
              </a:rPr>
              <a:t>upravu.</a:t>
            </a:r>
            <a:endParaRPr lang="en-US" sz="2000" spc="-150" dirty="0">
              <a:solidFill>
                <a:schemeClr val="accent1">
                  <a:lumMod val="50000"/>
                </a:schemeClr>
              </a:solidFill>
            </a:endParaRPr>
          </a:p>
          <a:p>
            <a:pPr marL="285750" indent="-285750"/>
            <a:endParaRPr lang="hr-HR" sz="2000" spc="-150" dirty="0" smtClean="0">
              <a:solidFill>
                <a:schemeClr val="accent1">
                  <a:lumMod val="50000"/>
                </a:schemeClr>
              </a:solidFill>
            </a:endParaRPr>
          </a:p>
          <a:p>
            <a:pPr algn="just">
              <a:spcBef>
                <a:spcPts val="360"/>
              </a:spcBef>
              <a:spcAft>
                <a:spcPts val="360"/>
              </a:spcAft>
            </a:pPr>
            <a:r>
              <a:rPr lang="hr-HR" sz="2000" b="1" spc="-150" dirty="0">
                <a:solidFill>
                  <a:schemeClr val="accent1">
                    <a:lumMod val="50000"/>
                  </a:schemeClr>
                </a:solidFill>
              </a:rPr>
              <a:t>Pisani </a:t>
            </a:r>
            <a:r>
              <a:rPr lang="hr-HR" sz="2000" b="1" spc="-150" dirty="0" err="1">
                <a:solidFill>
                  <a:schemeClr val="accent1">
                    <a:lumMod val="50000"/>
                  </a:schemeClr>
                </a:solidFill>
              </a:rPr>
              <a:t>otpravak</a:t>
            </a:r>
            <a:r>
              <a:rPr lang="hr-HR" sz="2000" spc="-150" dirty="0">
                <a:solidFill>
                  <a:schemeClr val="accent1">
                    <a:lumMod val="50000"/>
                  </a:schemeClr>
                </a:solidFill>
              </a:rPr>
              <a:t> usmenog rješenja </a:t>
            </a:r>
            <a:r>
              <a:rPr lang="hr-HR" sz="2000" spc="-150" dirty="0" smtClean="0">
                <a:solidFill>
                  <a:schemeClr val="accent1">
                    <a:lumMod val="50000"/>
                  </a:schemeClr>
                </a:solidFill>
              </a:rPr>
              <a:t>mora </a:t>
            </a:r>
            <a:r>
              <a:rPr lang="hr-HR" sz="2000" spc="-150" dirty="0">
                <a:solidFill>
                  <a:schemeClr val="accent1">
                    <a:lumMod val="50000"/>
                  </a:schemeClr>
                </a:solidFill>
              </a:rPr>
              <a:t>se otpremiti stranci u </a:t>
            </a:r>
            <a:r>
              <a:rPr lang="hr-HR" sz="2000" b="1" spc="-150" dirty="0">
                <a:solidFill>
                  <a:schemeClr val="accent1">
                    <a:lumMod val="50000"/>
                  </a:schemeClr>
                </a:solidFill>
              </a:rPr>
              <a:t>roku od osam dana </a:t>
            </a:r>
            <a:r>
              <a:rPr lang="hr-HR" sz="2000" spc="-150" dirty="0">
                <a:solidFill>
                  <a:schemeClr val="accent1">
                    <a:lumMod val="50000"/>
                  </a:schemeClr>
                </a:solidFill>
              </a:rPr>
              <a:t>od dana donošenja usmenog rješenja</a:t>
            </a:r>
            <a:r>
              <a:rPr lang="hr-HR" sz="2000" dirty="0">
                <a:solidFill>
                  <a:srgbClr val="000000"/>
                </a:solidFill>
                <a:latin typeface="Times New Roman"/>
                <a:ea typeface="Times New Roman"/>
              </a:rPr>
              <a:t>.</a:t>
            </a:r>
            <a:endParaRPr lang="en-US" sz="3200" dirty="0">
              <a:latin typeface="Times New Roman"/>
              <a:ea typeface="Times New Roman"/>
            </a:endParaRPr>
          </a:p>
          <a:p>
            <a:pPr marL="285750" indent="-285750"/>
            <a:endParaRPr lang="hr-HR" sz="2000" spc="-150" dirty="0">
              <a:solidFill>
                <a:schemeClr val="accent1">
                  <a:lumMod val="50000"/>
                </a:schemeClr>
              </a:solidFill>
            </a:endParaRPr>
          </a:p>
        </p:txBody>
      </p:sp>
    </p:spTree>
    <p:extLst>
      <p:ext uri="{BB962C8B-B14F-4D97-AF65-F5344CB8AC3E}">
        <p14:creationId xmlns:p14="http://schemas.microsoft.com/office/powerpoint/2010/main" val="3566208188"/>
      </p:ext>
    </p:extLst>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11.10 Postupanje u slučaju nepoznatog počinitelja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72234" y="1836892"/>
            <a:ext cx="8464269" cy="3231654"/>
          </a:xfrm>
          <a:prstGeom prst="rect">
            <a:avLst/>
          </a:prstGeom>
          <a:noFill/>
        </p:spPr>
        <p:txBody>
          <a:bodyPr wrap="square" rtlCol="0">
            <a:spAutoFit/>
          </a:bodyPr>
          <a:lstStyle/>
          <a:p>
            <a:r>
              <a:rPr lang="hr-HR" sz="2400" b="1" spc="-150" dirty="0">
                <a:solidFill>
                  <a:schemeClr val="accent1">
                    <a:lumMod val="50000"/>
                  </a:schemeClr>
                </a:solidFill>
              </a:rPr>
              <a:t>Iz ZOZO čl. 252</a:t>
            </a:r>
          </a:p>
          <a:p>
            <a:endParaRPr lang="hr-HR" sz="2000" spc="-150" dirty="0">
              <a:solidFill>
                <a:schemeClr val="accent1">
                  <a:lumMod val="50000"/>
                </a:schemeClr>
              </a:solidFill>
            </a:endParaRPr>
          </a:p>
          <a:p>
            <a:r>
              <a:rPr lang="hr-HR" sz="2000" spc="-150" dirty="0">
                <a:solidFill>
                  <a:schemeClr val="accent1">
                    <a:lumMod val="50000"/>
                  </a:schemeClr>
                </a:solidFill>
              </a:rPr>
              <a:t>Ako onečišćenje okoliša prouzroči </a:t>
            </a:r>
            <a:r>
              <a:rPr lang="hr-HR" sz="2000" b="1" spc="-150" dirty="0">
                <a:solidFill>
                  <a:schemeClr val="accent1">
                    <a:lumMod val="50000"/>
                  </a:schemeClr>
                </a:solidFill>
              </a:rPr>
              <a:t>nepoznati onečišćivač</a:t>
            </a:r>
            <a:r>
              <a:rPr lang="hr-HR" sz="2000" spc="-150" dirty="0">
                <a:solidFill>
                  <a:schemeClr val="accent1">
                    <a:lumMod val="50000"/>
                  </a:schemeClr>
                </a:solidFill>
              </a:rPr>
              <a:t>, stranka u inspekcijskom postupku je </a:t>
            </a:r>
            <a:r>
              <a:rPr lang="hr-HR" sz="2000" b="1" spc="-150" dirty="0">
                <a:solidFill>
                  <a:schemeClr val="accent1">
                    <a:lumMod val="50000"/>
                  </a:schemeClr>
                </a:solidFill>
              </a:rPr>
              <a:t>jedinica lokalne samouprave </a:t>
            </a:r>
            <a:r>
              <a:rPr lang="hr-HR" sz="2000" spc="-150" dirty="0">
                <a:solidFill>
                  <a:schemeClr val="accent1">
                    <a:lumMod val="50000"/>
                  </a:schemeClr>
                </a:solidFill>
              </a:rPr>
              <a:t>na čijem je području utvrđeno onečišćenje.</a:t>
            </a:r>
            <a:endParaRPr lang="en-US" sz="2000" spc="-150" dirty="0">
              <a:solidFill>
                <a:schemeClr val="accent1">
                  <a:lumMod val="50000"/>
                </a:schemeClr>
              </a:solidFill>
            </a:endParaRPr>
          </a:p>
          <a:p>
            <a:endParaRPr lang="hr-HR" sz="2000" spc="-150" dirty="0">
              <a:solidFill>
                <a:schemeClr val="accent1">
                  <a:lumMod val="50000"/>
                </a:schemeClr>
              </a:solidFill>
            </a:endParaRPr>
          </a:p>
          <a:p>
            <a:r>
              <a:rPr lang="hr-HR" sz="2000" spc="-150" dirty="0">
                <a:solidFill>
                  <a:schemeClr val="accent1">
                    <a:lumMod val="50000"/>
                  </a:schemeClr>
                </a:solidFill>
              </a:rPr>
              <a:t>Ako utvrdi da onečišćenje predstavlja </a:t>
            </a:r>
            <a:r>
              <a:rPr lang="hr-HR" sz="2000" b="1" spc="-150" dirty="0">
                <a:solidFill>
                  <a:schemeClr val="accent1">
                    <a:lumMod val="50000"/>
                  </a:schemeClr>
                </a:solidFill>
              </a:rPr>
              <a:t>neposrednu opasnost za ljude i okoliš</a:t>
            </a:r>
            <a:r>
              <a:rPr lang="hr-HR" sz="2000" spc="-150" dirty="0">
                <a:solidFill>
                  <a:schemeClr val="accent1">
                    <a:lumMod val="50000"/>
                  </a:schemeClr>
                </a:solidFill>
              </a:rPr>
              <a:t>, inspektor će rješenjem narediti jedinici lokalne samouprave mjere za smanjivanje odnosno uklanjanje onečišćenja putem </a:t>
            </a:r>
            <a:r>
              <a:rPr lang="hr-HR" sz="2000" b="1" spc="-150" dirty="0">
                <a:solidFill>
                  <a:schemeClr val="accent1">
                    <a:lumMod val="50000"/>
                  </a:schemeClr>
                </a:solidFill>
              </a:rPr>
              <a:t>druge osobe</a:t>
            </a:r>
            <a:r>
              <a:rPr lang="hr-HR" sz="2000" spc="-150" dirty="0">
                <a:solidFill>
                  <a:schemeClr val="accent1">
                    <a:lumMod val="50000"/>
                  </a:schemeClr>
                </a:solidFill>
              </a:rPr>
              <a:t>, odnosno ako to jedinica lokalne samouprave ne učini u roku naređenom u rješenju, mjere će provesti županija na teret proračuna jedinice lokalne samouprave</a:t>
            </a:r>
            <a:r>
              <a:rPr lang="hr-HR" sz="2000" dirty="0"/>
              <a:t>.</a:t>
            </a:r>
            <a:endParaRPr lang="en-US" sz="2000" dirty="0"/>
          </a:p>
        </p:txBody>
      </p:sp>
    </p:spTree>
    <p:extLst>
      <p:ext uri="{BB962C8B-B14F-4D97-AF65-F5344CB8AC3E}">
        <p14:creationId xmlns:p14="http://schemas.microsoft.com/office/powerpoint/2010/main" val="3668329341"/>
      </p:ext>
    </p:extLst>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11.10 Postupanje u slučaju nepoznatog počinitelja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72234" y="1836892"/>
            <a:ext cx="8464269" cy="3231654"/>
          </a:xfrm>
          <a:prstGeom prst="rect">
            <a:avLst/>
          </a:prstGeom>
          <a:noFill/>
        </p:spPr>
        <p:txBody>
          <a:bodyPr wrap="square" rtlCol="0">
            <a:spAutoFit/>
          </a:bodyPr>
          <a:lstStyle/>
          <a:p>
            <a:r>
              <a:rPr lang="hr-HR" sz="2400" b="1" spc="-150" dirty="0">
                <a:solidFill>
                  <a:schemeClr val="accent1">
                    <a:lumMod val="50000"/>
                  </a:schemeClr>
                </a:solidFill>
              </a:rPr>
              <a:t>Iz </a:t>
            </a:r>
            <a:r>
              <a:rPr lang="hr-HR" sz="2400" b="1" spc="-150" dirty="0" smtClean="0">
                <a:solidFill>
                  <a:schemeClr val="accent1">
                    <a:lumMod val="50000"/>
                  </a:schemeClr>
                </a:solidFill>
              </a:rPr>
              <a:t>ZOZZ </a:t>
            </a:r>
            <a:r>
              <a:rPr lang="hr-HR" sz="2400" b="1" spc="-150" dirty="0">
                <a:solidFill>
                  <a:schemeClr val="accent1">
                    <a:lumMod val="50000"/>
                  </a:schemeClr>
                </a:solidFill>
              </a:rPr>
              <a:t>čl. </a:t>
            </a:r>
            <a:r>
              <a:rPr lang="hr-HR" sz="2400" b="1" spc="-150" dirty="0" smtClean="0">
                <a:solidFill>
                  <a:schemeClr val="accent1">
                    <a:lumMod val="50000"/>
                  </a:schemeClr>
                </a:solidFill>
              </a:rPr>
              <a:t>33</a:t>
            </a:r>
            <a:endParaRPr lang="hr-HR" sz="2400" b="1" spc="-150" dirty="0">
              <a:solidFill>
                <a:schemeClr val="accent1">
                  <a:lumMod val="50000"/>
                </a:schemeClr>
              </a:solidFill>
            </a:endParaRPr>
          </a:p>
          <a:p>
            <a:endParaRPr lang="hr-HR" sz="2000" spc="-150" dirty="0">
              <a:solidFill>
                <a:schemeClr val="accent1">
                  <a:lumMod val="50000"/>
                </a:schemeClr>
              </a:solidFill>
            </a:endParaRPr>
          </a:p>
          <a:p>
            <a:r>
              <a:rPr lang="vi-VN" sz="2000" spc="-150" dirty="0">
                <a:solidFill>
                  <a:schemeClr val="accent1">
                    <a:lumMod val="50000"/>
                  </a:schemeClr>
                </a:solidFill>
              </a:rPr>
              <a:t>Na zahtjev inspekcije   zaštite okoliša ili kada postoji sumnja, izražena prijavom građana, da je došlo do onečišćenosti zraka čija je kvaliteta takva da može narušiti zdravlje ljudi, kvalitetu življenja i/ili štetno utjecati na bilo koju sastavnicu okoliša, izvršno tijelo Grada Zagreba, grada i općine utvrđuje opravdanost sumnje i u roku od pet dana donosi odluku o potrebi provedbe mjerenja posebne namjene odnosno procjene razine onečišćenosti</a:t>
            </a:r>
            <a:r>
              <a:rPr lang="vi-VN" sz="2000" spc="-150" dirty="0" smtClean="0">
                <a:solidFill>
                  <a:schemeClr val="accent1">
                    <a:lumMod val="50000"/>
                  </a:schemeClr>
                </a:solidFill>
              </a:rPr>
              <a:t>.</a:t>
            </a:r>
            <a:endParaRPr lang="hr-HR" sz="2000" spc="-150" dirty="0" smtClean="0">
              <a:solidFill>
                <a:schemeClr val="accent1">
                  <a:lumMod val="50000"/>
                </a:schemeClr>
              </a:solidFill>
            </a:endParaRPr>
          </a:p>
          <a:p>
            <a:endParaRPr lang="vi-VN" sz="2000" spc="-150" dirty="0">
              <a:solidFill>
                <a:schemeClr val="accent1">
                  <a:lumMod val="50000"/>
                </a:schemeClr>
              </a:solidFill>
            </a:endParaRPr>
          </a:p>
          <a:p>
            <a:r>
              <a:rPr lang="vi-VN" sz="2000" spc="-150" dirty="0">
                <a:solidFill>
                  <a:schemeClr val="accent1">
                    <a:lumMod val="50000"/>
                  </a:schemeClr>
                </a:solidFill>
              </a:rPr>
              <a:t>Odluka iz stavka sadrži razdoblje mjerenja ili procjene razine onečišćenosti te način plaćanja troškova posebnih mjerenja ili procjene razine onečišćenosti.</a:t>
            </a:r>
          </a:p>
        </p:txBody>
      </p:sp>
    </p:spTree>
    <p:extLst>
      <p:ext uri="{BB962C8B-B14F-4D97-AF65-F5344CB8AC3E}">
        <p14:creationId xmlns:p14="http://schemas.microsoft.com/office/powerpoint/2010/main" val="352722560"/>
      </p:ext>
    </p:extLst>
  </p:cSld>
  <p:clrMapOvr>
    <a:masterClrMapping/>
  </p:clrMapOvr>
  <p:transition spd="med">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11.10 Postupanje u slučaju nepoznatog počinitelja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72234" y="1836892"/>
            <a:ext cx="8464269" cy="3847207"/>
          </a:xfrm>
          <a:prstGeom prst="rect">
            <a:avLst/>
          </a:prstGeom>
          <a:noFill/>
        </p:spPr>
        <p:txBody>
          <a:bodyPr wrap="square" rtlCol="0">
            <a:spAutoFit/>
          </a:bodyPr>
          <a:lstStyle/>
          <a:p>
            <a:r>
              <a:rPr lang="hr-HR" sz="2400" b="1" spc="-150" dirty="0">
                <a:solidFill>
                  <a:schemeClr val="accent1">
                    <a:lumMod val="50000"/>
                  </a:schemeClr>
                </a:solidFill>
              </a:rPr>
              <a:t>Iz </a:t>
            </a:r>
            <a:r>
              <a:rPr lang="hr-HR" sz="2400" b="1" spc="-150" dirty="0" smtClean="0">
                <a:solidFill>
                  <a:schemeClr val="accent1">
                    <a:lumMod val="50000"/>
                  </a:schemeClr>
                </a:solidFill>
              </a:rPr>
              <a:t>ZOZZ </a:t>
            </a:r>
            <a:r>
              <a:rPr lang="hr-HR" sz="2400" b="1" spc="-150" dirty="0">
                <a:solidFill>
                  <a:schemeClr val="accent1">
                    <a:lumMod val="50000"/>
                  </a:schemeClr>
                </a:solidFill>
              </a:rPr>
              <a:t>čl. </a:t>
            </a:r>
            <a:r>
              <a:rPr lang="hr-HR" sz="2400" b="1" spc="-150" dirty="0" smtClean="0">
                <a:solidFill>
                  <a:schemeClr val="accent1">
                    <a:lumMod val="50000"/>
                  </a:schemeClr>
                </a:solidFill>
              </a:rPr>
              <a:t>33</a:t>
            </a:r>
            <a:endParaRPr lang="hr-HR" sz="2400" b="1" spc="-150" dirty="0">
              <a:solidFill>
                <a:schemeClr val="accent1">
                  <a:lumMod val="50000"/>
                </a:schemeClr>
              </a:solidFill>
            </a:endParaRPr>
          </a:p>
          <a:p>
            <a:endParaRPr lang="hr-HR" sz="2000" spc="-150" dirty="0">
              <a:solidFill>
                <a:schemeClr val="accent1">
                  <a:lumMod val="50000"/>
                </a:schemeClr>
              </a:solidFill>
            </a:endParaRPr>
          </a:p>
          <a:p>
            <a:r>
              <a:rPr lang="vi-VN" sz="2000" spc="-150" dirty="0">
                <a:solidFill>
                  <a:schemeClr val="accent1">
                    <a:lumMod val="50000"/>
                  </a:schemeClr>
                </a:solidFill>
              </a:rPr>
              <a:t>Ako se mjerenjem ili procjenom utvrdi da nije došlo do prekomjerne onečišćenosti </a:t>
            </a:r>
            <a:r>
              <a:rPr lang="hr-HR" sz="2000" spc="-150" dirty="0" smtClean="0">
                <a:solidFill>
                  <a:schemeClr val="accent1">
                    <a:lumMod val="50000"/>
                  </a:schemeClr>
                </a:solidFill>
              </a:rPr>
              <a:t> </a:t>
            </a:r>
            <a:r>
              <a:rPr lang="vi-VN" sz="2000" spc="-150" dirty="0" smtClean="0">
                <a:solidFill>
                  <a:schemeClr val="accent1">
                    <a:lumMod val="50000"/>
                  </a:schemeClr>
                </a:solidFill>
              </a:rPr>
              <a:t>ili </a:t>
            </a:r>
            <a:r>
              <a:rPr lang="vi-VN" sz="2000" spc="-150" dirty="0">
                <a:solidFill>
                  <a:schemeClr val="accent1">
                    <a:lumMod val="50000"/>
                  </a:schemeClr>
                </a:solidFill>
              </a:rPr>
              <a:t>je došlo do prekomjerne onečišćenosti, a onečišćivač nije poznat, troškove snosi jedinica lokalne samouprave čije je izvršno tijelo donijelo </a:t>
            </a:r>
            <a:r>
              <a:rPr lang="vi-VN" sz="2000" spc="-150" dirty="0" smtClean="0">
                <a:solidFill>
                  <a:schemeClr val="accent1">
                    <a:lumMod val="50000"/>
                  </a:schemeClr>
                </a:solidFill>
              </a:rPr>
              <a:t>odluku</a:t>
            </a:r>
            <a:endParaRPr lang="hr-HR" sz="2000" spc="-150" dirty="0" smtClean="0">
              <a:solidFill>
                <a:schemeClr val="accent1">
                  <a:lumMod val="50000"/>
                </a:schemeClr>
              </a:solidFill>
            </a:endParaRPr>
          </a:p>
          <a:p>
            <a:endParaRPr lang="hr-HR" sz="2000" spc="-150" dirty="0" smtClean="0">
              <a:solidFill>
                <a:schemeClr val="accent1">
                  <a:lumMod val="50000"/>
                </a:schemeClr>
              </a:solidFill>
            </a:endParaRPr>
          </a:p>
          <a:p>
            <a:r>
              <a:rPr lang="vi-VN" sz="2000" spc="-150" dirty="0" smtClean="0">
                <a:solidFill>
                  <a:schemeClr val="accent1">
                    <a:lumMod val="50000"/>
                  </a:schemeClr>
                </a:solidFill>
              </a:rPr>
              <a:t>Ako </a:t>
            </a:r>
            <a:r>
              <a:rPr lang="vi-VN" sz="2000" spc="-150" dirty="0">
                <a:solidFill>
                  <a:schemeClr val="accent1">
                    <a:lumMod val="50000"/>
                  </a:schemeClr>
                </a:solidFill>
              </a:rPr>
              <a:t>se mjerenjem ili procjenom utvrdi prekomjerna onečišćenost zraka, a onečišćivač je poznat, troškove mjerenja ili procjene snosi onečišćivač prema </a:t>
            </a:r>
            <a:r>
              <a:rPr lang="vi-VN" sz="2000" spc="-150" dirty="0" smtClean="0">
                <a:solidFill>
                  <a:schemeClr val="accent1">
                    <a:lumMod val="50000"/>
                  </a:schemeClr>
                </a:solidFill>
              </a:rPr>
              <a:t>odluci.</a:t>
            </a:r>
            <a:endParaRPr lang="vi-VN" sz="2000" spc="-150" dirty="0">
              <a:solidFill>
                <a:schemeClr val="accent1">
                  <a:lumMod val="50000"/>
                </a:schemeClr>
              </a:solidFill>
            </a:endParaRPr>
          </a:p>
          <a:p>
            <a:endParaRPr lang="hr-HR" sz="2000" spc="-150" dirty="0" smtClean="0">
              <a:solidFill>
                <a:schemeClr val="accent1">
                  <a:lumMod val="50000"/>
                </a:schemeClr>
              </a:solidFill>
            </a:endParaRPr>
          </a:p>
          <a:p>
            <a:r>
              <a:rPr lang="vi-VN" sz="2000" spc="-150" dirty="0" smtClean="0">
                <a:solidFill>
                  <a:schemeClr val="accent1">
                    <a:lumMod val="50000"/>
                  </a:schemeClr>
                </a:solidFill>
              </a:rPr>
              <a:t>Ako </a:t>
            </a:r>
            <a:r>
              <a:rPr lang="vi-VN" sz="2000" spc="-150" dirty="0">
                <a:solidFill>
                  <a:schemeClr val="accent1">
                    <a:lumMod val="50000"/>
                  </a:schemeClr>
                </a:solidFill>
              </a:rPr>
              <a:t>izvršno tijelo Grada Zagreba, grada i općine ne donese odluku, Ministarstvo će osigurati mjerenja posebne namjene ili procjene razine onečišćenosti na trošak i odgovornost jedinice lokalne samouprave čije izvršno tijelo nije donijelo odluku</a:t>
            </a:r>
          </a:p>
        </p:txBody>
      </p:sp>
    </p:spTree>
    <p:extLst>
      <p:ext uri="{BB962C8B-B14F-4D97-AF65-F5344CB8AC3E}">
        <p14:creationId xmlns:p14="http://schemas.microsoft.com/office/powerpoint/2010/main" val="3449847577"/>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11.11 </a:t>
            </a:r>
            <a:r>
              <a:rPr lang="hr-HR" sz="2800" b="1" dirty="0" smtClean="0">
                <a:solidFill>
                  <a:schemeClr val="tx2"/>
                </a:solidFill>
                <a:effectLst>
                  <a:glow>
                    <a:srgbClr val="7F7F7F">
                      <a:alpha val="35000"/>
                    </a:srgbClr>
                  </a:glow>
                </a:effectLst>
              </a:rPr>
              <a:t>Inspekcija </a:t>
            </a:r>
            <a:r>
              <a:rPr lang="hr-HR" sz="2800" b="1" dirty="0">
                <a:solidFill>
                  <a:schemeClr val="tx2"/>
                </a:solidFill>
                <a:effectLst>
                  <a:glow>
                    <a:srgbClr val="7F7F7F">
                      <a:alpha val="35000"/>
                    </a:srgbClr>
                  </a:glow>
                </a:effectLst>
              </a:rPr>
              <a:t>zaštite okoliša i sustav sudstva i </a:t>
            </a:r>
            <a:r>
              <a:rPr lang="hr-HR" sz="2800" b="1" dirty="0" smtClean="0">
                <a:solidFill>
                  <a:schemeClr val="tx2"/>
                </a:solidFill>
                <a:effectLst>
                  <a:glow>
                    <a:srgbClr val="7F7F7F">
                      <a:alpha val="35000"/>
                    </a:srgbClr>
                  </a:glow>
                </a:effectLst>
              </a:rPr>
              <a:t>		    državnog odvjetništva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80326" y="1917812"/>
            <a:ext cx="8423809" cy="3477875"/>
          </a:xfrm>
          <a:prstGeom prst="rect">
            <a:avLst/>
          </a:prstGeom>
          <a:noFill/>
        </p:spPr>
        <p:txBody>
          <a:bodyPr wrap="square" rtlCol="0">
            <a:spAutoFit/>
          </a:bodyPr>
          <a:lstStyle/>
          <a:p>
            <a:pPr algn="just"/>
            <a:r>
              <a:rPr lang="hr-HR" sz="2000" b="1" spc="-150" dirty="0" smtClean="0">
                <a:solidFill>
                  <a:schemeClr val="accent6">
                    <a:lumMod val="75000"/>
                  </a:schemeClr>
                </a:solidFill>
              </a:rPr>
              <a:t>Zakon o zaštiti okoliša </a:t>
            </a:r>
            <a:r>
              <a:rPr lang="hr-HR" sz="2000" spc="-150" dirty="0" smtClean="0">
                <a:solidFill>
                  <a:schemeClr val="accent1">
                    <a:lumMod val="50000"/>
                  </a:schemeClr>
                </a:solidFill>
              </a:rPr>
              <a:t>u članku 258. propisuje da u </a:t>
            </a:r>
            <a:r>
              <a:rPr lang="hr-HR" sz="2000" b="1" spc="-150" dirty="0" smtClean="0">
                <a:solidFill>
                  <a:schemeClr val="accent1">
                    <a:lumMod val="50000"/>
                  </a:schemeClr>
                </a:solidFill>
              </a:rPr>
              <a:t>slučaju kada se inspekcijskim nadzorom utvrdi da je povrijeđen Zakon o zaštiti okoliša </a:t>
            </a:r>
            <a:r>
              <a:rPr lang="hr-HR" sz="2000" spc="-150" dirty="0" smtClean="0">
                <a:solidFill>
                  <a:schemeClr val="accent1">
                    <a:lumMod val="50000"/>
                  </a:schemeClr>
                </a:solidFill>
              </a:rPr>
              <a:t>i/ ili propis donesen na temelju ovoga Zakona, </a:t>
            </a:r>
            <a:r>
              <a:rPr lang="hr-HR" sz="2000" b="1" spc="-150" dirty="0" smtClean="0">
                <a:solidFill>
                  <a:schemeClr val="accent1">
                    <a:lumMod val="50000"/>
                  </a:schemeClr>
                </a:solidFill>
              </a:rPr>
              <a:t>Ministarstvo treba podnijeti optužni prijedlog prema Prekršajnom zakonu ako se radi o prekršaju</a:t>
            </a:r>
            <a:r>
              <a:rPr lang="hr-HR" sz="2000" spc="-150" dirty="0" smtClean="0">
                <a:solidFill>
                  <a:schemeClr val="accent1">
                    <a:lumMod val="50000"/>
                  </a:schemeClr>
                </a:solidFill>
              </a:rPr>
              <a:t>, odnosno </a:t>
            </a:r>
            <a:r>
              <a:rPr lang="hr-HR" sz="2000" b="1" spc="-150" dirty="0" smtClean="0">
                <a:solidFill>
                  <a:schemeClr val="accent1">
                    <a:lumMod val="50000"/>
                  </a:schemeClr>
                </a:solidFill>
              </a:rPr>
              <a:t>podnijeti kaznenu prijavu nadležnom tijelu zbog kaznenog dijela </a:t>
            </a:r>
            <a:r>
              <a:rPr lang="hr-HR" sz="2000" spc="-150" dirty="0" smtClean="0">
                <a:solidFill>
                  <a:schemeClr val="accent1">
                    <a:lumMod val="50000"/>
                  </a:schemeClr>
                </a:solidFill>
              </a:rPr>
              <a:t>te poduzeti i druge mjere i izvršiti druge radnje koje je ovlašteno poduzeti i izvršiti na temelju Zakona i posebnog propisa. Istu obvezu imaju, prema članku </a:t>
            </a:r>
            <a:r>
              <a:rPr lang="hr-HR" sz="2000" b="1" spc="-150" dirty="0" smtClean="0">
                <a:solidFill>
                  <a:schemeClr val="accent1">
                    <a:lumMod val="50000"/>
                  </a:schemeClr>
                </a:solidFill>
              </a:rPr>
              <a:t>258. a </a:t>
            </a:r>
            <a:r>
              <a:rPr lang="hr-HR" sz="2000" b="1" spc="-150" dirty="0" smtClean="0">
                <a:solidFill>
                  <a:schemeClr val="accent6">
                    <a:lumMod val="75000"/>
                  </a:schemeClr>
                </a:solidFill>
              </a:rPr>
              <a:t>Zakona o zaštiti okoliša</a:t>
            </a:r>
            <a:r>
              <a:rPr lang="hr-HR" sz="2000" b="1" spc="-150" dirty="0" smtClean="0">
                <a:solidFill>
                  <a:schemeClr val="accent1">
                    <a:lumMod val="50000"/>
                  </a:schemeClr>
                </a:solidFill>
              </a:rPr>
              <a:t>, inspekcijske službe nadležne za obavljanje nadzora u području okoliša ako se u koordiniranom inspekcijskom nadzoru utvrdi da je povrijeđen Zakon</a:t>
            </a:r>
            <a:r>
              <a:rPr lang="hr-HR" sz="2000" spc="-150" dirty="0" smtClean="0">
                <a:solidFill>
                  <a:schemeClr val="accent1">
                    <a:lumMod val="50000"/>
                  </a:schemeClr>
                </a:solidFill>
              </a:rPr>
              <a:t> i/ili propis donesen na temelju ovoga Zakona u dijelu koji se odnosi na pojedinu sastavnicu okoliša i zaštitu od utjecaja na okoliš. </a:t>
            </a:r>
          </a:p>
          <a:p>
            <a:endParaRPr lang="hr-HR" sz="2000" dirty="0" smtClean="0">
              <a:solidFill>
                <a:schemeClr val="accent1">
                  <a:lumMod val="50000"/>
                </a:schemeClr>
              </a:solidFill>
            </a:endParaRPr>
          </a:p>
          <a:p>
            <a:endParaRPr lang="hr-HR" sz="2000" dirty="0">
              <a:solidFill>
                <a:schemeClr val="accent1">
                  <a:lumMod val="50000"/>
                </a:schemeClr>
              </a:solidFill>
            </a:endParaRPr>
          </a:p>
        </p:txBody>
      </p:sp>
    </p:spTree>
    <p:extLst>
      <p:ext uri="{BB962C8B-B14F-4D97-AF65-F5344CB8AC3E}">
        <p14:creationId xmlns:p14="http://schemas.microsoft.com/office/powerpoint/2010/main" val="3025601149"/>
      </p:ext>
    </p:extLst>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11.11 </a:t>
            </a:r>
            <a:r>
              <a:rPr lang="hr-HR" sz="2800" b="1" dirty="0" smtClean="0">
                <a:solidFill>
                  <a:schemeClr val="tx2"/>
                </a:solidFill>
                <a:effectLst>
                  <a:glow>
                    <a:srgbClr val="7F7F7F">
                      <a:alpha val="35000"/>
                    </a:srgbClr>
                  </a:glow>
                </a:effectLst>
              </a:rPr>
              <a:t>Inspekcija </a:t>
            </a:r>
            <a:r>
              <a:rPr lang="hr-HR" sz="2800" b="1" dirty="0">
                <a:solidFill>
                  <a:schemeClr val="tx2"/>
                </a:solidFill>
                <a:effectLst>
                  <a:glow>
                    <a:srgbClr val="7F7F7F">
                      <a:alpha val="35000"/>
                    </a:srgbClr>
                  </a:glow>
                </a:effectLst>
              </a:rPr>
              <a:t>zaštite okoliša i sustav sudstva i </a:t>
            </a:r>
            <a:r>
              <a:rPr lang="hr-HR" sz="2800" b="1" dirty="0" smtClean="0">
                <a:solidFill>
                  <a:schemeClr val="tx2"/>
                </a:solidFill>
                <a:effectLst>
                  <a:glow>
                    <a:srgbClr val="7F7F7F">
                      <a:alpha val="35000"/>
                    </a:srgbClr>
                  </a:glow>
                </a:effectLst>
              </a:rPr>
              <a:t>		    državnog odvjetništva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404602" y="1917812"/>
            <a:ext cx="8423809" cy="4401205"/>
          </a:xfrm>
          <a:prstGeom prst="rect">
            <a:avLst/>
          </a:prstGeom>
          <a:noFill/>
        </p:spPr>
        <p:txBody>
          <a:bodyPr wrap="square" rtlCol="0">
            <a:spAutoFit/>
          </a:bodyPr>
          <a:lstStyle/>
          <a:p>
            <a:r>
              <a:rPr lang="hr-HR" sz="2000" b="1" spc="-150" dirty="0" smtClean="0">
                <a:solidFill>
                  <a:schemeClr val="accent1">
                    <a:lumMod val="50000"/>
                  </a:schemeClr>
                </a:solidFill>
              </a:rPr>
              <a:t>Nadzori  koje provodi  inspekcija zaštite okoliša od  ključne  su  važnosti  za otkrivanje povreda  propisa  o  zaštiti  okoliša, a  time  i do takvih povreda  koje  predstavljaju prekršajna ili  kaznena  djela  protiv  okoliša.  </a:t>
            </a:r>
          </a:p>
          <a:p>
            <a:r>
              <a:rPr lang="hr-HR" sz="2000" spc="-150" dirty="0" smtClean="0">
                <a:solidFill>
                  <a:schemeClr val="accent1">
                    <a:lumMod val="50000"/>
                  </a:schemeClr>
                </a:solidFill>
              </a:rPr>
              <a:t/>
            </a:r>
            <a:br>
              <a:rPr lang="hr-HR" sz="2000" spc="-150" dirty="0" smtClean="0">
                <a:solidFill>
                  <a:schemeClr val="accent1">
                    <a:lumMod val="50000"/>
                  </a:schemeClr>
                </a:solidFill>
              </a:rPr>
            </a:br>
            <a:r>
              <a:rPr lang="hr-HR" sz="2000" spc="-150" dirty="0" smtClean="0">
                <a:solidFill>
                  <a:schemeClr val="accent1">
                    <a:lumMod val="50000"/>
                  </a:schemeClr>
                </a:solidFill>
              </a:rPr>
              <a:t>Ako  se  inspekcijskim  nadzorom  utvrdi  da  je povrijeđen </a:t>
            </a:r>
            <a:r>
              <a:rPr lang="hr-HR" sz="2000" spc="-150" dirty="0">
                <a:solidFill>
                  <a:schemeClr val="accent1">
                    <a:lumMod val="50000"/>
                  </a:schemeClr>
                </a:solidFill>
              </a:rPr>
              <a:t> </a:t>
            </a:r>
            <a:r>
              <a:rPr lang="hr-HR" sz="2000" b="1" spc="-150" dirty="0" smtClean="0">
                <a:solidFill>
                  <a:schemeClr val="accent1">
                    <a:lumMod val="50000"/>
                  </a:schemeClr>
                </a:solidFill>
              </a:rPr>
              <a:t>Zakon</a:t>
            </a:r>
            <a:r>
              <a:rPr lang="hr-HR" sz="2000" spc="-150" dirty="0" smtClean="0">
                <a:solidFill>
                  <a:schemeClr val="accent1">
                    <a:lumMod val="50000"/>
                  </a:schemeClr>
                </a:solidFill>
              </a:rPr>
              <a:t> </a:t>
            </a:r>
            <a:r>
              <a:rPr lang="hr-HR" sz="2000" b="1" spc="-150" dirty="0">
                <a:solidFill>
                  <a:schemeClr val="accent1">
                    <a:lumMod val="50000"/>
                  </a:schemeClr>
                </a:solidFill>
              </a:rPr>
              <a:t>o  zaštiti  </a:t>
            </a:r>
            <a:r>
              <a:rPr lang="hr-HR" sz="2000" b="1" spc="-150" dirty="0" smtClean="0">
                <a:solidFill>
                  <a:schemeClr val="accent1">
                    <a:lumMod val="50000"/>
                  </a:schemeClr>
                </a:solidFill>
              </a:rPr>
              <a:t>okoliša </a:t>
            </a:r>
            <a:r>
              <a:rPr lang="hr-HR" sz="2000" spc="-150" dirty="0" smtClean="0">
                <a:solidFill>
                  <a:schemeClr val="accent1">
                    <a:lumMod val="50000"/>
                  </a:schemeClr>
                </a:solidFill>
              </a:rPr>
              <a:t> i/ili propis i doneseni  na temelju njega,  Ministarstvo  će:</a:t>
            </a:r>
          </a:p>
          <a:p>
            <a:pPr marL="285750" indent="-285750"/>
            <a:r>
              <a:rPr lang="hr-HR" sz="2000" spc="-150" dirty="0" smtClean="0">
                <a:solidFill>
                  <a:schemeClr val="accent1">
                    <a:lumMod val="50000"/>
                  </a:schemeClr>
                </a:solidFill>
              </a:rPr>
              <a:t>– podnijeti  optužni  prijedlog  prema  Prekršajnom  zakonu,</a:t>
            </a:r>
          </a:p>
          <a:p>
            <a:pPr marL="285750" indent="-285750"/>
            <a:r>
              <a:rPr lang="hr-HR" sz="2000" spc="-150" dirty="0" smtClean="0">
                <a:solidFill>
                  <a:schemeClr val="accent1">
                    <a:lumMod val="50000"/>
                  </a:schemeClr>
                </a:solidFill>
              </a:rPr>
              <a:t>– podnijeti  kaznenu prijavu  nadležnom  tijelu zbog kaznenog dijela,</a:t>
            </a:r>
          </a:p>
          <a:p>
            <a:pPr marL="88900" indent="-88900"/>
            <a:r>
              <a:rPr lang="hr-HR" sz="2000" spc="-150" dirty="0" smtClean="0">
                <a:solidFill>
                  <a:schemeClr val="accent1">
                    <a:lumMod val="50000"/>
                  </a:schemeClr>
                </a:solidFill>
              </a:rPr>
              <a:t>– poduzeti  i druge mjere i  izvršiti  druge  radnje  koje  je ovlašteno  poduzeti  i  izvršiti  na  temelju </a:t>
            </a:r>
          </a:p>
          <a:p>
            <a:pPr marL="88900" indent="-88900"/>
            <a:r>
              <a:rPr lang="hr-HR" sz="2000" spc="-150" dirty="0" smtClean="0">
                <a:solidFill>
                  <a:schemeClr val="accent1">
                    <a:lumMod val="50000"/>
                  </a:schemeClr>
                </a:solidFill>
              </a:rPr>
              <a:t>   ZOZO i posebnog  propisa.</a:t>
            </a:r>
          </a:p>
          <a:p>
            <a:pPr marL="88900" indent="-88900"/>
            <a:endParaRPr lang="hr-HR" sz="2000" spc="-150" dirty="0" smtClean="0">
              <a:solidFill>
                <a:schemeClr val="accent1">
                  <a:lumMod val="50000"/>
                </a:schemeClr>
              </a:solidFill>
            </a:endParaRPr>
          </a:p>
          <a:p>
            <a:pPr marL="88900" indent="-88900"/>
            <a:r>
              <a:rPr lang="hr-HR" sz="2000" b="1" spc="-150" dirty="0">
                <a:solidFill>
                  <a:schemeClr val="accent1">
                    <a:lumMod val="50000"/>
                  </a:schemeClr>
                </a:solidFill>
              </a:rPr>
              <a:t>Na ovaj način predmeti o inspekcijskom nadzoru u zaštiti okoliša prelaze u sferu državnog </a:t>
            </a:r>
            <a:endParaRPr lang="hr-HR" sz="2000" b="1" spc="-150" dirty="0" smtClean="0">
              <a:solidFill>
                <a:schemeClr val="accent1">
                  <a:lumMod val="50000"/>
                </a:schemeClr>
              </a:solidFill>
            </a:endParaRPr>
          </a:p>
          <a:p>
            <a:pPr marL="88900" indent="-88900"/>
            <a:r>
              <a:rPr lang="hr-HR" sz="2000" b="1" spc="-150" dirty="0" smtClean="0">
                <a:solidFill>
                  <a:schemeClr val="accent1">
                    <a:lumMod val="50000"/>
                  </a:schemeClr>
                </a:solidFill>
              </a:rPr>
              <a:t>odvjetništva </a:t>
            </a:r>
            <a:r>
              <a:rPr lang="hr-HR" sz="2000" b="1" spc="-150" dirty="0">
                <a:solidFill>
                  <a:schemeClr val="accent1">
                    <a:lumMod val="50000"/>
                  </a:schemeClr>
                </a:solidFill>
              </a:rPr>
              <a:t>i sudstva</a:t>
            </a:r>
          </a:p>
          <a:p>
            <a:endParaRPr lang="hr-HR" sz="2000" b="1" spc="-150"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11.11 </a:t>
            </a:r>
            <a:r>
              <a:rPr lang="hr-HR" sz="2800" b="1" dirty="0" smtClean="0">
                <a:solidFill>
                  <a:schemeClr val="tx2"/>
                </a:solidFill>
                <a:effectLst>
                  <a:glow>
                    <a:srgbClr val="7F7F7F">
                      <a:alpha val="35000"/>
                    </a:srgbClr>
                  </a:glow>
                </a:effectLst>
              </a:rPr>
              <a:t>Inspekcija </a:t>
            </a:r>
            <a:r>
              <a:rPr lang="hr-HR" sz="2800" b="1" dirty="0">
                <a:solidFill>
                  <a:schemeClr val="tx2"/>
                </a:solidFill>
                <a:effectLst>
                  <a:glow>
                    <a:srgbClr val="7F7F7F">
                      <a:alpha val="35000"/>
                    </a:srgbClr>
                  </a:glow>
                </a:effectLst>
              </a:rPr>
              <a:t>zaštite okoliša i sustav sudstva i </a:t>
            </a:r>
            <a:r>
              <a:rPr lang="hr-HR" sz="2800" b="1" dirty="0" smtClean="0">
                <a:solidFill>
                  <a:schemeClr val="tx2"/>
                </a:solidFill>
                <a:effectLst>
                  <a:glow>
                    <a:srgbClr val="7F7F7F">
                      <a:alpha val="35000"/>
                    </a:srgbClr>
                  </a:glow>
                </a:effectLst>
              </a:rPr>
              <a:t>		    državnog odvjetništva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Kazneno ili prekršajno djelo?</a:t>
            </a:r>
            <a:endParaRPr lang="hr-HR" sz="2400" b="1" dirty="0">
              <a:solidFill>
                <a:schemeClr val="accent1">
                  <a:lumMod val="50000"/>
                </a:schemeClr>
              </a:solidFill>
            </a:endParaRPr>
          </a:p>
        </p:txBody>
      </p:sp>
      <p:sp>
        <p:nvSpPr>
          <p:cNvPr id="10" name="TextBox 9"/>
          <p:cNvSpPr txBox="1"/>
          <p:nvPr/>
        </p:nvSpPr>
        <p:spPr>
          <a:xfrm>
            <a:off x="372234" y="2379058"/>
            <a:ext cx="8480453" cy="2554545"/>
          </a:xfrm>
          <a:prstGeom prst="rect">
            <a:avLst/>
          </a:prstGeom>
          <a:noFill/>
        </p:spPr>
        <p:txBody>
          <a:bodyPr wrap="square" rtlCol="0">
            <a:spAutoFit/>
          </a:bodyPr>
          <a:lstStyle/>
          <a:p>
            <a:pPr algn="just"/>
            <a:r>
              <a:rPr lang="hr-HR" sz="2000" b="1" spc="-150" dirty="0" smtClean="0">
                <a:solidFill>
                  <a:schemeClr val="accent6">
                    <a:lumMod val="75000"/>
                  </a:schemeClr>
                </a:solidFill>
              </a:rPr>
              <a:t>Zakonom o zaštiti zraka</a:t>
            </a:r>
            <a:r>
              <a:rPr lang="hr-HR" sz="2000" spc="-150" dirty="0" smtClean="0">
                <a:solidFill>
                  <a:schemeClr val="accent1">
                    <a:lumMod val="50000"/>
                  </a:schemeClr>
                </a:solidFill>
              </a:rPr>
              <a:t>, Glava XIV propisana su prekršajna djela kao i sankcije za kršenje odredbi </a:t>
            </a:r>
            <a:r>
              <a:rPr lang="hr-HR" sz="2000" b="1" spc="-150" dirty="0" smtClean="0">
                <a:solidFill>
                  <a:schemeClr val="accent6">
                    <a:lumMod val="75000"/>
                  </a:schemeClr>
                </a:solidFill>
              </a:rPr>
              <a:t>Zakona o zaštiti zraka </a:t>
            </a:r>
            <a:r>
              <a:rPr lang="hr-HR" sz="2000" spc="-150" dirty="0" smtClean="0">
                <a:solidFill>
                  <a:schemeClr val="accent1">
                    <a:lumMod val="50000"/>
                  </a:schemeClr>
                </a:solidFill>
              </a:rPr>
              <a:t>kojim se kažnjavaju fizičke i pravne osobe za prekršaje utvrđene tijekom upravnog i inspekcijskog nadzora.  </a:t>
            </a:r>
          </a:p>
          <a:p>
            <a:pPr algn="just"/>
            <a:endParaRPr lang="hr-HR" sz="2000" spc="-150" dirty="0" smtClean="0">
              <a:solidFill>
                <a:schemeClr val="accent1">
                  <a:lumMod val="50000"/>
                </a:schemeClr>
              </a:solidFill>
            </a:endParaRPr>
          </a:p>
          <a:p>
            <a:pPr algn="just"/>
            <a:r>
              <a:rPr lang="hr-HR" sz="2000" spc="-150" dirty="0" smtClean="0">
                <a:solidFill>
                  <a:schemeClr val="accent1">
                    <a:lumMod val="50000"/>
                  </a:schemeClr>
                </a:solidFill>
              </a:rPr>
              <a:t>Kaznena djela protiv okoliša, propisana u glavi XX. </a:t>
            </a:r>
            <a:r>
              <a:rPr lang="hr-HR" sz="2000" b="1" spc="-150" dirty="0" smtClean="0">
                <a:solidFill>
                  <a:schemeClr val="accent6">
                    <a:lumMod val="75000"/>
                  </a:schemeClr>
                </a:solidFill>
              </a:rPr>
              <a:t>Kaznenog zakona</a:t>
            </a:r>
            <a:r>
              <a:rPr lang="hr-HR" sz="2000" spc="-150" dirty="0" smtClean="0">
                <a:solidFill>
                  <a:schemeClr val="accent1">
                    <a:lumMod val="50000"/>
                  </a:schemeClr>
                </a:solidFill>
              </a:rPr>
              <a:t>, spadaju u kategoriju kaznenih djela za koja se progon vrši po službenoj dužnosti. Ovlašteni je tužitelj državni odvjetnik koji progon pokreće po službenoj dužnosti u javnom interesu. </a:t>
            </a:r>
          </a:p>
          <a:p>
            <a:endParaRPr lang="hr-HR" sz="2000" dirty="0">
              <a:solidFill>
                <a:schemeClr val="accent1">
                  <a:lumMod val="50000"/>
                </a:schemeClr>
              </a:solidFill>
            </a:endParaRPr>
          </a:p>
        </p:txBody>
      </p:sp>
    </p:spTree>
    <p:extLst>
      <p:ext uri="{BB962C8B-B14F-4D97-AF65-F5344CB8AC3E}">
        <p14:creationId xmlns:p14="http://schemas.microsoft.com/office/powerpoint/2010/main" val="4224377462"/>
      </p:ext>
    </p:extLst>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11.11 </a:t>
            </a:r>
            <a:r>
              <a:rPr lang="hr-HR" sz="2800" b="1" dirty="0" smtClean="0">
                <a:solidFill>
                  <a:schemeClr val="tx2"/>
                </a:solidFill>
                <a:effectLst>
                  <a:glow>
                    <a:srgbClr val="7F7F7F">
                      <a:alpha val="35000"/>
                    </a:srgbClr>
                  </a:glow>
                </a:effectLst>
              </a:rPr>
              <a:t>Inspekcija </a:t>
            </a:r>
            <a:r>
              <a:rPr lang="hr-HR" sz="2800" b="1" dirty="0">
                <a:solidFill>
                  <a:schemeClr val="tx2"/>
                </a:solidFill>
                <a:effectLst>
                  <a:glow>
                    <a:srgbClr val="7F7F7F">
                      <a:alpha val="35000"/>
                    </a:srgbClr>
                  </a:glow>
                </a:effectLst>
              </a:rPr>
              <a:t>zaštite okoliša i sustav sudstva i </a:t>
            </a:r>
            <a:r>
              <a:rPr lang="hr-HR" sz="2800" b="1" dirty="0" smtClean="0">
                <a:solidFill>
                  <a:schemeClr val="tx2"/>
                </a:solidFill>
                <a:effectLst>
                  <a:glow>
                    <a:srgbClr val="7F7F7F">
                      <a:alpha val="35000"/>
                    </a:srgbClr>
                  </a:glow>
                </a:effectLst>
              </a:rPr>
              <a:t>		    državnog odvjetništva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Kazneno ili prekršajno djelo?</a:t>
            </a:r>
            <a:endParaRPr lang="hr-HR" sz="2400" b="1" dirty="0">
              <a:solidFill>
                <a:schemeClr val="accent1">
                  <a:lumMod val="50000"/>
                </a:schemeClr>
              </a:solidFill>
            </a:endParaRPr>
          </a:p>
        </p:txBody>
      </p:sp>
      <p:sp>
        <p:nvSpPr>
          <p:cNvPr id="10" name="TextBox 9"/>
          <p:cNvSpPr txBox="1"/>
          <p:nvPr/>
        </p:nvSpPr>
        <p:spPr>
          <a:xfrm>
            <a:off x="372234" y="2379058"/>
            <a:ext cx="8480453" cy="3170099"/>
          </a:xfrm>
          <a:prstGeom prst="rect">
            <a:avLst/>
          </a:prstGeom>
          <a:noFill/>
        </p:spPr>
        <p:txBody>
          <a:bodyPr wrap="square" rtlCol="0">
            <a:spAutoFit/>
          </a:bodyPr>
          <a:lstStyle/>
          <a:p>
            <a:r>
              <a:rPr lang="hr-HR" sz="2000" dirty="0" smtClean="0">
                <a:solidFill>
                  <a:schemeClr val="accent1">
                    <a:lumMod val="50000"/>
                  </a:schemeClr>
                </a:solidFill>
              </a:rPr>
              <a:t>Prijedlog za pokretanje prekršajnog ili kaznenog djela donosi IZO nakon što je u inspekcijskom nadzoru utvrdila nezakonita postupanja. Iako u području </a:t>
            </a:r>
            <a:r>
              <a:rPr lang="hr-HR" sz="2000" b="1" dirty="0" smtClean="0">
                <a:solidFill>
                  <a:schemeClr val="accent1">
                    <a:lumMod val="50000"/>
                  </a:schemeClr>
                </a:solidFill>
              </a:rPr>
              <a:t>PKZ rijetko dolazi do takvih nezakonitosti </a:t>
            </a:r>
            <a:r>
              <a:rPr lang="hr-HR" sz="2000" dirty="0" smtClean="0">
                <a:solidFill>
                  <a:schemeClr val="accent1">
                    <a:lumMod val="50000"/>
                  </a:schemeClr>
                </a:solidFill>
              </a:rPr>
              <a:t>koje bi zahtijevale kaznenu prijavu ipak može se pojaviti nedoumica pokrenuti kazneni ili prekršajni postupak. Ako je situacija takva inspektor bi se trebao najprije posavjetovati unutar IZO sa svojim nadređenima. Ako i dalje postoji nedoumica potrebno je posavjetovati se sa državnim odvjetnikom i nakon toga donijeti odluku. </a:t>
            </a:r>
          </a:p>
          <a:p>
            <a:r>
              <a:rPr lang="hr-HR" sz="2000" dirty="0" smtClean="0">
                <a:solidFill>
                  <a:schemeClr val="accent1">
                    <a:lumMod val="50000"/>
                  </a:schemeClr>
                </a:solidFill>
              </a:rPr>
              <a:t>Ako se donese odluka o kaznenom postupku a državni odvjetnik zaključi da se ipak radi o prekršajnom djelu, tada je državni odvjetnik dužan podnijeti zahtjev za pokretanje prekršajnog postupka.  </a:t>
            </a:r>
            <a:endParaRPr lang="hr-HR" sz="2000" dirty="0">
              <a:solidFill>
                <a:schemeClr val="accent1">
                  <a:lumMod val="50000"/>
                </a:schemeClr>
              </a:solidFill>
            </a:endParaRPr>
          </a:p>
        </p:txBody>
      </p:sp>
    </p:spTree>
    <p:extLst>
      <p:ext uri="{BB962C8B-B14F-4D97-AF65-F5344CB8AC3E}">
        <p14:creationId xmlns:p14="http://schemas.microsoft.com/office/powerpoint/2010/main" val="3347390132"/>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11.11 </a:t>
            </a:r>
            <a:r>
              <a:rPr lang="hr-HR" sz="2800" b="1" dirty="0" smtClean="0">
                <a:solidFill>
                  <a:schemeClr val="tx2"/>
                </a:solidFill>
                <a:effectLst>
                  <a:glow>
                    <a:srgbClr val="7F7F7F">
                      <a:alpha val="35000"/>
                    </a:srgbClr>
                  </a:glow>
                </a:effectLst>
              </a:rPr>
              <a:t>Inspekcija </a:t>
            </a:r>
            <a:r>
              <a:rPr lang="hr-HR" sz="2800" b="1" dirty="0">
                <a:solidFill>
                  <a:schemeClr val="tx2"/>
                </a:solidFill>
                <a:effectLst>
                  <a:glow>
                    <a:srgbClr val="7F7F7F">
                      <a:alpha val="35000"/>
                    </a:srgbClr>
                  </a:glow>
                </a:effectLst>
              </a:rPr>
              <a:t>zaštite okoliša i sustav sudstva i </a:t>
            </a:r>
            <a:r>
              <a:rPr lang="hr-HR" sz="2800" b="1" dirty="0" smtClean="0">
                <a:solidFill>
                  <a:schemeClr val="tx2"/>
                </a:solidFill>
                <a:effectLst>
                  <a:glow>
                    <a:srgbClr val="7F7F7F">
                      <a:alpha val="35000"/>
                    </a:srgbClr>
                  </a:glow>
                </a:effectLst>
              </a:rPr>
              <a:t>		    državnog odvjetništva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Prekršajna djela koja se odnose na PKZ</a:t>
            </a:r>
            <a:endParaRPr lang="hr-HR" sz="2400" b="1" dirty="0">
              <a:solidFill>
                <a:schemeClr val="accent1">
                  <a:lumMod val="50000"/>
                </a:schemeClr>
              </a:solidFill>
            </a:endParaRPr>
          </a:p>
        </p:txBody>
      </p:sp>
      <p:sp>
        <p:nvSpPr>
          <p:cNvPr id="10" name="TextBox 9"/>
          <p:cNvSpPr txBox="1"/>
          <p:nvPr/>
        </p:nvSpPr>
        <p:spPr>
          <a:xfrm>
            <a:off x="361935" y="2649539"/>
            <a:ext cx="8480453" cy="2554545"/>
          </a:xfrm>
          <a:prstGeom prst="rect">
            <a:avLst/>
          </a:prstGeom>
          <a:noFill/>
        </p:spPr>
        <p:txBody>
          <a:bodyPr wrap="square" rtlCol="0">
            <a:spAutoFit/>
          </a:bodyPr>
          <a:lstStyle/>
          <a:p>
            <a:pPr algn="just"/>
            <a:r>
              <a:rPr lang="hr-HR" sz="2000" b="1" spc="-150" dirty="0" smtClean="0">
                <a:solidFill>
                  <a:schemeClr val="accent6">
                    <a:lumMod val="75000"/>
                  </a:schemeClr>
                </a:solidFill>
              </a:rPr>
              <a:t>Zakonom o zaštiti zraka</a:t>
            </a:r>
            <a:r>
              <a:rPr lang="hr-HR" sz="2000" spc="-150" dirty="0" smtClean="0">
                <a:solidFill>
                  <a:schemeClr val="accent1">
                    <a:lumMod val="50000"/>
                  </a:schemeClr>
                </a:solidFill>
              </a:rPr>
              <a:t>, Glava XIV PREKRŠAJNE ODREDBE propisana su prekršajna djela kao i sankcije za kršenje odredbi </a:t>
            </a:r>
            <a:r>
              <a:rPr lang="hr-HR" sz="2000" b="1" spc="-150" dirty="0" smtClean="0">
                <a:solidFill>
                  <a:schemeClr val="accent6">
                    <a:lumMod val="75000"/>
                  </a:schemeClr>
                </a:solidFill>
              </a:rPr>
              <a:t>Zakona o zaštiti zraka </a:t>
            </a:r>
            <a:r>
              <a:rPr lang="hr-HR" sz="2000" spc="-150" dirty="0" smtClean="0">
                <a:solidFill>
                  <a:schemeClr val="accent1">
                    <a:lumMod val="50000"/>
                  </a:schemeClr>
                </a:solidFill>
              </a:rPr>
              <a:t>kojim se kažnjavaju fizičke i pravne osobe za prekršaje utvrđene tijekom upravnog i inspekcijskog nadzora za sve ciljne skupine ovog projekta.  Kako smo  ovome dijelu smo raspravljali veći dio tjedna ovdje ćemo ih samo taksativno nabrojati  </a:t>
            </a:r>
            <a:r>
              <a:rPr lang="hr-HR" sz="2000" spc="-150" dirty="0">
                <a:solidFill>
                  <a:schemeClr val="accent1">
                    <a:lumMod val="50000"/>
                  </a:schemeClr>
                </a:solidFill>
              </a:rPr>
              <a:t>i </a:t>
            </a:r>
            <a:r>
              <a:rPr lang="hr-HR" sz="2000" spc="-150" dirty="0" smtClean="0">
                <a:solidFill>
                  <a:schemeClr val="accent1">
                    <a:lumMod val="50000"/>
                  </a:schemeClr>
                </a:solidFill>
              </a:rPr>
              <a:t>identificirati ciljnu </a:t>
            </a:r>
            <a:r>
              <a:rPr lang="hr-HR" sz="2000" spc="-150" dirty="0">
                <a:solidFill>
                  <a:schemeClr val="accent1">
                    <a:lumMod val="50000"/>
                  </a:schemeClr>
                </a:solidFill>
              </a:rPr>
              <a:t>skupinu  </a:t>
            </a:r>
            <a:r>
              <a:rPr lang="hr-HR" sz="2000" spc="-150" dirty="0" smtClean="0">
                <a:solidFill>
                  <a:schemeClr val="accent1">
                    <a:lumMod val="50000"/>
                  </a:schemeClr>
                </a:solidFill>
              </a:rPr>
              <a:t>na koju se odnose.</a:t>
            </a:r>
          </a:p>
          <a:p>
            <a:pPr algn="just"/>
            <a:endParaRPr lang="hr-HR" sz="2000" spc="-150" dirty="0" smtClean="0">
              <a:solidFill>
                <a:schemeClr val="accent1">
                  <a:lumMod val="50000"/>
                </a:schemeClr>
              </a:solidFill>
            </a:endParaRPr>
          </a:p>
          <a:p>
            <a:pPr algn="just"/>
            <a:endParaRPr lang="hr-HR" sz="2000" spc="-150" dirty="0" smtClean="0">
              <a:solidFill>
                <a:schemeClr val="accent1">
                  <a:lumMod val="50000"/>
                </a:schemeClr>
              </a:solidFill>
            </a:endParaRPr>
          </a:p>
          <a:p>
            <a:endParaRPr lang="hr-HR" sz="2000" dirty="0">
              <a:solidFill>
                <a:schemeClr val="accent1">
                  <a:lumMod val="50000"/>
                </a:schemeClr>
              </a:solidFill>
            </a:endParaRPr>
          </a:p>
        </p:txBody>
      </p:sp>
    </p:spTree>
    <p:extLst>
      <p:ext uri="{BB962C8B-B14F-4D97-AF65-F5344CB8AC3E}">
        <p14:creationId xmlns:p14="http://schemas.microsoft.com/office/powerpoint/2010/main" val="350656326"/>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11. INSPEKCIJSKI NADZOR</a:t>
            </a:r>
          </a:p>
        </p:txBody>
      </p:sp>
      <p:grpSp>
        <p:nvGrpSpPr>
          <p:cNvPr id="12" name="Group 3"/>
          <p:cNvGrpSpPr>
            <a:grpSpLocks/>
          </p:cNvGrpSpPr>
          <p:nvPr/>
        </p:nvGrpSpPr>
        <p:grpSpPr bwMode="auto">
          <a:xfrm>
            <a:off x="1152525" y="882831"/>
            <a:ext cx="5463568" cy="664979"/>
            <a:chOff x="14858" y="6098313"/>
            <a:chExt cx="5463612" cy="637316"/>
          </a:xfrm>
        </p:grpSpPr>
        <p:pic>
          <p:nvPicPr>
            <p:cNvPr id="1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13"/>
              <a:ext cx="5463612" cy="63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936" y="6134828"/>
              <a:ext cx="2225693" cy="263212"/>
            </a:xfrm>
            <a:prstGeom prst="rect">
              <a:avLst/>
            </a:prstGeom>
          </p:spPr>
          <p:txBody>
            <a:bodyPr wrap="none">
              <a:spAutoFit/>
            </a:bodyPr>
            <a:lstStyle/>
            <a:p>
              <a:r>
                <a:rPr lang="hr-HR" sz="1200">
                  <a:solidFill>
                    <a:srgbClr val="7F7F7F"/>
                  </a:solidFill>
                  <a:latin typeface="Arial" charset="0"/>
                </a:rPr>
                <a:t>I</a:t>
              </a:r>
              <a:r>
                <a:rPr lang="hr-HR" sz="1200">
                  <a:solidFill>
                    <a:srgbClr val="7F7F7F"/>
                  </a:solidFill>
                  <a:latin typeface="Arial Narrow" pitchFamily="34" charset="0"/>
                </a:rPr>
                <a:t>n</a:t>
              </a:r>
              <a:r>
                <a:rPr lang="en-US" sz="1200">
                  <a:solidFill>
                    <a:srgbClr val="7F7F7F"/>
                  </a:solidFill>
                  <a:latin typeface="Arial Narrow" pitchFamily="34" charset="0"/>
                </a:rPr>
                <a:t>stitut</a:t>
              </a:r>
              <a:r>
                <a:rPr lang="hr-HR" sz="1200">
                  <a:solidFill>
                    <a:srgbClr val="7F7F7F"/>
                  </a:solidFill>
                  <a:latin typeface="Arial Narrow" pitchFamily="34" charset="0"/>
                </a:rPr>
                <a:t> za energetiku i zaštitu okoliša</a:t>
              </a:r>
            </a:p>
          </p:txBody>
        </p:sp>
      </p:grpSp>
      <p:pic>
        <p:nvPicPr>
          <p:cNvPr id="15" name="Picture 8" descr="Znak_1024x7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Tree>
    <p:extLst>
      <p:ext uri="{BB962C8B-B14F-4D97-AF65-F5344CB8AC3E}">
        <p14:creationId xmlns:p14="http://schemas.microsoft.com/office/powerpoint/2010/main" val="4118193170"/>
      </p:ext>
    </p:extLst>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11.11 </a:t>
            </a:r>
            <a:r>
              <a:rPr lang="hr-HR" sz="2800" b="1" dirty="0" smtClean="0">
                <a:solidFill>
                  <a:schemeClr val="tx2"/>
                </a:solidFill>
                <a:effectLst>
                  <a:glow>
                    <a:srgbClr val="7F7F7F">
                      <a:alpha val="35000"/>
                    </a:srgbClr>
                  </a:glow>
                </a:effectLst>
              </a:rPr>
              <a:t>Inspekcija </a:t>
            </a:r>
            <a:r>
              <a:rPr lang="hr-HR" sz="2800" b="1" dirty="0">
                <a:solidFill>
                  <a:schemeClr val="tx2"/>
                </a:solidFill>
                <a:effectLst>
                  <a:glow>
                    <a:srgbClr val="7F7F7F">
                      <a:alpha val="35000"/>
                    </a:srgbClr>
                  </a:glow>
                </a:effectLst>
              </a:rPr>
              <a:t>zaštite okoliša i sustav sudstva i </a:t>
            </a:r>
            <a:r>
              <a:rPr lang="hr-HR" sz="2800" b="1" dirty="0" smtClean="0">
                <a:solidFill>
                  <a:schemeClr val="tx2"/>
                </a:solidFill>
                <a:effectLst>
                  <a:glow>
                    <a:srgbClr val="7F7F7F">
                      <a:alpha val="35000"/>
                    </a:srgbClr>
                  </a:glow>
                </a:effectLst>
              </a:rPr>
              <a:t>		    državnog odvjetništva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Prekršajna djela koja se odnose na PKZ</a:t>
            </a:r>
            <a:endParaRPr lang="hr-HR" sz="2400" b="1" dirty="0">
              <a:solidFill>
                <a:schemeClr val="accent1">
                  <a:lumMod val="50000"/>
                </a:schemeClr>
              </a:solidFill>
            </a:endParaRPr>
          </a:p>
        </p:txBody>
      </p:sp>
      <p:sp>
        <p:nvSpPr>
          <p:cNvPr id="10" name="TextBox 9"/>
          <p:cNvSpPr txBox="1"/>
          <p:nvPr/>
        </p:nvSpPr>
        <p:spPr>
          <a:xfrm>
            <a:off x="361934" y="2028575"/>
            <a:ext cx="8480453" cy="4093428"/>
          </a:xfrm>
          <a:prstGeom prst="rect">
            <a:avLst/>
          </a:prstGeom>
          <a:noFill/>
        </p:spPr>
        <p:txBody>
          <a:bodyPr wrap="square" rtlCol="0">
            <a:spAutoFit/>
          </a:bodyPr>
          <a:lstStyle/>
          <a:p>
            <a:pPr algn="ctr"/>
            <a:r>
              <a:rPr lang="vi-VN" sz="2000" spc="-150" dirty="0">
                <a:solidFill>
                  <a:schemeClr val="accent1">
                    <a:lumMod val="50000"/>
                  </a:schemeClr>
                </a:solidFill>
              </a:rPr>
              <a:t>Članak 145. </a:t>
            </a:r>
          </a:p>
          <a:p>
            <a:pPr algn="just"/>
            <a:r>
              <a:rPr lang="vi-VN" sz="2000" spc="-150" dirty="0">
                <a:solidFill>
                  <a:schemeClr val="accent1">
                    <a:lumMod val="50000"/>
                  </a:schemeClr>
                </a:solidFill>
              </a:rPr>
              <a:t>(1) Novčanom kaznom u iznosu od 300.000,00 do 600.000,00 kuna kaznit će se za prekršaj pravna osoba ako:</a:t>
            </a:r>
          </a:p>
          <a:p>
            <a:pPr algn="just"/>
            <a:r>
              <a:rPr lang="vi-VN" sz="2000" spc="-150" dirty="0">
                <a:solidFill>
                  <a:schemeClr val="accent1">
                    <a:lumMod val="50000"/>
                  </a:schemeClr>
                </a:solidFill>
              </a:rPr>
              <a:t>– ne osigura praćenje kvalitete zraka prema rješenju o prihvatljivosti zahvata za okoliš ili rješenju o objedinjenim uvjetima zaštite okoliša (članak 32. stavak 1.), </a:t>
            </a:r>
            <a:r>
              <a:rPr lang="hr-HR" sz="2000" spc="-150" dirty="0" smtClean="0">
                <a:solidFill>
                  <a:schemeClr val="accent1">
                    <a:lumMod val="50000"/>
                  </a:schemeClr>
                </a:solidFill>
              </a:rPr>
              <a:t> </a:t>
            </a:r>
            <a:r>
              <a:rPr lang="vi-VN" sz="2000" b="1" spc="-150" dirty="0" smtClean="0">
                <a:solidFill>
                  <a:srgbClr val="FF0000"/>
                </a:solidFill>
              </a:rPr>
              <a:t>ONEČIŠĆIVAČ</a:t>
            </a:r>
            <a:endParaRPr lang="vi-VN" sz="2000" b="1" spc="-150" dirty="0">
              <a:solidFill>
                <a:srgbClr val="FF0000"/>
              </a:solidFill>
            </a:endParaRPr>
          </a:p>
          <a:p>
            <a:pPr algn="just"/>
            <a:r>
              <a:rPr lang="vi-VN" sz="2000" spc="-150" dirty="0">
                <a:solidFill>
                  <a:schemeClr val="accent1">
                    <a:lumMod val="50000"/>
                  </a:schemeClr>
                </a:solidFill>
              </a:rPr>
              <a:t>– ne provede i financira mjere za smanjivanje onečišćenja zraka utvrđenih u akcijskom planu za poboljšanje kvalitete zraka (članak 46. stavak 8.), </a:t>
            </a:r>
            <a:r>
              <a:rPr lang="hr-HR" sz="2000" spc="-150" dirty="0" smtClean="0">
                <a:solidFill>
                  <a:schemeClr val="accent1">
                    <a:lumMod val="50000"/>
                  </a:schemeClr>
                </a:solidFill>
              </a:rPr>
              <a:t> </a:t>
            </a:r>
            <a:r>
              <a:rPr lang="vi-VN" sz="2000" b="1" spc="-150" dirty="0" smtClean="0">
                <a:solidFill>
                  <a:srgbClr val="FF0000"/>
                </a:solidFill>
              </a:rPr>
              <a:t>JLS</a:t>
            </a:r>
            <a:endParaRPr lang="vi-VN" sz="2000" b="1" spc="-150" dirty="0">
              <a:solidFill>
                <a:srgbClr val="FF0000"/>
              </a:solidFill>
            </a:endParaRPr>
          </a:p>
          <a:p>
            <a:pPr algn="just"/>
            <a:r>
              <a:rPr lang="vi-VN" sz="2000" spc="-150" dirty="0">
                <a:solidFill>
                  <a:schemeClr val="accent1">
                    <a:lumMod val="50000"/>
                  </a:schemeClr>
                </a:solidFill>
              </a:rPr>
              <a:t>– ne provede i financira mjere za smanjivanje emisije onečišćujućih tvari u zrak utvrđenih u kratkoročnom akcijskom planu (članak 47. stavak 7.) </a:t>
            </a:r>
            <a:r>
              <a:rPr lang="hr-HR" sz="2000" spc="-150" dirty="0" smtClean="0">
                <a:solidFill>
                  <a:schemeClr val="accent1">
                    <a:lumMod val="50000"/>
                  </a:schemeClr>
                </a:solidFill>
              </a:rPr>
              <a:t> </a:t>
            </a:r>
            <a:r>
              <a:rPr lang="vi-VN" sz="2000" b="1" spc="-150" dirty="0" smtClean="0">
                <a:solidFill>
                  <a:srgbClr val="FF0000"/>
                </a:solidFill>
              </a:rPr>
              <a:t>ONEČIŠĆIVAČ</a:t>
            </a:r>
            <a:endParaRPr lang="vi-VN" sz="2000" b="1" spc="-150" dirty="0">
              <a:solidFill>
                <a:srgbClr val="FF0000"/>
              </a:solidFill>
            </a:endParaRPr>
          </a:p>
          <a:p>
            <a:pPr algn="just"/>
            <a:r>
              <a:rPr lang="vi-VN" sz="2000" spc="-150" dirty="0">
                <a:solidFill>
                  <a:schemeClr val="accent1">
                    <a:lumMod val="50000"/>
                  </a:schemeClr>
                </a:solidFill>
              </a:rPr>
              <a:t>(2) Za prekršaje iz stavka 1. ovoga članka kaznit će se i </a:t>
            </a:r>
            <a:r>
              <a:rPr lang="vi-VN" sz="2000" b="1" spc="-150" dirty="0">
                <a:solidFill>
                  <a:srgbClr val="FF0000"/>
                </a:solidFill>
              </a:rPr>
              <a:t>odgovorna osoba </a:t>
            </a:r>
            <a:r>
              <a:rPr lang="vi-VN" sz="2000" spc="-150" dirty="0">
                <a:solidFill>
                  <a:schemeClr val="accent1">
                    <a:lumMod val="50000"/>
                  </a:schemeClr>
                </a:solidFill>
              </a:rPr>
              <a:t>u pravnoj osobi novčanom kaznom u iznosu od 40.000,00 do 70.000,00 kuna.</a:t>
            </a:r>
          </a:p>
          <a:p>
            <a:pPr algn="just"/>
            <a:r>
              <a:rPr lang="vi-VN" sz="2000" spc="-150" dirty="0">
                <a:solidFill>
                  <a:schemeClr val="accent1">
                    <a:lumMod val="50000"/>
                  </a:schemeClr>
                </a:solidFill>
              </a:rPr>
              <a:t>(3) Za prekršaj iz stavka 1. ovoga članka kaznit će se </a:t>
            </a:r>
            <a:r>
              <a:rPr lang="vi-VN" sz="2000" b="1" spc="-150" dirty="0">
                <a:solidFill>
                  <a:srgbClr val="FF0000"/>
                </a:solidFill>
              </a:rPr>
              <a:t>fizička osoba </a:t>
            </a:r>
            <a:r>
              <a:rPr lang="vi-VN" sz="2000" spc="-150" dirty="0">
                <a:solidFill>
                  <a:schemeClr val="accent1">
                    <a:lumMod val="50000"/>
                  </a:schemeClr>
                </a:solidFill>
              </a:rPr>
              <a:t>– obrtnik novčanom kaznom u iznosu od 100.000,00 do 250.000,00 kuna.</a:t>
            </a:r>
          </a:p>
        </p:txBody>
      </p:sp>
    </p:spTree>
    <p:extLst>
      <p:ext uri="{BB962C8B-B14F-4D97-AF65-F5344CB8AC3E}">
        <p14:creationId xmlns:p14="http://schemas.microsoft.com/office/powerpoint/2010/main" val="849909282"/>
      </p:ext>
    </p:extLst>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11.11 </a:t>
            </a:r>
            <a:r>
              <a:rPr lang="hr-HR" sz="2800" b="1" dirty="0" smtClean="0">
                <a:solidFill>
                  <a:schemeClr val="tx2"/>
                </a:solidFill>
                <a:effectLst>
                  <a:glow>
                    <a:srgbClr val="7F7F7F">
                      <a:alpha val="35000"/>
                    </a:srgbClr>
                  </a:glow>
                </a:effectLst>
              </a:rPr>
              <a:t>Inspekcija </a:t>
            </a:r>
            <a:r>
              <a:rPr lang="hr-HR" sz="2800" b="1" dirty="0">
                <a:solidFill>
                  <a:schemeClr val="tx2"/>
                </a:solidFill>
                <a:effectLst>
                  <a:glow>
                    <a:srgbClr val="7F7F7F">
                      <a:alpha val="35000"/>
                    </a:srgbClr>
                  </a:glow>
                </a:effectLst>
              </a:rPr>
              <a:t>zaštite okoliša i sustav sudstva i </a:t>
            </a:r>
            <a:r>
              <a:rPr lang="hr-HR" sz="2800" b="1" dirty="0" smtClean="0">
                <a:solidFill>
                  <a:schemeClr val="tx2"/>
                </a:solidFill>
                <a:effectLst>
                  <a:glow>
                    <a:srgbClr val="7F7F7F">
                      <a:alpha val="35000"/>
                    </a:srgbClr>
                  </a:glow>
                </a:effectLst>
              </a:rPr>
              <a:t>		    državnog odvjetništva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Prekršajna djela koja se odnose na PKZ</a:t>
            </a:r>
            <a:endParaRPr lang="hr-HR" sz="2400" b="1" dirty="0">
              <a:solidFill>
                <a:schemeClr val="accent1">
                  <a:lumMod val="50000"/>
                </a:schemeClr>
              </a:solidFill>
            </a:endParaRPr>
          </a:p>
        </p:txBody>
      </p:sp>
      <p:sp>
        <p:nvSpPr>
          <p:cNvPr id="10" name="TextBox 9"/>
          <p:cNvSpPr txBox="1"/>
          <p:nvPr/>
        </p:nvSpPr>
        <p:spPr>
          <a:xfrm>
            <a:off x="361934" y="2028575"/>
            <a:ext cx="8480453" cy="4401205"/>
          </a:xfrm>
          <a:prstGeom prst="rect">
            <a:avLst/>
          </a:prstGeom>
          <a:noFill/>
        </p:spPr>
        <p:txBody>
          <a:bodyPr wrap="square" rtlCol="0">
            <a:spAutoFit/>
          </a:bodyPr>
          <a:lstStyle/>
          <a:p>
            <a:pPr algn="ctr"/>
            <a:r>
              <a:rPr lang="vi-VN" sz="2000" spc="-150" dirty="0">
                <a:solidFill>
                  <a:schemeClr val="accent1">
                    <a:lumMod val="50000"/>
                  </a:schemeClr>
                </a:solidFill>
              </a:rPr>
              <a:t>Članak 146. </a:t>
            </a:r>
          </a:p>
          <a:p>
            <a:r>
              <a:rPr lang="vi-VN" sz="2000" spc="-150" dirty="0">
                <a:solidFill>
                  <a:schemeClr val="accent1">
                    <a:lumMod val="50000"/>
                  </a:schemeClr>
                </a:solidFill>
              </a:rPr>
              <a:t>(1) Novčanom kaznom u iznosu od 100.000,00 do 300.000,00 kuna kaznit će se za prekršaj pravna osoba ako:</a:t>
            </a:r>
          </a:p>
          <a:p>
            <a:r>
              <a:rPr lang="vi-VN" sz="2000" spc="-150" dirty="0">
                <a:solidFill>
                  <a:schemeClr val="accent1">
                    <a:lumMod val="50000"/>
                  </a:schemeClr>
                </a:solidFill>
              </a:rPr>
              <a:t>– izvorne i validirane podatke o obavljenim mjerenjima kvalitete zraka određenima u rješenju o prihvatljivosti zahvata za okoliš ili rješenju o objedinjenim uvjetima zaštite okoliša i izvješće o razinama onečišćenosti i ocjeni kvalitete zraka ne dostavi nadležnom upravnom tijelu županije, Grada Zagreba i grada do 31. ožujka tekuće godine za proteklu kalendarsku godinu (članak 32. stavak 2.), </a:t>
            </a:r>
            <a:r>
              <a:rPr lang="hr-HR" sz="2000" spc="-150" dirty="0" smtClean="0">
                <a:solidFill>
                  <a:schemeClr val="accent1">
                    <a:lumMod val="50000"/>
                  </a:schemeClr>
                </a:solidFill>
              </a:rPr>
              <a:t> </a:t>
            </a:r>
            <a:r>
              <a:rPr lang="vi-VN" sz="2000" b="1" spc="-150" dirty="0" smtClean="0">
                <a:solidFill>
                  <a:srgbClr val="FF0000"/>
                </a:solidFill>
              </a:rPr>
              <a:t>ONEČIŠĆIVAČ</a:t>
            </a:r>
            <a:endParaRPr lang="vi-VN" sz="2000" b="1" spc="-150" dirty="0">
              <a:solidFill>
                <a:srgbClr val="FF0000"/>
              </a:solidFill>
            </a:endParaRPr>
          </a:p>
          <a:p>
            <a:r>
              <a:rPr lang="vi-VN" sz="2000" spc="-150" dirty="0">
                <a:solidFill>
                  <a:schemeClr val="accent1">
                    <a:lumMod val="50000"/>
                  </a:schemeClr>
                </a:solidFill>
              </a:rPr>
              <a:t>– ne provodi praćenje kvalitete zraka na način propisan pravilnikom iz članka 52. ovoga Zakona (članak 52.), </a:t>
            </a:r>
            <a:r>
              <a:rPr lang="hr-HR" sz="2000" spc="-150" dirty="0" smtClean="0">
                <a:solidFill>
                  <a:schemeClr val="accent1">
                    <a:lumMod val="50000"/>
                  </a:schemeClr>
                </a:solidFill>
              </a:rPr>
              <a:t> </a:t>
            </a:r>
            <a:r>
              <a:rPr lang="vi-VN" sz="2000" b="1" spc="-150" dirty="0" smtClean="0">
                <a:solidFill>
                  <a:srgbClr val="FF0000"/>
                </a:solidFill>
              </a:rPr>
              <a:t>ISPITNI </a:t>
            </a:r>
            <a:r>
              <a:rPr lang="vi-VN" sz="2000" b="1" spc="-150" dirty="0">
                <a:solidFill>
                  <a:srgbClr val="FF0000"/>
                </a:solidFill>
              </a:rPr>
              <a:t>I REFERENTNI LABORATORIJ</a:t>
            </a:r>
          </a:p>
          <a:p>
            <a:r>
              <a:rPr lang="vi-VN" sz="2000" spc="-150" dirty="0">
                <a:solidFill>
                  <a:schemeClr val="accent1">
                    <a:lumMod val="50000"/>
                  </a:schemeClr>
                </a:solidFill>
              </a:rPr>
              <a:t>– obavlja djelatnost praćenja kvalitete zraka, praćenja emisija onečišćujućih tvari iz nepokretnih izvora i provjere ispravnosti mjernog sustava za kontinuirano mjerenje emisija onečišćujućih tvari iz nepokretnih izvora bez dozvole Ministarstva (članak 54. i 57. stavak 1</a:t>
            </a:r>
            <a:r>
              <a:rPr lang="vi-VN" sz="2000" b="1" spc="-150" dirty="0">
                <a:solidFill>
                  <a:srgbClr val="FF0000"/>
                </a:solidFill>
              </a:rPr>
              <a:t>.), </a:t>
            </a:r>
            <a:r>
              <a:rPr lang="hr-HR" sz="2000" b="1" spc="-150" dirty="0" smtClean="0">
                <a:solidFill>
                  <a:srgbClr val="FF0000"/>
                </a:solidFill>
              </a:rPr>
              <a:t> </a:t>
            </a:r>
            <a:r>
              <a:rPr lang="vi-VN" sz="2000" b="1" spc="-150" dirty="0" smtClean="0">
                <a:solidFill>
                  <a:srgbClr val="FF0000"/>
                </a:solidFill>
              </a:rPr>
              <a:t>ISPITNI </a:t>
            </a:r>
            <a:r>
              <a:rPr lang="vi-VN" sz="2000" b="1" spc="-150" dirty="0">
                <a:solidFill>
                  <a:srgbClr val="FF0000"/>
                </a:solidFill>
              </a:rPr>
              <a:t>I REFERENTNI LABORATORIJ</a:t>
            </a:r>
          </a:p>
        </p:txBody>
      </p:sp>
    </p:spTree>
    <p:extLst>
      <p:ext uri="{BB962C8B-B14F-4D97-AF65-F5344CB8AC3E}">
        <p14:creationId xmlns:p14="http://schemas.microsoft.com/office/powerpoint/2010/main" val="1882213011"/>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11.11 </a:t>
            </a:r>
            <a:r>
              <a:rPr lang="hr-HR" sz="2800" b="1" dirty="0" smtClean="0">
                <a:solidFill>
                  <a:schemeClr val="tx2"/>
                </a:solidFill>
                <a:effectLst>
                  <a:glow>
                    <a:srgbClr val="7F7F7F">
                      <a:alpha val="35000"/>
                    </a:srgbClr>
                  </a:glow>
                </a:effectLst>
              </a:rPr>
              <a:t>Inspekcija </a:t>
            </a:r>
            <a:r>
              <a:rPr lang="hr-HR" sz="2800" b="1" dirty="0">
                <a:solidFill>
                  <a:schemeClr val="tx2"/>
                </a:solidFill>
                <a:effectLst>
                  <a:glow>
                    <a:srgbClr val="7F7F7F">
                      <a:alpha val="35000"/>
                    </a:srgbClr>
                  </a:glow>
                </a:effectLst>
              </a:rPr>
              <a:t>zaštite okoliša i sustav sudstva i </a:t>
            </a:r>
            <a:r>
              <a:rPr lang="hr-HR" sz="2800" b="1" dirty="0" smtClean="0">
                <a:solidFill>
                  <a:schemeClr val="tx2"/>
                </a:solidFill>
                <a:effectLst>
                  <a:glow>
                    <a:srgbClr val="7F7F7F">
                      <a:alpha val="35000"/>
                    </a:srgbClr>
                  </a:glow>
                </a:effectLst>
              </a:rPr>
              <a:t>		    državnog odvjetništva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Prekršajna djela koja se odnose na PKZ</a:t>
            </a:r>
            <a:endParaRPr lang="hr-HR" sz="2400" b="1" dirty="0">
              <a:solidFill>
                <a:schemeClr val="accent1">
                  <a:lumMod val="50000"/>
                </a:schemeClr>
              </a:solidFill>
            </a:endParaRPr>
          </a:p>
        </p:txBody>
      </p:sp>
      <p:sp>
        <p:nvSpPr>
          <p:cNvPr id="10" name="TextBox 9"/>
          <p:cNvSpPr txBox="1"/>
          <p:nvPr/>
        </p:nvSpPr>
        <p:spPr>
          <a:xfrm>
            <a:off x="361934" y="2028575"/>
            <a:ext cx="8480453" cy="3170099"/>
          </a:xfrm>
          <a:prstGeom prst="rect">
            <a:avLst/>
          </a:prstGeom>
          <a:noFill/>
        </p:spPr>
        <p:txBody>
          <a:bodyPr wrap="square" rtlCol="0">
            <a:spAutoFit/>
          </a:bodyPr>
          <a:lstStyle/>
          <a:p>
            <a:r>
              <a:rPr lang="vi-VN" sz="2000" spc="-150" dirty="0" smtClean="0">
                <a:solidFill>
                  <a:schemeClr val="accent1">
                    <a:lumMod val="50000"/>
                  </a:schemeClr>
                </a:solidFill>
              </a:rPr>
              <a:t>– </a:t>
            </a:r>
            <a:r>
              <a:rPr lang="vi-VN" sz="2000" spc="-150" dirty="0">
                <a:solidFill>
                  <a:schemeClr val="accent1">
                    <a:lumMod val="50000"/>
                  </a:schemeClr>
                </a:solidFill>
              </a:rPr>
              <a:t>obavlja djelatnost praćenja kvalitete zraka, praćenja emisija onečišćujućih tvari iz nepokretnih izvora i provjere ispravnosti mjernog sustava za kontinuirano mjerenje emisija onečišćujućih tvari u zrak iz nepokretnih izvora prema referentnoj metodi mjerenja, odnosno drugoj metodi mjerenja za koju nije ishodila dozvolu Ministarstva (članak 55. stavak 6.), </a:t>
            </a:r>
            <a:r>
              <a:rPr lang="hr-HR" sz="2000" spc="-150" dirty="0" smtClean="0">
                <a:solidFill>
                  <a:schemeClr val="accent1">
                    <a:lumMod val="50000"/>
                  </a:schemeClr>
                </a:solidFill>
              </a:rPr>
              <a:t> </a:t>
            </a:r>
            <a:r>
              <a:rPr lang="vi-VN" sz="2000" b="1" spc="-150" dirty="0" smtClean="0">
                <a:solidFill>
                  <a:srgbClr val="FF0000"/>
                </a:solidFill>
              </a:rPr>
              <a:t>ISPITNI </a:t>
            </a:r>
            <a:r>
              <a:rPr lang="vi-VN" sz="2000" b="1" spc="-150" dirty="0">
                <a:solidFill>
                  <a:srgbClr val="FF0000"/>
                </a:solidFill>
              </a:rPr>
              <a:t>I REFERENTNI LABORATORIJ</a:t>
            </a:r>
          </a:p>
          <a:p>
            <a:r>
              <a:rPr lang="vi-VN" sz="2000" spc="-150" dirty="0">
                <a:solidFill>
                  <a:schemeClr val="accent1">
                    <a:lumMod val="50000"/>
                  </a:schemeClr>
                </a:solidFill>
              </a:rPr>
              <a:t>– ne obavlja poslove referentnog laboratorija iz članka 60. stavka 2. ovoga Zakona na način propisan pravilnikom iz članka 52. ovoga Zakona (članak 60. stavak 4.), </a:t>
            </a:r>
            <a:r>
              <a:rPr lang="hr-HR" sz="2000" spc="-150" dirty="0" smtClean="0">
                <a:solidFill>
                  <a:schemeClr val="accent1">
                    <a:lumMod val="50000"/>
                  </a:schemeClr>
                </a:solidFill>
              </a:rPr>
              <a:t> </a:t>
            </a:r>
            <a:r>
              <a:rPr lang="vi-VN" sz="2000" b="1" spc="-150" dirty="0" smtClean="0">
                <a:solidFill>
                  <a:srgbClr val="FF0000"/>
                </a:solidFill>
              </a:rPr>
              <a:t>REFERENTNI </a:t>
            </a:r>
            <a:r>
              <a:rPr lang="vi-VN" sz="2000" b="1" spc="-150" dirty="0">
                <a:solidFill>
                  <a:srgbClr val="FF0000"/>
                </a:solidFill>
              </a:rPr>
              <a:t>LABORATORIJ</a:t>
            </a:r>
          </a:p>
          <a:p>
            <a:r>
              <a:rPr lang="vi-VN" sz="2000" spc="-150" dirty="0">
                <a:solidFill>
                  <a:schemeClr val="accent1">
                    <a:lumMod val="50000"/>
                  </a:schemeClr>
                </a:solidFill>
              </a:rPr>
              <a:t>– obavlja djelatnost osiguranja kvalitete mjerenja i podataka kvalitete zraka bez dozvole Ministarstva (članak 61. stavak 1.), </a:t>
            </a:r>
            <a:r>
              <a:rPr lang="hr-HR" sz="2000" spc="-150" dirty="0" smtClean="0">
                <a:solidFill>
                  <a:schemeClr val="accent1">
                    <a:lumMod val="50000"/>
                  </a:schemeClr>
                </a:solidFill>
              </a:rPr>
              <a:t> </a:t>
            </a:r>
            <a:r>
              <a:rPr lang="vi-VN" sz="2000" b="1" spc="-150" dirty="0" smtClean="0">
                <a:solidFill>
                  <a:srgbClr val="FF0000"/>
                </a:solidFill>
              </a:rPr>
              <a:t>REFERENTNI </a:t>
            </a:r>
            <a:r>
              <a:rPr lang="vi-VN" sz="2000" b="1" spc="-150" dirty="0">
                <a:solidFill>
                  <a:srgbClr val="FF0000"/>
                </a:solidFill>
              </a:rPr>
              <a:t>LABORATORIJ</a:t>
            </a:r>
          </a:p>
        </p:txBody>
      </p:sp>
    </p:spTree>
    <p:extLst>
      <p:ext uri="{BB962C8B-B14F-4D97-AF65-F5344CB8AC3E}">
        <p14:creationId xmlns:p14="http://schemas.microsoft.com/office/powerpoint/2010/main" val="3734328971"/>
      </p:ext>
    </p:extLst>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11.11 </a:t>
            </a:r>
            <a:r>
              <a:rPr lang="hr-HR" sz="2800" b="1" dirty="0" smtClean="0">
                <a:solidFill>
                  <a:schemeClr val="tx2"/>
                </a:solidFill>
                <a:effectLst>
                  <a:glow>
                    <a:srgbClr val="7F7F7F">
                      <a:alpha val="35000"/>
                    </a:srgbClr>
                  </a:glow>
                </a:effectLst>
              </a:rPr>
              <a:t>Inspekcija </a:t>
            </a:r>
            <a:r>
              <a:rPr lang="hr-HR" sz="2800" b="1" dirty="0">
                <a:solidFill>
                  <a:schemeClr val="tx2"/>
                </a:solidFill>
                <a:effectLst>
                  <a:glow>
                    <a:srgbClr val="7F7F7F">
                      <a:alpha val="35000"/>
                    </a:srgbClr>
                  </a:glow>
                </a:effectLst>
              </a:rPr>
              <a:t>zaštite okoliša i sustav sudstva i </a:t>
            </a:r>
            <a:r>
              <a:rPr lang="hr-HR" sz="2800" b="1" dirty="0" smtClean="0">
                <a:solidFill>
                  <a:schemeClr val="tx2"/>
                </a:solidFill>
                <a:effectLst>
                  <a:glow>
                    <a:srgbClr val="7F7F7F">
                      <a:alpha val="35000"/>
                    </a:srgbClr>
                  </a:glow>
                </a:effectLst>
              </a:rPr>
              <a:t>		    državnog odvjetništva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Prekršajna djela koja se odnose na PKZ</a:t>
            </a:r>
            <a:endParaRPr lang="hr-HR" sz="2400" b="1" dirty="0">
              <a:solidFill>
                <a:schemeClr val="accent1">
                  <a:lumMod val="50000"/>
                </a:schemeClr>
              </a:solidFill>
            </a:endParaRPr>
          </a:p>
        </p:txBody>
      </p:sp>
      <p:sp>
        <p:nvSpPr>
          <p:cNvPr id="10" name="TextBox 9"/>
          <p:cNvSpPr txBox="1"/>
          <p:nvPr/>
        </p:nvSpPr>
        <p:spPr>
          <a:xfrm>
            <a:off x="361934" y="2028575"/>
            <a:ext cx="8480453" cy="1631216"/>
          </a:xfrm>
          <a:prstGeom prst="rect">
            <a:avLst/>
          </a:prstGeom>
          <a:noFill/>
        </p:spPr>
        <p:txBody>
          <a:bodyPr wrap="square" rtlCol="0">
            <a:spAutoFit/>
          </a:bodyPr>
          <a:lstStyle/>
          <a:p>
            <a:r>
              <a:rPr lang="vi-VN" sz="2000" spc="-150" dirty="0">
                <a:solidFill>
                  <a:schemeClr val="accent1">
                    <a:lumMod val="50000"/>
                  </a:schemeClr>
                </a:solidFill>
              </a:rPr>
              <a:t>(2) Za prekršaje iz stavka 1. ovoga članka kaznit će se i </a:t>
            </a:r>
            <a:r>
              <a:rPr lang="vi-VN" sz="2000" b="1" spc="-150" dirty="0">
                <a:solidFill>
                  <a:srgbClr val="FF0000"/>
                </a:solidFill>
              </a:rPr>
              <a:t>odgovorna osoba </a:t>
            </a:r>
            <a:r>
              <a:rPr lang="vi-VN" sz="2000" spc="-150" dirty="0">
                <a:solidFill>
                  <a:schemeClr val="accent1">
                    <a:lumMod val="50000"/>
                  </a:schemeClr>
                </a:solidFill>
              </a:rPr>
              <a:t>u pravnoj osobi novčanom kaznom u iznosu od 25.000,00 do 50.000,00 kuna.</a:t>
            </a:r>
          </a:p>
          <a:p>
            <a:endParaRPr lang="hr-HR" sz="2000" spc="-150" dirty="0" smtClean="0">
              <a:solidFill>
                <a:schemeClr val="accent1">
                  <a:lumMod val="50000"/>
                </a:schemeClr>
              </a:solidFill>
            </a:endParaRPr>
          </a:p>
          <a:p>
            <a:r>
              <a:rPr lang="vi-VN" sz="2000" spc="-150" dirty="0" smtClean="0">
                <a:solidFill>
                  <a:schemeClr val="accent1">
                    <a:lumMod val="50000"/>
                  </a:schemeClr>
                </a:solidFill>
              </a:rPr>
              <a:t>(</a:t>
            </a:r>
            <a:r>
              <a:rPr lang="vi-VN" sz="2000" spc="-150" dirty="0">
                <a:solidFill>
                  <a:schemeClr val="accent1">
                    <a:lumMod val="50000"/>
                  </a:schemeClr>
                </a:solidFill>
              </a:rPr>
              <a:t>3) Za prekršaj iz stavka 1. ovoga članka kaznit će se </a:t>
            </a:r>
            <a:r>
              <a:rPr lang="vi-VN" sz="2000" b="1" spc="-150" dirty="0">
                <a:solidFill>
                  <a:srgbClr val="FF0000"/>
                </a:solidFill>
              </a:rPr>
              <a:t>fizička osoba </a:t>
            </a:r>
            <a:r>
              <a:rPr lang="vi-VN" sz="2000" spc="-150" dirty="0">
                <a:solidFill>
                  <a:schemeClr val="accent1">
                    <a:lumMod val="50000"/>
                  </a:schemeClr>
                </a:solidFill>
              </a:rPr>
              <a:t>– obrtnik novčanom kaznom u iznosu od 70.000,00 do 150.000,00 kuna.</a:t>
            </a:r>
          </a:p>
        </p:txBody>
      </p:sp>
    </p:spTree>
    <p:extLst>
      <p:ext uri="{BB962C8B-B14F-4D97-AF65-F5344CB8AC3E}">
        <p14:creationId xmlns:p14="http://schemas.microsoft.com/office/powerpoint/2010/main" val="483742080"/>
      </p:ext>
    </p:extLst>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11.11 </a:t>
            </a:r>
            <a:r>
              <a:rPr lang="hr-HR" sz="2800" b="1" dirty="0" smtClean="0">
                <a:solidFill>
                  <a:schemeClr val="tx2"/>
                </a:solidFill>
                <a:effectLst>
                  <a:glow>
                    <a:srgbClr val="7F7F7F">
                      <a:alpha val="35000"/>
                    </a:srgbClr>
                  </a:glow>
                </a:effectLst>
              </a:rPr>
              <a:t>Inspekcija </a:t>
            </a:r>
            <a:r>
              <a:rPr lang="hr-HR" sz="2800" b="1" dirty="0">
                <a:solidFill>
                  <a:schemeClr val="tx2"/>
                </a:solidFill>
                <a:effectLst>
                  <a:glow>
                    <a:srgbClr val="7F7F7F">
                      <a:alpha val="35000"/>
                    </a:srgbClr>
                  </a:glow>
                </a:effectLst>
              </a:rPr>
              <a:t>zaštite okoliša i sustav sudstva i </a:t>
            </a:r>
            <a:r>
              <a:rPr lang="hr-HR" sz="2800" b="1" dirty="0" smtClean="0">
                <a:solidFill>
                  <a:schemeClr val="tx2"/>
                </a:solidFill>
                <a:effectLst>
                  <a:glow>
                    <a:srgbClr val="7F7F7F">
                      <a:alpha val="35000"/>
                    </a:srgbClr>
                  </a:glow>
                </a:effectLst>
              </a:rPr>
              <a:t>		    državnog odvjetništva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Prekršajna djela koja se odnose na PKZ</a:t>
            </a:r>
            <a:endParaRPr lang="hr-HR" sz="2400" b="1" dirty="0">
              <a:solidFill>
                <a:schemeClr val="accent1">
                  <a:lumMod val="50000"/>
                </a:schemeClr>
              </a:solidFill>
            </a:endParaRPr>
          </a:p>
        </p:txBody>
      </p:sp>
      <p:sp>
        <p:nvSpPr>
          <p:cNvPr id="10" name="TextBox 9"/>
          <p:cNvSpPr txBox="1"/>
          <p:nvPr/>
        </p:nvSpPr>
        <p:spPr>
          <a:xfrm>
            <a:off x="361934" y="2028575"/>
            <a:ext cx="8480453" cy="4093428"/>
          </a:xfrm>
          <a:prstGeom prst="rect">
            <a:avLst/>
          </a:prstGeom>
          <a:noFill/>
        </p:spPr>
        <p:txBody>
          <a:bodyPr wrap="square" rtlCol="0">
            <a:spAutoFit/>
          </a:bodyPr>
          <a:lstStyle/>
          <a:p>
            <a:pPr algn="ctr"/>
            <a:r>
              <a:rPr lang="vi-VN" sz="2000" spc="-150" dirty="0" smtClean="0">
                <a:solidFill>
                  <a:schemeClr val="accent1">
                    <a:lumMod val="50000"/>
                  </a:schemeClr>
                </a:solidFill>
              </a:rPr>
              <a:t>Članak </a:t>
            </a:r>
            <a:r>
              <a:rPr lang="vi-VN" sz="2000" spc="-150" dirty="0">
                <a:solidFill>
                  <a:schemeClr val="accent1">
                    <a:lumMod val="50000"/>
                  </a:schemeClr>
                </a:solidFill>
              </a:rPr>
              <a:t>148.</a:t>
            </a:r>
          </a:p>
          <a:p>
            <a:r>
              <a:rPr lang="vi-VN" sz="2000" spc="-150" dirty="0">
                <a:solidFill>
                  <a:schemeClr val="accent1">
                    <a:lumMod val="50000"/>
                  </a:schemeClr>
                </a:solidFill>
              </a:rPr>
              <a:t>(1) Novčanom kaznom u iznosu od 100.000,00 do 500.000,00 kuna kaznit će se za prekršaj </a:t>
            </a:r>
            <a:r>
              <a:rPr lang="vi-VN" sz="2000" b="1" spc="-150" dirty="0">
                <a:solidFill>
                  <a:srgbClr val="FF0000"/>
                </a:solidFill>
              </a:rPr>
              <a:t>županija, Grad Zagreb, odnosno veliki grad </a:t>
            </a:r>
            <a:r>
              <a:rPr lang="vi-VN" sz="2000" spc="-150" dirty="0">
                <a:solidFill>
                  <a:schemeClr val="accent1">
                    <a:lumMod val="50000"/>
                  </a:schemeClr>
                </a:solidFill>
              </a:rPr>
              <a:t>ako:</a:t>
            </a:r>
          </a:p>
          <a:p>
            <a:r>
              <a:rPr lang="vi-VN" sz="2000" spc="-150" dirty="0">
                <a:solidFill>
                  <a:schemeClr val="accent1">
                    <a:lumMod val="50000"/>
                  </a:schemeClr>
                </a:solidFill>
              </a:rPr>
              <a:t>– ne donese i objavi Program (članak 12. stavci 1. i 2.),</a:t>
            </a:r>
          </a:p>
          <a:p>
            <a:r>
              <a:rPr lang="vi-VN" sz="2000" spc="-150" dirty="0">
                <a:solidFill>
                  <a:schemeClr val="accent1">
                    <a:lumMod val="50000"/>
                  </a:schemeClr>
                </a:solidFill>
              </a:rPr>
              <a:t>– ne donese izvješće o provedbi Programa za razdoblje od četiri godine (članka 14. stavak 1.).</a:t>
            </a:r>
          </a:p>
          <a:p>
            <a:r>
              <a:rPr lang="vi-VN" sz="2000" spc="-150" dirty="0">
                <a:solidFill>
                  <a:schemeClr val="accent1">
                    <a:lumMod val="50000"/>
                  </a:schemeClr>
                </a:solidFill>
              </a:rPr>
              <a:t>(2) Novčanom kaznom u iznosu od 100.000,00 do 500.000,00 kuna kaznit će se za prekršaj </a:t>
            </a:r>
            <a:r>
              <a:rPr lang="vi-VN" sz="2000" b="1" spc="-150" dirty="0">
                <a:solidFill>
                  <a:srgbClr val="FF0000"/>
                </a:solidFill>
              </a:rPr>
              <a:t>županija, Grad Zagreb, odnosno grad </a:t>
            </a:r>
            <a:r>
              <a:rPr lang="vi-VN" sz="2000" spc="-150" dirty="0">
                <a:solidFill>
                  <a:schemeClr val="accent1">
                    <a:lumMod val="50000"/>
                  </a:schemeClr>
                </a:solidFill>
              </a:rPr>
              <a:t>ako:</a:t>
            </a:r>
          </a:p>
          <a:p>
            <a:r>
              <a:rPr lang="vi-VN" sz="2000" spc="-150" dirty="0">
                <a:solidFill>
                  <a:schemeClr val="accent1">
                    <a:lumMod val="50000"/>
                  </a:schemeClr>
                </a:solidFill>
              </a:rPr>
              <a:t>– ne dostavi izvorne i validirane podatke o praćenju kvalitete zraka i izvješće o razinama onečišćenosti i ocjeni kvalitete zraka Agenciji do 30. travnja tekuće godine za proteklu kalendarsku godinu (članak 31. stavak 5.),</a:t>
            </a:r>
          </a:p>
          <a:p>
            <a:r>
              <a:rPr lang="vi-VN" sz="2000" spc="-150" dirty="0">
                <a:solidFill>
                  <a:schemeClr val="accent1">
                    <a:lumMod val="50000"/>
                  </a:schemeClr>
                </a:solidFill>
              </a:rPr>
              <a:t>– ne dostavi izvorne i validirane podatke o praćenju kvalitete zraka i izvješće o razinama onečišćenosti i ocjeni kvalitete zraka Agenciji do 30. travnja tekuće godine za proteklu kalendarsku godinu (članak 32. stavak 3.).</a:t>
            </a:r>
          </a:p>
        </p:txBody>
      </p:sp>
    </p:spTree>
    <p:extLst>
      <p:ext uri="{BB962C8B-B14F-4D97-AF65-F5344CB8AC3E}">
        <p14:creationId xmlns:p14="http://schemas.microsoft.com/office/powerpoint/2010/main" val="149784816"/>
      </p:ext>
    </p:extLst>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11.11 </a:t>
            </a:r>
            <a:r>
              <a:rPr lang="hr-HR" sz="2800" b="1" dirty="0" smtClean="0">
                <a:solidFill>
                  <a:schemeClr val="tx2"/>
                </a:solidFill>
                <a:effectLst>
                  <a:glow>
                    <a:srgbClr val="7F7F7F">
                      <a:alpha val="35000"/>
                    </a:srgbClr>
                  </a:glow>
                </a:effectLst>
              </a:rPr>
              <a:t>Inspekcija </a:t>
            </a:r>
            <a:r>
              <a:rPr lang="hr-HR" sz="2800" b="1" dirty="0">
                <a:solidFill>
                  <a:schemeClr val="tx2"/>
                </a:solidFill>
                <a:effectLst>
                  <a:glow>
                    <a:srgbClr val="7F7F7F">
                      <a:alpha val="35000"/>
                    </a:srgbClr>
                  </a:glow>
                </a:effectLst>
              </a:rPr>
              <a:t>zaštite okoliša i sustav sudstva i </a:t>
            </a:r>
            <a:r>
              <a:rPr lang="hr-HR" sz="2800" b="1" dirty="0" smtClean="0">
                <a:solidFill>
                  <a:schemeClr val="tx2"/>
                </a:solidFill>
                <a:effectLst>
                  <a:glow>
                    <a:srgbClr val="7F7F7F">
                      <a:alpha val="35000"/>
                    </a:srgbClr>
                  </a:glow>
                </a:effectLst>
              </a:rPr>
              <a:t>		    državnog odvjetništva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Prekršajna djela koja se odnose na PKZ</a:t>
            </a:r>
            <a:endParaRPr lang="hr-HR" sz="2400" b="1" dirty="0">
              <a:solidFill>
                <a:schemeClr val="accent1">
                  <a:lumMod val="50000"/>
                </a:schemeClr>
              </a:solidFill>
            </a:endParaRPr>
          </a:p>
        </p:txBody>
      </p:sp>
      <p:sp>
        <p:nvSpPr>
          <p:cNvPr id="10" name="TextBox 9"/>
          <p:cNvSpPr txBox="1"/>
          <p:nvPr/>
        </p:nvSpPr>
        <p:spPr>
          <a:xfrm>
            <a:off x="361934" y="2028575"/>
            <a:ext cx="8480453" cy="3785652"/>
          </a:xfrm>
          <a:prstGeom prst="rect">
            <a:avLst/>
          </a:prstGeom>
          <a:noFill/>
        </p:spPr>
        <p:txBody>
          <a:bodyPr wrap="square" rtlCol="0">
            <a:spAutoFit/>
          </a:bodyPr>
          <a:lstStyle/>
          <a:p>
            <a:r>
              <a:rPr lang="vi-VN" sz="2000" spc="-150" dirty="0">
                <a:solidFill>
                  <a:schemeClr val="accent1">
                    <a:lumMod val="50000"/>
                  </a:schemeClr>
                </a:solidFill>
              </a:rPr>
              <a:t>(3) Novčanom kaznom u iznosu od 100.000,00 do 500.000,00 kuna kaznit će se za prekršaj </a:t>
            </a:r>
            <a:r>
              <a:rPr lang="vi-VN" sz="2000" b="1" spc="-150" dirty="0">
                <a:solidFill>
                  <a:srgbClr val="FF0000"/>
                </a:solidFill>
              </a:rPr>
              <a:t>Grad Zagreb, grad, odnosno općina</a:t>
            </a:r>
            <a:r>
              <a:rPr lang="vi-VN" sz="2000" spc="-150" dirty="0">
                <a:solidFill>
                  <a:schemeClr val="accent1">
                    <a:lumMod val="50000"/>
                  </a:schemeClr>
                </a:solidFill>
              </a:rPr>
              <a:t> ako:</a:t>
            </a:r>
          </a:p>
          <a:p>
            <a:r>
              <a:rPr lang="vi-VN" sz="2000" spc="-150" dirty="0">
                <a:solidFill>
                  <a:schemeClr val="accent1">
                    <a:lumMod val="50000"/>
                  </a:schemeClr>
                </a:solidFill>
              </a:rPr>
              <a:t>– ne naredi primjenu posebnih mjera zaštite zdravlja ljudi i način njihove provedbe (članak 26. stavak 1.),</a:t>
            </a:r>
          </a:p>
          <a:p>
            <a:r>
              <a:rPr lang="vi-VN" sz="2000" spc="-150" dirty="0">
                <a:solidFill>
                  <a:schemeClr val="accent1">
                    <a:lumMod val="50000"/>
                  </a:schemeClr>
                </a:solidFill>
              </a:rPr>
              <a:t>– ne informira javnost o pojavi praga upozorenja ili praga obavješćivanja (članak 26. stavak 4.),</a:t>
            </a:r>
          </a:p>
          <a:p>
            <a:r>
              <a:rPr lang="vi-VN" sz="2000" spc="-150" dirty="0">
                <a:solidFill>
                  <a:schemeClr val="accent1">
                    <a:lumMod val="50000"/>
                  </a:schemeClr>
                </a:solidFill>
              </a:rPr>
              <a:t>– ne donese odluku o mjerenjima posebne namjene ili procjene razine onečišćenosti (članak 33. stavak 2.),</a:t>
            </a:r>
          </a:p>
          <a:p>
            <a:r>
              <a:rPr lang="vi-VN" sz="2000" spc="-150" dirty="0">
                <a:solidFill>
                  <a:schemeClr val="accent1">
                    <a:lumMod val="50000"/>
                  </a:schemeClr>
                </a:solidFill>
              </a:rPr>
              <a:t>– ne donese akcijski plan za poboljšanje kvalitete zraka (članak 46. stavak 1.),</a:t>
            </a:r>
          </a:p>
          <a:p>
            <a:r>
              <a:rPr lang="vi-VN" sz="2000" spc="-150" dirty="0">
                <a:solidFill>
                  <a:schemeClr val="accent1">
                    <a:lumMod val="50000"/>
                  </a:schemeClr>
                </a:solidFill>
              </a:rPr>
              <a:t>– ne donese kratkoročni akcijski plan (članak 47. stavak 1.).</a:t>
            </a:r>
          </a:p>
          <a:p>
            <a:r>
              <a:rPr lang="vi-VN" sz="2000" spc="-150" dirty="0">
                <a:solidFill>
                  <a:schemeClr val="accent1">
                    <a:lumMod val="50000"/>
                  </a:schemeClr>
                </a:solidFill>
              </a:rPr>
              <a:t>(4) Za prekršaje iz stavka 1., 2. i 3. ovoga članka kaznit će se </a:t>
            </a:r>
            <a:r>
              <a:rPr lang="vi-VN" sz="2000" b="1" spc="-150" dirty="0">
                <a:solidFill>
                  <a:srgbClr val="FF0000"/>
                </a:solidFill>
              </a:rPr>
              <a:t>odgovorna osoba </a:t>
            </a:r>
            <a:r>
              <a:rPr lang="vi-VN" sz="2000" spc="-150" dirty="0">
                <a:solidFill>
                  <a:schemeClr val="accent1">
                    <a:lumMod val="50000"/>
                  </a:schemeClr>
                </a:solidFill>
              </a:rPr>
              <a:t>u županiji, Gradu Zagrebu, velikom gradu, gradu i općini novčanom kaznom u iznosu od 15.000,00 do 25.000,00 kuna.</a:t>
            </a:r>
          </a:p>
        </p:txBody>
      </p:sp>
    </p:spTree>
    <p:extLst>
      <p:ext uri="{BB962C8B-B14F-4D97-AF65-F5344CB8AC3E}">
        <p14:creationId xmlns:p14="http://schemas.microsoft.com/office/powerpoint/2010/main" val="2701280703"/>
      </p:ext>
    </p:extLst>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11.11 </a:t>
            </a:r>
            <a:r>
              <a:rPr lang="hr-HR" sz="2800" b="1" dirty="0" smtClean="0">
                <a:solidFill>
                  <a:schemeClr val="tx2"/>
                </a:solidFill>
                <a:effectLst>
                  <a:glow>
                    <a:srgbClr val="7F7F7F">
                      <a:alpha val="35000"/>
                    </a:srgbClr>
                  </a:glow>
                </a:effectLst>
              </a:rPr>
              <a:t>Inspekcija </a:t>
            </a:r>
            <a:r>
              <a:rPr lang="hr-HR" sz="2800" b="1" dirty="0">
                <a:solidFill>
                  <a:schemeClr val="tx2"/>
                </a:solidFill>
                <a:effectLst>
                  <a:glow>
                    <a:srgbClr val="7F7F7F">
                      <a:alpha val="35000"/>
                    </a:srgbClr>
                  </a:glow>
                </a:effectLst>
              </a:rPr>
              <a:t>zaštite okoliša i sustav sudstva i </a:t>
            </a:r>
            <a:r>
              <a:rPr lang="hr-HR" sz="2800" b="1" dirty="0" smtClean="0">
                <a:solidFill>
                  <a:schemeClr val="tx2"/>
                </a:solidFill>
                <a:effectLst>
                  <a:glow>
                    <a:srgbClr val="7F7F7F">
                      <a:alpha val="35000"/>
                    </a:srgbClr>
                  </a:glow>
                </a:effectLst>
              </a:rPr>
              <a:t>		    državnog odvjetništva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Prekršajna djela koja se odnose na PKZ</a:t>
            </a:r>
            <a:endParaRPr lang="hr-HR" sz="2400" b="1" dirty="0">
              <a:solidFill>
                <a:schemeClr val="accent1">
                  <a:lumMod val="50000"/>
                </a:schemeClr>
              </a:solidFill>
            </a:endParaRPr>
          </a:p>
        </p:txBody>
      </p:sp>
      <p:sp>
        <p:nvSpPr>
          <p:cNvPr id="10" name="TextBox 9"/>
          <p:cNvSpPr txBox="1"/>
          <p:nvPr/>
        </p:nvSpPr>
        <p:spPr>
          <a:xfrm>
            <a:off x="361934" y="2028575"/>
            <a:ext cx="8480453" cy="3477875"/>
          </a:xfrm>
          <a:prstGeom prst="rect">
            <a:avLst/>
          </a:prstGeom>
          <a:noFill/>
        </p:spPr>
        <p:txBody>
          <a:bodyPr wrap="square" rtlCol="0">
            <a:spAutoFit/>
          </a:bodyPr>
          <a:lstStyle/>
          <a:p>
            <a:pPr algn="ctr"/>
            <a:r>
              <a:rPr lang="vi-VN" sz="2000" spc="-150" dirty="0">
                <a:solidFill>
                  <a:schemeClr val="accent1">
                    <a:lumMod val="50000"/>
                  </a:schemeClr>
                </a:solidFill>
              </a:rPr>
              <a:t>Članak 148.a </a:t>
            </a:r>
            <a:endParaRPr lang="hr-HR" sz="2000" spc="-150" dirty="0" smtClean="0">
              <a:solidFill>
                <a:schemeClr val="accent1">
                  <a:lumMod val="50000"/>
                </a:schemeClr>
              </a:solidFill>
            </a:endParaRPr>
          </a:p>
          <a:p>
            <a:pPr algn="ctr"/>
            <a:endParaRPr lang="hr-HR" sz="2000" spc="-150" dirty="0" smtClean="0">
              <a:solidFill>
                <a:schemeClr val="accent1">
                  <a:lumMod val="50000"/>
                </a:schemeClr>
              </a:solidFill>
            </a:endParaRPr>
          </a:p>
          <a:p>
            <a:r>
              <a:rPr lang="vi-VN" sz="2000" spc="-150" dirty="0" smtClean="0">
                <a:solidFill>
                  <a:schemeClr val="accent1">
                    <a:lumMod val="50000"/>
                  </a:schemeClr>
                </a:solidFill>
              </a:rPr>
              <a:t>(</a:t>
            </a:r>
            <a:r>
              <a:rPr lang="vi-VN" sz="2000" spc="-150" dirty="0">
                <a:solidFill>
                  <a:schemeClr val="accent1">
                    <a:lumMod val="50000"/>
                  </a:schemeClr>
                </a:solidFill>
              </a:rPr>
              <a:t>1) Novčanom kaznom u iznosu od 100.000,00 do 300.000,00 kuna kaznit će se za prekršaj </a:t>
            </a:r>
            <a:r>
              <a:rPr lang="vi-VN" sz="2000" b="1" spc="-150" dirty="0">
                <a:solidFill>
                  <a:srgbClr val="FF0000"/>
                </a:solidFill>
              </a:rPr>
              <a:t>Državni hidrometeorološki zavod </a:t>
            </a:r>
            <a:r>
              <a:rPr lang="vi-VN" sz="2000" spc="-150" dirty="0">
                <a:solidFill>
                  <a:schemeClr val="accent1">
                    <a:lumMod val="50000"/>
                  </a:schemeClr>
                </a:solidFill>
              </a:rPr>
              <a:t>ako:</a:t>
            </a:r>
          </a:p>
          <a:p>
            <a:r>
              <a:rPr lang="vi-VN" sz="2000" spc="-150" dirty="0">
                <a:solidFill>
                  <a:schemeClr val="accent1">
                    <a:lumMod val="50000"/>
                  </a:schemeClr>
                </a:solidFill>
              </a:rPr>
              <a:t>– ne osigura provedbu praćenja kvalitete zraka na postajama u državnoj mreži (članak 28. stavak 1.),</a:t>
            </a:r>
          </a:p>
          <a:p>
            <a:r>
              <a:rPr lang="vi-VN" sz="2000" spc="-150" dirty="0">
                <a:solidFill>
                  <a:schemeClr val="accent1">
                    <a:lumMod val="50000"/>
                  </a:schemeClr>
                </a:solidFill>
              </a:rPr>
              <a:t>– ne ishodi dozvolu iz članka 61. stavka 1. ovoga Zakona (članak 28. stavak 2</a:t>
            </a:r>
            <a:r>
              <a:rPr lang="vi-VN" sz="2000" spc="-150" dirty="0" smtClean="0">
                <a:solidFill>
                  <a:schemeClr val="accent1">
                    <a:lumMod val="50000"/>
                  </a:schemeClr>
                </a:solidFill>
              </a:rPr>
              <a:t>.),</a:t>
            </a:r>
            <a:endParaRPr lang="hr-HR" sz="2000" spc="-150" dirty="0" smtClean="0">
              <a:solidFill>
                <a:schemeClr val="accent1">
                  <a:lumMod val="50000"/>
                </a:schemeClr>
              </a:solidFill>
            </a:endParaRPr>
          </a:p>
          <a:p>
            <a:endParaRPr lang="vi-VN" sz="2000" spc="-150" dirty="0">
              <a:solidFill>
                <a:schemeClr val="accent1">
                  <a:lumMod val="50000"/>
                </a:schemeClr>
              </a:solidFill>
            </a:endParaRPr>
          </a:p>
          <a:p>
            <a:r>
              <a:rPr lang="vi-VN" sz="2000" spc="-150" dirty="0">
                <a:solidFill>
                  <a:schemeClr val="accent1">
                    <a:lumMod val="50000"/>
                  </a:schemeClr>
                </a:solidFill>
              </a:rPr>
              <a:t>– ne dostavi Ministarstvu i Agenciji izvorne i validirane podatke i izvješće o razinama onečišćenosti i ocjeni kvalitete zraka do 30. travnja tekuće godine za proteklu kalendarsku godinu (članak 28. stavak 6</a:t>
            </a:r>
            <a:r>
              <a:rPr lang="vi-VN" sz="2000" spc="-150" dirty="0" smtClean="0">
                <a:solidFill>
                  <a:schemeClr val="accent1">
                    <a:lumMod val="50000"/>
                  </a:schemeClr>
                </a:solidFill>
              </a:rPr>
              <a:t>.).</a:t>
            </a:r>
            <a:endParaRPr lang="vi-VN" sz="2000" spc="-150" dirty="0">
              <a:solidFill>
                <a:schemeClr val="accent1">
                  <a:lumMod val="50000"/>
                </a:schemeClr>
              </a:solidFill>
            </a:endParaRPr>
          </a:p>
        </p:txBody>
      </p:sp>
    </p:spTree>
    <p:extLst>
      <p:ext uri="{BB962C8B-B14F-4D97-AF65-F5344CB8AC3E}">
        <p14:creationId xmlns:p14="http://schemas.microsoft.com/office/powerpoint/2010/main" val="2396544237"/>
      </p:ext>
    </p:extLst>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11.11 </a:t>
            </a:r>
            <a:r>
              <a:rPr lang="hr-HR" sz="2800" b="1" dirty="0" smtClean="0">
                <a:solidFill>
                  <a:schemeClr val="tx2"/>
                </a:solidFill>
                <a:effectLst>
                  <a:glow>
                    <a:srgbClr val="7F7F7F">
                      <a:alpha val="35000"/>
                    </a:srgbClr>
                  </a:glow>
                </a:effectLst>
              </a:rPr>
              <a:t>Inspekcija </a:t>
            </a:r>
            <a:r>
              <a:rPr lang="hr-HR" sz="2800" b="1" dirty="0">
                <a:solidFill>
                  <a:schemeClr val="tx2"/>
                </a:solidFill>
                <a:effectLst>
                  <a:glow>
                    <a:srgbClr val="7F7F7F">
                      <a:alpha val="35000"/>
                    </a:srgbClr>
                  </a:glow>
                </a:effectLst>
              </a:rPr>
              <a:t>zaštite okoliša i sustav sudstva i </a:t>
            </a:r>
            <a:r>
              <a:rPr lang="hr-HR" sz="2800" b="1" dirty="0" smtClean="0">
                <a:solidFill>
                  <a:schemeClr val="tx2"/>
                </a:solidFill>
                <a:effectLst>
                  <a:glow>
                    <a:srgbClr val="7F7F7F">
                      <a:alpha val="35000"/>
                    </a:srgbClr>
                  </a:glow>
                </a:effectLst>
              </a:rPr>
              <a:t>		    državnog odvjetništva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Prekršajna djela koja se odnose na PKZ</a:t>
            </a:r>
            <a:endParaRPr lang="hr-HR" sz="2400" b="1" dirty="0">
              <a:solidFill>
                <a:schemeClr val="accent1">
                  <a:lumMod val="50000"/>
                </a:schemeClr>
              </a:solidFill>
            </a:endParaRPr>
          </a:p>
        </p:txBody>
      </p:sp>
      <p:sp>
        <p:nvSpPr>
          <p:cNvPr id="10" name="TextBox 9"/>
          <p:cNvSpPr txBox="1"/>
          <p:nvPr/>
        </p:nvSpPr>
        <p:spPr>
          <a:xfrm>
            <a:off x="361934" y="2028575"/>
            <a:ext cx="8480453" cy="2554545"/>
          </a:xfrm>
          <a:prstGeom prst="rect">
            <a:avLst/>
          </a:prstGeom>
          <a:noFill/>
        </p:spPr>
        <p:txBody>
          <a:bodyPr wrap="square" rtlCol="0">
            <a:spAutoFit/>
          </a:bodyPr>
          <a:lstStyle/>
          <a:p>
            <a:endParaRPr lang="hr-HR" sz="2000" spc="-150" dirty="0" smtClean="0">
              <a:solidFill>
                <a:schemeClr val="accent1">
                  <a:lumMod val="50000"/>
                </a:schemeClr>
              </a:solidFill>
            </a:endParaRPr>
          </a:p>
          <a:p>
            <a:r>
              <a:rPr lang="vi-VN" sz="2000" spc="-150" dirty="0" smtClean="0">
                <a:solidFill>
                  <a:schemeClr val="accent1">
                    <a:lumMod val="50000"/>
                  </a:schemeClr>
                </a:solidFill>
              </a:rPr>
              <a:t>(</a:t>
            </a:r>
            <a:r>
              <a:rPr lang="vi-VN" sz="2000" spc="-150" dirty="0">
                <a:solidFill>
                  <a:schemeClr val="accent1">
                    <a:lumMod val="50000"/>
                  </a:schemeClr>
                </a:solidFill>
              </a:rPr>
              <a:t>2) Novčanom kaznom u iznosu od 100.000,00 do 300.000,00 kuna kaznit će se za prekršaj </a:t>
            </a:r>
            <a:r>
              <a:rPr lang="vi-VN" sz="2000" b="1" spc="-150" dirty="0">
                <a:solidFill>
                  <a:srgbClr val="FF0000"/>
                </a:solidFill>
              </a:rPr>
              <a:t>Institut za medicinska istraživanja i medicinu rada</a:t>
            </a:r>
            <a:r>
              <a:rPr lang="vi-VN" sz="2000" spc="-150" dirty="0">
                <a:solidFill>
                  <a:schemeClr val="accent1">
                    <a:lumMod val="50000"/>
                  </a:schemeClr>
                </a:solidFill>
              </a:rPr>
              <a:t> ako:</a:t>
            </a:r>
          </a:p>
          <a:p>
            <a:r>
              <a:rPr lang="vi-VN" sz="2000" spc="-150" dirty="0">
                <a:solidFill>
                  <a:schemeClr val="accent1">
                    <a:lumMod val="50000"/>
                  </a:schemeClr>
                </a:solidFill>
              </a:rPr>
              <a:t>– ne ishodi dozvolu iz članka 61. stavka 1. ovoga Zakona (članak 28. stavak 3.).</a:t>
            </a:r>
          </a:p>
          <a:p>
            <a:endParaRPr lang="hr-HR" sz="2000" spc="-150" dirty="0" smtClean="0">
              <a:solidFill>
                <a:schemeClr val="accent1">
                  <a:lumMod val="50000"/>
                </a:schemeClr>
              </a:solidFill>
            </a:endParaRPr>
          </a:p>
          <a:p>
            <a:r>
              <a:rPr lang="vi-VN" sz="2000" spc="-150" dirty="0" smtClean="0">
                <a:solidFill>
                  <a:schemeClr val="accent1">
                    <a:lumMod val="50000"/>
                  </a:schemeClr>
                </a:solidFill>
              </a:rPr>
              <a:t>(</a:t>
            </a:r>
            <a:r>
              <a:rPr lang="vi-VN" sz="2000" spc="-150" dirty="0">
                <a:solidFill>
                  <a:schemeClr val="accent1">
                    <a:lumMod val="50000"/>
                  </a:schemeClr>
                </a:solidFill>
              </a:rPr>
              <a:t>3) Za prekršaje iz stavaka 1. i 2. ovoga članka kaznit će se i </a:t>
            </a:r>
            <a:r>
              <a:rPr lang="vi-VN" sz="2000" b="1" spc="-150" dirty="0">
                <a:solidFill>
                  <a:srgbClr val="FF0000"/>
                </a:solidFill>
              </a:rPr>
              <a:t>odgovorna osoba </a:t>
            </a:r>
            <a:r>
              <a:rPr lang="vi-VN" sz="2000" spc="-150" dirty="0">
                <a:solidFill>
                  <a:schemeClr val="accent1">
                    <a:lumMod val="50000"/>
                  </a:schemeClr>
                </a:solidFill>
              </a:rPr>
              <a:t>u </a:t>
            </a:r>
            <a:r>
              <a:rPr lang="vi-VN" sz="2000" b="1" spc="-150" dirty="0">
                <a:solidFill>
                  <a:srgbClr val="FF0000"/>
                </a:solidFill>
              </a:rPr>
              <a:t>Državnom hidrometeorološkom zavodu i Institutu za medicinska istraživanja i medicinu</a:t>
            </a:r>
            <a:r>
              <a:rPr lang="vi-VN" sz="2000" spc="-150" dirty="0">
                <a:solidFill>
                  <a:schemeClr val="accent1">
                    <a:lumMod val="50000"/>
                  </a:schemeClr>
                </a:solidFill>
              </a:rPr>
              <a:t> rada novčanom kaznom u iznosu od 15.000,00 do 25.000,00 kuna.</a:t>
            </a:r>
          </a:p>
        </p:txBody>
      </p:sp>
    </p:spTree>
    <p:extLst>
      <p:ext uri="{BB962C8B-B14F-4D97-AF65-F5344CB8AC3E}">
        <p14:creationId xmlns:p14="http://schemas.microsoft.com/office/powerpoint/2010/main" val="3179006678"/>
      </p:ext>
    </p:extLst>
  </p:cSld>
  <p:clrMapOvr>
    <a:masterClrMapping/>
  </p:clrMapOvr>
  <p:transition spd="med">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11.11 </a:t>
            </a:r>
            <a:r>
              <a:rPr lang="hr-HR" sz="2800" b="1" dirty="0" smtClean="0">
                <a:solidFill>
                  <a:schemeClr val="tx2"/>
                </a:solidFill>
                <a:effectLst>
                  <a:glow>
                    <a:srgbClr val="7F7F7F">
                      <a:alpha val="35000"/>
                    </a:srgbClr>
                  </a:glow>
                </a:effectLst>
              </a:rPr>
              <a:t>Inspekcija </a:t>
            </a:r>
            <a:r>
              <a:rPr lang="hr-HR" sz="2800" b="1" dirty="0">
                <a:solidFill>
                  <a:schemeClr val="tx2"/>
                </a:solidFill>
                <a:effectLst>
                  <a:glow>
                    <a:srgbClr val="7F7F7F">
                      <a:alpha val="35000"/>
                    </a:srgbClr>
                  </a:glow>
                </a:effectLst>
              </a:rPr>
              <a:t>zaštite okoliša i sustav sudstva i </a:t>
            </a:r>
            <a:r>
              <a:rPr lang="hr-HR" sz="2800" b="1" dirty="0" smtClean="0">
                <a:solidFill>
                  <a:schemeClr val="tx2"/>
                </a:solidFill>
                <a:effectLst>
                  <a:glow>
                    <a:srgbClr val="7F7F7F">
                      <a:alpha val="35000"/>
                    </a:srgbClr>
                  </a:glow>
                </a:effectLst>
              </a:rPr>
              <a:t>		    državnog odvjetništva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210393" y="2387150"/>
            <a:ext cx="8707029" cy="2862322"/>
          </a:xfrm>
          <a:prstGeom prst="rect">
            <a:avLst/>
          </a:prstGeom>
          <a:noFill/>
        </p:spPr>
        <p:txBody>
          <a:bodyPr wrap="square" rtlCol="0">
            <a:spAutoFit/>
          </a:bodyPr>
          <a:lstStyle/>
          <a:p>
            <a:pPr algn="just"/>
            <a:r>
              <a:rPr lang="hr-HR" sz="2000" spc="-150" dirty="0" smtClean="0">
                <a:solidFill>
                  <a:schemeClr val="accent1">
                    <a:lumMod val="50000"/>
                  </a:schemeClr>
                </a:solidFill>
              </a:rPr>
              <a:t>Područje PKZ  i općenito onečišćenje zraka sankcionira se putem općih kaznenih dijela protiv okoliša</a:t>
            </a:r>
          </a:p>
          <a:p>
            <a:pPr algn="just"/>
            <a:endParaRPr lang="hr-HR" sz="2000" spc="-150" dirty="0">
              <a:solidFill>
                <a:schemeClr val="accent1">
                  <a:lumMod val="50000"/>
                </a:schemeClr>
              </a:solidFill>
            </a:endParaRPr>
          </a:p>
          <a:p>
            <a:pPr algn="just"/>
            <a:r>
              <a:rPr lang="hr-HR" sz="2000" spc="-150" dirty="0" smtClean="0">
                <a:solidFill>
                  <a:schemeClr val="accent1">
                    <a:lumMod val="50000"/>
                  </a:schemeClr>
                </a:solidFill>
              </a:rPr>
              <a:t>Kaznena djela protiv okoliša, propisana u glavi  XX. </a:t>
            </a:r>
            <a:r>
              <a:rPr lang="hr-HR" sz="2000" b="1" spc="-150" dirty="0" smtClean="0">
                <a:solidFill>
                  <a:schemeClr val="accent6">
                    <a:lumMod val="75000"/>
                  </a:schemeClr>
                </a:solidFill>
              </a:rPr>
              <a:t>Kaznenog zakona</a:t>
            </a:r>
            <a:r>
              <a:rPr lang="hr-HR" sz="2000" spc="-150" dirty="0" smtClean="0">
                <a:solidFill>
                  <a:schemeClr val="accent1">
                    <a:lumMod val="50000"/>
                  </a:schemeClr>
                </a:solidFill>
              </a:rPr>
              <a:t>, spadaju u kategoriju kaznenih djela za koja se </a:t>
            </a:r>
            <a:r>
              <a:rPr lang="hr-HR" sz="2000" b="1" spc="-150" dirty="0" smtClean="0">
                <a:solidFill>
                  <a:schemeClr val="accent1">
                    <a:lumMod val="50000"/>
                  </a:schemeClr>
                </a:solidFill>
              </a:rPr>
              <a:t>progon vrši po službenoj dužnosti.  Ovlašteni je tužitelj državni odvjetnik koji progon pokreće  po  službenoj  dužnosti  u  javnom  interesu. </a:t>
            </a:r>
          </a:p>
          <a:p>
            <a:pPr algn="just"/>
            <a:endParaRPr lang="hr-HR" sz="2000" spc="-150" dirty="0" smtClean="0">
              <a:solidFill>
                <a:schemeClr val="accent1">
                  <a:lumMod val="50000"/>
                </a:schemeClr>
              </a:solidFill>
            </a:endParaRPr>
          </a:p>
          <a:p>
            <a:pPr algn="just"/>
            <a:r>
              <a:rPr lang="hr-HR" sz="2000" spc="-150" dirty="0" smtClean="0">
                <a:solidFill>
                  <a:schemeClr val="accent1">
                    <a:lumMod val="50000"/>
                  </a:schemeClr>
                </a:solidFill>
              </a:rPr>
              <a:t>Sukladno čl. 204., st. 1. </a:t>
            </a:r>
            <a:r>
              <a:rPr lang="hr-HR" sz="2000" b="1" spc="-150" dirty="0" smtClean="0">
                <a:solidFill>
                  <a:schemeClr val="accent6">
                    <a:lumMod val="75000"/>
                  </a:schemeClr>
                </a:solidFill>
              </a:rPr>
              <a:t>Zakona o kaznenom postupku </a:t>
            </a:r>
            <a:r>
              <a:rPr lang="hr-HR" sz="2000" spc="-150" dirty="0" smtClean="0">
                <a:solidFill>
                  <a:schemeClr val="accent1">
                    <a:lumMod val="50000"/>
                  </a:schemeClr>
                </a:solidFill>
              </a:rPr>
              <a:t>svatko je dužan prijaviti kazneno djelo za koje se postupak pokreće po službenoj dužnosti, koje mu je dojavljeno ili za koje je saznao. </a:t>
            </a:r>
          </a:p>
          <a:p>
            <a:pPr algn="just"/>
            <a:endParaRPr lang="hr-HR" sz="2000" spc="-150" dirty="0" smtClean="0">
              <a:solidFill>
                <a:schemeClr val="accent1">
                  <a:lumMod val="50000"/>
                </a:schemeClr>
              </a:solidFill>
            </a:endParaRP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Kaznena djela koja se odnose na PKZ</a:t>
            </a:r>
            <a:endParaRPr lang="hr-HR" sz="2400" b="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11.11 </a:t>
            </a:r>
            <a:r>
              <a:rPr lang="hr-HR" sz="2800" b="1" dirty="0" smtClean="0">
                <a:solidFill>
                  <a:schemeClr val="tx2"/>
                </a:solidFill>
                <a:effectLst>
                  <a:glow>
                    <a:srgbClr val="7F7F7F">
                      <a:alpha val="35000"/>
                    </a:srgbClr>
                  </a:glow>
                </a:effectLst>
              </a:rPr>
              <a:t>Inspekcija </a:t>
            </a:r>
            <a:r>
              <a:rPr lang="hr-HR" sz="2800" b="1" dirty="0">
                <a:solidFill>
                  <a:schemeClr val="tx2"/>
                </a:solidFill>
                <a:effectLst>
                  <a:glow>
                    <a:srgbClr val="7F7F7F">
                      <a:alpha val="35000"/>
                    </a:srgbClr>
                  </a:glow>
                </a:effectLst>
              </a:rPr>
              <a:t>zaštite okoliša i sustav sudstva i </a:t>
            </a:r>
            <a:r>
              <a:rPr lang="hr-HR" sz="2800" b="1" dirty="0" smtClean="0">
                <a:solidFill>
                  <a:schemeClr val="tx2"/>
                </a:solidFill>
                <a:effectLst>
                  <a:glow>
                    <a:srgbClr val="7F7F7F">
                      <a:alpha val="35000"/>
                    </a:srgbClr>
                  </a:glow>
                </a:effectLst>
              </a:rPr>
              <a:t>		    državnog odvjetništva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2" name="TextBox 11"/>
          <p:cNvSpPr txBox="1"/>
          <p:nvPr/>
        </p:nvSpPr>
        <p:spPr>
          <a:xfrm>
            <a:off x="239282" y="1990641"/>
            <a:ext cx="8733802" cy="4093428"/>
          </a:xfrm>
          <a:prstGeom prst="rect">
            <a:avLst/>
          </a:prstGeom>
          <a:noFill/>
        </p:spPr>
        <p:txBody>
          <a:bodyPr wrap="square" rtlCol="0">
            <a:spAutoFit/>
          </a:bodyPr>
          <a:lstStyle/>
          <a:p>
            <a:pPr algn="just"/>
            <a:r>
              <a:rPr lang="hr-HR" sz="2000" spc="-150" dirty="0" smtClean="0">
                <a:solidFill>
                  <a:schemeClr val="accent1">
                    <a:lumMod val="50000"/>
                  </a:schemeClr>
                </a:solidFill>
              </a:rPr>
              <a:t>U Republici Hrvatskoj ne postoje specijalizirane policijske jedinice koje bi se bavile ekološkim kriminalom  </a:t>
            </a:r>
            <a:r>
              <a:rPr lang="hr-HR" sz="2000" b="1" spc="-150" dirty="0" smtClean="0">
                <a:solidFill>
                  <a:schemeClr val="accent1">
                    <a:lumMod val="50000"/>
                  </a:schemeClr>
                </a:solidFill>
              </a:rPr>
              <a:t>niti  u okviru državnog odvjetništva  postoji  poseban odjel  za  ekološki kriminalitet  </a:t>
            </a:r>
            <a:r>
              <a:rPr lang="hr-HR" sz="2000" spc="-150" dirty="0" smtClean="0">
                <a:solidFill>
                  <a:schemeClr val="accent1">
                    <a:lumMod val="50000"/>
                  </a:schemeClr>
                </a:solidFill>
              </a:rPr>
              <a:t>kao  što  je  to oformljeno u nekim državama članicama EU. Kazneni progon, a budući da je za većinu kaznenih djela iz glave XX. </a:t>
            </a:r>
            <a:r>
              <a:rPr lang="hr-HR" sz="2000" b="1" spc="-150" dirty="0" smtClean="0">
                <a:solidFill>
                  <a:schemeClr val="accent6">
                    <a:lumMod val="75000"/>
                  </a:schemeClr>
                </a:solidFill>
              </a:rPr>
              <a:t>Kaznenog zakona </a:t>
            </a:r>
            <a:r>
              <a:rPr lang="hr-HR" sz="2000" b="1" spc="-150" dirty="0" smtClean="0">
                <a:solidFill>
                  <a:schemeClr val="accent1">
                    <a:lumMod val="50000"/>
                  </a:schemeClr>
                </a:solidFill>
              </a:rPr>
              <a:t>propisana kazna zatvora do pet godina, za kaznena djela protiv okoliša </a:t>
            </a:r>
            <a:r>
              <a:rPr lang="hr-HR" sz="2000" spc="-150" dirty="0" smtClean="0">
                <a:solidFill>
                  <a:schemeClr val="accent1">
                    <a:lumMod val="50000"/>
                  </a:schemeClr>
                </a:solidFill>
              </a:rPr>
              <a:t>u pravilu će se </a:t>
            </a:r>
            <a:r>
              <a:rPr lang="hr-HR" sz="2000" b="1" spc="-150" dirty="0" smtClean="0">
                <a:solidFill>
                  <a:schemeClr val="accent1">
                    <a:lumMod val="50000"/>
                  </a:schemeClr>
                </a:solidFill>
              </a:rPr>
              <a:t>voditi kazneni postupak s jednostavnijim procesnim formama. </a:t>
            </a:r>
            <a:r>
              <a:rPr lang="hr-HR" sz="2000" spc="-150" dirty="0" smtClean="0">
                <a:solidFill>
                  <a:schemeClr val="accent1">
                    <a:lumMod val="50000"/>
                  </a:schemeClr>
                </a:solidFill>
              </a:rPr>
              <a:t>To znači da se za </a:t>
            </a:r>
            <a:r>
              <a:rPr lang="hr-HR" sz="2000" b="1" spc="-150" dirty="0" smtClean="0">
                <a:solidFill>
                  <a:schemeClr val="accent1">
                    <a:lumMod val="50000"/>
                  </a:schemeClr>
                </a:solidFill>
              </a:rPr>
              <a:t>ova  kaznena djela ne provodi istraga već državni odvjetnik može naložiti istražitelju provođenje dokaznih radnji ili pak sam provesti dokazne radnje koje su svrhovite za podizanje optužnice. Istragu je, kao poseban stadij kaznenog postupka, moguće provesti za kazneno djelo onečišćenja okoliša, čl. 193., st. 2. </a:t>
            </a:r>
            <a:r>
              <a:rPr lang="hr-HR" sz="2000" b="1" spc="-150" dirty="0" smtClean="0">
                <a:solidFill>
                  <a:schemeClr val="accent6">
                    <a:lumMod val="75000"/>
                  </a:schemeClr>
                </a:solidFill>
              </a:rPr>
              <a:t>Kaznenog zakona</a:t>
            </a:r>
            <a:r>
              <a:rPr lang="hr-HR" sz="2000" b="1" spc="-150" dirty="0" smtClean="0">
                <a:solidFill>
                  <a:schemeClr val="accent1">
                    <a:lumMod val="50000"/>
                  </a:schemeClr>
                </a:solidFill>
              </a:rPr>
              <a:t>, kada je došlo do ugrožavanja života ili zdravlja ljudi </a:t>
            </a:r>
            <a:r>
              <a:rPr lang="hr-HR" sz="2000" spc="-150" dirty="0" smtClean="0">
                <a:solidFill>
                  <a:schemeClr val="accent1">
                    <a:lumMod val="50000"/>
                  </a:schemeClr>
                </a:solidFill>
              </a:rPr>
              <a:t>te za oblike teških kaznenih djela protiv okoliša propisane </a:t>
            </a:r>
            <a:r>
              <a:rPr lang="hr-HR" sz="2000" b="1" spc="-150" dirty="0" smtClean="0">
                <a:solidFill>
                  <a:schemeClr val="accent1">
                    <a:lumMod val="50000"/>
                  </a:schemeClr>
                </a:solidFill>
              </a:rPr>
              <a:t>čl. 214., st. 1. i 2. i 5. </a:t>
            </a:r>
            <a:r>
              <a:rPr lang="hr-HR" sz="2000" b="1" spc="-150" dirty="0" smtClean="0">
                <a:solidFill>
                  <a:schemeClr val="accent6">
                    <a:lumMod val="75000"/>
                  </a:schemeClr>
                </a:solidFill>
              </a:rPr>
              <a:t>Kaznenog zakona</a:t>
            </a:r>
            <a:r>
              <a:rPr lang="hr-HR" sz="2000" spc="-150" dirty="0" smtClean="0">
                <a:solidFill>
                  <a:schemeClr val="accent1">
                    <a:lumMod val="50000"/>
                  </a:schemeClr>
                </a:solidFill>
              </a:rPr>
              <a:t>. Ni za jedno od ovih kaznenih djela istraga nije obligatorna te državni odvjetnik može, sukladno čl. 341., st. 3. </a:t>
            </a:r>
            <a:r>
              <a:rPr lang="hr-HR" sz="2000" b="1" spc="-150" dirty="0" smtClean="0">
                <a:solidFill>
                  <a:schemeClr val="accent6">
                    <a:lumMod val="75000"/>
                  </a:schemeClr>
                </a:solidFill>
              </a:rPr>
              <a:t>Zakona o kaznenom postupku</a:t>
            </a:r>
            <a:r>
              <a:rPr lang="hr-HR" sz="2000" spc="-150" dirty="0" smtClean="0">
                <a:solidFill>
                  <a:schemeClr val="accent1">
                    <a:lumMod val="50000"/>
                  </a:schemeClr>
                </a:solidFill>
              </a:rPr>
              <a:t>,  podići neposrednu optužnicu.</a:t>
            </a:r>
          </a:p>
          <a:p>
            <a:pPr algn="just"/>
            <a:endParaRPr lang="hr-HR" sz="2000" dirty="0">
              <a:solidFill>
                <a:schemeClr val="accent1">
                  <a:lumMod val="50000"/>
                </a:schemeClr>
              </a:solidFill>
            </a:endParaRP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Kaznena djela koja se odnose na PKZ</a:t>
            </a:r>
            <a:endParaRPr lang="hr-HR" sz="2400" b="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76238" y="493713"/>
            <a:ext cx="8767761"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11.8 diskusija na temu članka 33. ZOZZ - </a:t>
            </a:r>
            <a:r>
              <a:rPr lang="hr-HR" sz="2400" b="1" dirty="0">
                <a:solidFill>
                  <a:schemeClr val="tx2"/>
                </a:solidFill>
                <a:effectLst>
                  <a:glow>
                    <a:srgbClr val="7F7F7F">
                      <a:alpha val="35000"/>
                    </a:srgbClr>
                  </a:glow>
                </a:effectLst>
              </a:rPr>
              <a:t>primjeri iz </a:t>
            </a:r>
            <a:r>
              <a:rPr lang="hr-HR" sz="2400" b="1" dirty="0" smtClean="0">
                <a:solidFill>
                  <a:schemeClr val="tx2"/>
                </a:solidFill>
                <a:effectLst>
                  <a:glow>
                    <a:srgbClr val="7F7F7F">
                      <a:alpha val="35000"/>
                    </a:srgbClr>
                  </a:glow>
                </a:effectLst>
              </a:rPr>
              <a:t>prakse </a:t>
            </a: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TextBox 9"/>
          <p:cNvSpPr txBox="1"/>
          <p:nvPr/>
        </p:nvSpPr>
        <p:spPr>
          <a:xfrm>
            <a:off x="376239" y="2500893"/>
            <a:ext cx="8658478" cy="830997"/>
          </a:xfrm>
          <a:prstGeom prst="rect">
            <a:avLst/>
          </a:prstGeom>
          <a:noFill/>
        </p:spPr>
        <p:txBody>
          <a:bodyPr wrap="square" rtlCol="0">
            <a:spAutoFit/>
          </a:bodyPr>
          <a:lstStyle/>
          <a:p>
            <a:pPr algn="just"/>
            <a:r>
              <a:rPr lang="hr-HR" sz="2400" b="1" spc="-150" dirty="0" smtClean="0">
                <a:solidFill>
                  <a:schemeClr val="accent1">
                    <a:lumMod val="50000"/>
                  </a:schemeClr>
                </a:solidFill>
              </a:rPr>
              <a:t>Kao poticaj na diskusiju bit će prikazan „</a:t>
            </a:r>
            <a:r>
              <a:rPr lang="hr-HR" sz="2400" b="1" spc="-150" dirty="0" err="1" smtClean="0">
                <a:solidFill>
                  <a:schemeClr val="accent1">
                    <a:lumMod val="50000"/>
                  </a:schemeClr>
                </a:solidFill>
              </a:rPr>
              <a:t>case</a:t>
            </a:r>
            <a:r>
              <a:rPr lang="hr-HR" sz="2400" b="1" spc="-150" dirty="0" smtClean="0">
                <a:solidFill>
                  <a:schemeClr val="accent1">
                    <a:lumMod val="50000"/>
                  </a:schemeClr>
                </a:solidFill>
              </a:rPr>
              <a:t> </a:t>
            </a:r>
            <a:r>
              <a:rPr lang="hr-HR" sz="2400" b="1" spc="-150" dirty="0" err="1" smtClean="0">
                <a:solidFill>
                  <a:schemeClr val="accent1">
                    <a:lumMod val="50000"/>
                  </a:schemeClr>
                </a:solidFill>
              </a:rPr>
              <a:t>study</a:t>
            </a:r>
            <a:r>
              <a:rPr lang="hr-HR" sz="2400" b="1" spc="-150" dirty="0" smtClean="0">
                <a:solidFill>
                  <a:schemeClr val="accent1">
                    <a:lumMod val="50000"/>
                  </a:schemeClr>
                </a:solidFill>
              </a:rPr>
              <a:t> „ širenja neugodnog mirisa i dima iz nepoznatog izvora iz Istre.</a:t>
            </a:r>
            <a:endParaRPr lang="hr-HR" sz="2000" dirty="0">
              <a:latin typeface="+mn-lt"/>
            </a:endParaRPr>
          </a:p>
        </p:txBody>
      </p:sp>
    </p:spTree>
    <p:extLst>
      <p:ext uri="{BB962C8B-B14F-4D97-AF65-F5344CB8AC3E}">
        <p14:creationId xmlns:p14="http://schemas.microsoft.com/office/powerpoint/2010/main" val="3433701297"/>
      </p:ext>
    </p:extLst>
  </p:cSld>
  <p:clrMapOvr>
    <a:masterClrMapping/>
  </p:clrMapOvr>
  <p:transition spd="med">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11.11 </a:t>
            </a:r>
            <a:r>
              <a:rPr lang="hr-HR" sz="2800" b="1" dirty="0" smtClean="0">
                <a:solidFill>
                  <a:schemeClr val="tx2"/>
                </a:solidFill>
                <a:effectLst>
                  <a:glow>
                    <a:srgbClr val="7F7F7F">
                      <a:alpha val="35000"/>
                    </a:srgbClr>
                  </a:glow>
                </a:effectLst>
              </a:rPr>
              <a:t>Inspekcija </a:t>
            </a:r>
            <a:r>
              <a:rPr lang="hr-HR" sz="2800" b="1" dirty="0">
                <a:solidFill>
                  <a:schemeClr val="tx2"/>
                </a:solidFill>
                <a:effectLst>
                  <a:glow>
                    <a:srgbClr val="7F7F7F">
                      <a:alpha val="35000"/>
                    </a:srgbClr>
                  </a:glow>
                </a:effectLst>
              </a:rPr>
              <a:t>zaštite okoliša i sustav sudstva i </a:t>
            </a:r>
            <a:r>
              <a:rPr lang="hr-HR" sz="2800" b="1" dirty="0" smtClean="0">
                <a:solidFill>
                  <a:schemeClr val="tx2"/>
                </a:solidFill>
                <a:effectLst>
                  <a:glow>
                    <a:srgbClr val="7F7F7F">
                      <a:alpha val="35000"/>
                    </a:srgbClr>
                  </a:glow>
                </a:effectLst>
              </a:rPr>
              <a:t>		    državnog odvjetništva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512748" y="2338822"/>
            <a:ext cx="8197232" cy="1938992"/>
          </a:xfrm>
          <a:prstGeom prst="rect">
            <a:avLst/>
          </a:prstGeom>
          <a:noFill/>
        </p:spPr>
        <p:txBody>
          <a:bodyPr wrap="square" rtlCol="0">
            <a:spAutoFit/>
          </a:bodyPr>
          <a:lstStyle/>
          <a:p>
            <a:pPr algn="just"/>
            <a:r>
              <a:rPr lang="hr-HR" sz="2000" spc="-150" dirty="0" smtClean="0">
                <a:solidFill>
                  <a:schemeClr val="accent1">
                    <a:lumMod val="50000"/>
                  </a:schemeClr>
                </a:solidFill>
              </a:rPr>
              <a:t>Za progon kaznenih djela protiv okoliša </a:t>
            </a:r>
            <a:r>
              <a:rPr lang="hr-HR" sz="2000" b="1" spc="-150" dirty="0" smtClean="0">
                <a:solidFill>
                  <a:schemeClr val="accent1">
                    <a:lumMod val="50000"/>
                  </a:schemeClr>
                </a:solidFill>
              </a:rPr>
              <a:t>od iznimne je važnosti podnošenje detaljnih i kvalitetnih kaznenih prijava,</a:t>
            </a:r>
            <a:r>
              <a:rPr lang="hr-HR" sz="2000" spc="-150" dirty="0" smtClean="0">
                <a:solidFill>
                  <a:schemeClr val="accent1">
                    <a:lumMod val="50000"/>
                  </a:schemeClr>
                </a:solidFill>
              </a:rPr>
              <a:t> uz navođenje </a:t>
            </a:r>
            <a:r>
              <a:rPr lang="hr-HR" sz="2000" b="1" spc="-150" dirty="0" smtClean="0">
                <a:solidFill>
                  <a:schemeClr val="accent1">
                    <a:lumMod val="50000"/>
                  </a:schemeClr>
                </a:solidFill>
              </a:rPr>
              <a:t>svih dokaza koja su nadležnim upravnim tijelima dostupna </a:t>
            </a:r>
            <a:r>
              <a:rPr lang="hr-HR" sz="2000" spc="-150" dirty="0" smtClean="0">
                <a:solidFill>
                  <a:schemeClr val="accent1">
                    <a:lumMod val="50000"/>
                  </a:schemeClr>
                </a:solidFill>
              </a:rPr>
              <a:t>kao i poduzimanje potrebnih radnji </a:t>
            </a:r>
            <a:r>
              <a:rPr lang="hr-HR" sz="2000" b="1" spc="-150" dirty="0" smtClean="0">
                <a:solidFill>
                  <a:schemeClr val="accent1">
                    <a:lumMod val="50000"/>
                  </a:schemeClr>
                </a:solidFill>
              </a:rPr>
              <a:t>da bi se sačuvali tragovi kaznenog djela  </a:t>
            </a:r>
            <a:r>
              <a:rPr lang="hr-HR" sz="2000" spc="-150" dirty="0" smtClean="0">
                <a:solidFill>
                  <a:schemeClr val="accent1">
                    <a:lumMod val="50000"/>
                  </a:schemeClr>
                </a:solidFill>
              </a:rPr>
              <a:t>te drugi dokazi,  a  </a:t>
            </a:r>
            <a:r>
              <a:rPr lang="hr-HR" sz="2000" b="1" spc="-150" dirty="0" smtClean="0">
                <a:solidFill>
                  <a:schemeClr val="accent1">
                    <a:lumMod val="50000"/>
                  </a:schemeClr>
                </a:solidFill>
              </a:rPr>
              <a:t>sukladno  čl.  204.  Zakona  o  kaznenom  postupku. </a:t>
            </a:r>
          </a:p>
          <a:p>
            <a:pPr algn="just"/>
            <a:endParaRPr lang="hr-HR" sz="2000" spc="-150" dirty="0" smtClean="0">
              <a:solidFill>
                <a:schemeClr val="accent1">
                  <a:lumMod val="50000"/>
                </a:schemeClr>
              </a:solidFill>
            </a:endParaRPr>
          </a:p>
          <a:p>
            <a:endParaRPr lang="hr-HR" sz="2000" dirty="0">
              <a:solidFill>
                <a:schemeClr val="accent1">
                  <a:lumMod val="50000"/>
                </a:schemeClr>
              </a:solidFill>
            </a:endParaRPr>
          </a:p>
        </p:txBody>
      </p:sp>
      <p:sp>
        <p:nvSpPr>
          <p:cNvPr id="12" name="TextBox 11"/>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Kaznena djela koja se odnose na PKZ</a:t>
            </a:r>
            <a:endParaRPr lang="hr-HR" sz="2400" b="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11.11 </a:t>
            </a:r>
            <a:r>
              <a:rPr lang="hr-HR" sz="2800" b="1" dirty="0" smtClean="0">
                <a:solidFill>
                  <a:schemeClr val="tx2"/>
                </a:solidFill>
                <a:effectLst>
                  <a:glow>
                    <a:srgbClr val="7F7F7F">
                      <a:alpha val="35000"/>
                    </a:srgbClr>
                  </a:glow>
                </a:effectLst>
              </a:rPr>
              <a:t>Inspekcija </a:t>
            </a:r>
            <a:r>
              <a:rPr lang="hr-HR" sz="2800" b="1" dirty="0">
                <a:solidFill>
                  <a:schemeClr val="tx2"/>
                </a:solidFill>
                <a:effectLst>
                  <a:glow>
                    <a:srgbClr val="7F7F7F">
                      <a:alpha val="35000"/>
                    </a:srgbClr>
                  </a:glow>
                </a:effectLst>
              </a:rPr>
              <a:t>zaštite okoliša i sustav sudstva i </a:t>
            </a:r>
            <a:r>
              <a:rPr lang="hr-HR" sz="2800" b="1" dirty="0" smtClean="0">
                <a:solidFill>
                  <a:schemeClr val="tx2"/>
                </a:solidFill>
                <a:effectLst>
                  <a:glow>
                    <a:srgbClr val="7F7F7F">
                      <a:alpha val="35000"/>
                    </a:srgbClr>
                  </a:glow>
                </a:effectLst>
              </a:rPr>
              <a:t>		    državnog odvjetništva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Rectangle 9"/>
          <p:cNvSpPr/>
          <p:nvPr/>
        </p:nvSpPr>
        <p:spPr>
          <a:xfrm>
            <a:off x="116378" y="2270404"/>
            <a:ext cx="8784861" cy="3477875"/>
          </a:xfrm>
          <a:prstGeom prst="rect">
            <a:avLst/>
          </a:prstGeom>
        </p:spPr>
        <p:txBody>
          <a:bodyPr wrap="square">
            <a:spAutoFit/>
          </a:bodyPr>
          <a:lstStyle/>
          <a:p>
            <a:pPr algn="just"/>
            <a:r>
              <a:rPr lang="hr-HR" sz="2000" dirty="0">
                <a:solidFill>
                  <a:schemeClr val="accent1">
                    <a:lumMod val="50000"/>
                  </a:schemeClr>
                </a:solidFill>
                <a:latin typeface="+mn-lt"/>
                <a:ea typeface="Times New Roman" panose="02020603050405020304" pitchFamily="18" charset="0"/>
              </a:rPr>
              <a:t> </a:t>
            </a:r>
            <a:r>
              <a:rPr lang="hr-HR" sz="2000" spc="-150" dirty="0">
                <a:solidFill>
                  <a:schemeClr val="accent1">
                    <a:lumMod val="50000"/>
                  </a:schemeClr>
                </a:solidFill>
                <a:latin typeface="+mn-lt"/>
                <a:ea typeface="Times New Roman" panose="02020603050405020304" pitchFamily="18" charset="0"/>
              </a:rPr>
              <a:t>Za kaznena djela iz ove </a:t>
            </a:r>
            <a:r>
              <a:rPr lang="hr-HR" sz="2000" spc="-150" dirty="0" smtClean="0">
                <a:solidFill>
                  <a:schemeClr val="accent1">
                    <a:lumMod val="50000"/>
                  </a:schemeClr>
                </a:solidFill>
                <a:latin typeface="+mn-lt"/>
                <a:ea typeface="Times New Roman" panose="02020603050405020304" pitchFamily="18" charset="0"/>
              </a:rPr>
              <a:t>glave  </a:t>
            </a:r>
            <a:r>
              <a:rPr lang="hr-HR" sz="2000" b="1" spc="-150" dirty="0">
                <a:solidFill>
                  <a:schemeClr val="accent6">
                    <a:lumMod val="75000"/>
                  </a:schemeClr>
                </a:solidFill>
                <a:latin typeface="+mn-lt"/>
                <a:ea typeface="Times New Roman" panose="02020603050405020304" pitchFamily="18" charset="0"/>
              </a:rPr>
              <a:t>Kaznenog zakona </a:t>
            </a:r>
            <a:r>
              <a:rPr lang="hr-HR" sz="2000" b="1" spc="-150" dirty="0" smtClean="0">
                <a:solidFill>
                  <a:schemeClr val="accent6">
                    <a:lumMod val="75000"/>
                  </a:schemeClr>
                </a:solidFill>
                <a:latin typeface="+mn-lt"/>
                <a:ea typeface="Times New Roman" panose="02020603050405020304" pitchFamily="18" charset="0"/>
              </a:rPr>
              <a:t> </a:t>
            </a:r>
            <a:r>
              <a:rPr lang="hr-HR" sz="2000" b="1" spc="-150" dirty="0" smtClean="0">
                <a:solidFill>
                  <a:schemeClr val="accent1">
                    <a:lumMod val="50000"/>
                  </a:schemeClr>
                </a:solidFill>
                <a:latin typeface="+mn-lt"/>
                <a:ea typeface="Times New Roman" panose="02020603050405020304" pitchFamily="18" charset="0"/>
              </a:rPr>
              <a:t>nije </a:t>
            </a:r>
            <a:r>
              <a:rPr lang="hr-HR" sz="2000" b="1" spc="-150" dirty="0">
                <a:solidFill>
                  <a:schemeClr val="accent1">
                    <a:lumMod val="50000"/>
                  </a:schemeClr>
                </a:solidFill>
                <a:latin typeface="+mn-lt"/>
                <a:ea typeface="Times New Roman" panose="02020603050405020304" pitchFamily="18" charset="0"/>
              </a:rPr>
              <a:t>moguće provođenje posebnih dokaznih radnji </a:t>
            </a:r>
            <a:r>
              <a:rPr lang="hr-HR" sz="2000" spc="-150" dirty="0">
                <a:solidFill>
                  <a:schemeClr val="accent1">
                    <a:lumMod val="50000"/>
                  </a:schemeClr>
                </a:solidFill>
                <a:latin typeface="+mn-lt"/>
                <a:ea typeface="Times New Roman" panose="02020603050405020304" pitchFamily="18" charset="0"/>
              </a:rPr>
              <a:t>iz čl. 332. ZKP-a, koje obuhvaćaju, </a:t>
            </a:r>
            <a:r>
              <a:rPr lang="hr-HR" sz="2000" b="1" i="1" spc="-150" dirty="0" smtClean="0">
                <a:solidFill>
                  <a:schemeClr val="accent1">
                    <a:lumMod val="50000"/>
                  </a:schemeClr>
                </a:solidFill>
                <a:latin typeface="+mn-lt"/>
                <a:ea typeface="Times New Roman" panose="02020603050405020304" pitchFamily="18" charset="0"/>
              </a:rPr>
              <a:t>između ostalog</a:t>
            </a:r>
            <a:r>
              <a:rPr lang="hr-HR" sz="2000" spc="-150" dirty="0" smtClean="0">
                <a:solidFill>
                  <a:schemeClr val="accent1">
                    <a:lumMod val="50000"/>
                  </a:schemeClr>
                </a:solidFill>
                <a:latin typeface="+mn-lt"/>
                <a:ea typeface="Times New Roman" panose="02020603050405020304" pitchFamily="18" charset="0"/>
              </a:rPr>
              <a:t>, </a:t>
            </a:r>
            <a:r>
              <a:rPr lang="hr-HR" sz="2000" spc="-150" dirty="0">
                <a:solidFill>
                  <a:schemeClr val="accent1">
                    <a:lumMod val="50000"/>
                  </a:schemeClr>
                </a:solidFill>
                <a:latin typeface="+mn-lt"/>
                <a:ea typeface="Times New Roman" panose="02020603050405020304" pitchFamily="18" charset="0"/>
              </a:rPr>
              <a:t>nadzor i tehničko snimanje razgovora i drugih komunikacija na daljinu, presretanje, prikupljanje i snimanje računalnih podataka itd., osim ako ova kaznena djela ne bi bila počinjena u sastavu zločinačkog udruženja. Kod </a:t>
            </a:r>
            <a:r>
              <a:rPr lang="hr-HR" sz="2000" b="1" spc="-150" dirty="0">
                <a:solidFill>
                  <a:schemeClr val="accent1">
                    <a:lumMod val="50000"/>
                  </a:schemeClr>
                </a:solidFill>
                <a:latin typeface="+mn-lt"/>
                <a:ea typeface="Times New Roman" panose="02020603050405020304" pitchFamily="18" charset="0"/>
              </a:rPr>
              <a:t>kaznenih djela protiv okoliša u pravilu će biti neophodno izvesti dokaz vještačenjem,</a:t>
            </a:r>
            <a:r>
              <a:rPr lang="hr-HR" sz="2000" spc="-150" dirty="0">
                <a:solidFill>
                  <a:schemeClr val="accent1">
                    <a:lumMod val="50000"/>
                  </a:schemeClr>
                </a:solidFill>
                <a:latin typeface="+mn-lt"/>
                <a:ea typeface="Times New Roman" panose="02020603050405020304" pitchFamily="18" charset="0"/>
              </a:rPr>
              <a:t> odnosno zatražiti </a:t>
            </a:r>
            <a:r>
              <a:rPr lang="hr-HR" sz="2000" b="1" spc="-150" dirty="0">
                <a:solidFill>
                  <a:schemeClr val="accent1">
                    <a:lumMod val="50000"/>
                  </a:schemeClr>
                </a:solidFill>
                <a:latin typeface="+mn-lt"/>
                <a:ea typeface="Times New Roman" panose="02020603050405020304" pitchFamily="18" charset="0"/>
              </a:rPr>
              <a:t>nalaz i mišljenje vještaka odgovarajuće struke kako bi se uopće utvrdilo postojanje kaznenog djela a potom i krivnja okrivljenika</a:t>
            </a:r>
            <a:r>
              <a:rPr lang="hr-HR" sz="2000" spc="-150" dirty="0">
                <a:solidFill>
                  <a:schemeClr val="accent1">
                    <a:lumMod val="50000"/>
                  </a:schemeClr>
                </a:solidFill>
                <a:latin typeface="+mn-lt"/>
                <a:ea typeface="Times New Roman" panose="02020603050405020304" pitchFamily="18" charset="0"/>
              </a:rPr>
              <a:t>. Zakonski opis kaznenih djela protiv okoliša sadrži pojmove koje je potrebno protumačiti uz pomoć vještaka različitih struka, </a:t>
            </a:r>
            <a:r>
              <a:rPr lang="hr-HR" sz="2000" spc="-150" dirty="0" smtClean="0">
                <a:solidFill>
                  <a:schemeClr val="accent1">
                    <a:lumMod val="50000"/>
                  </a:schemeClr>
                </a:solidFill>
                <a:latin typeface="+mn-lt"/>
                <a:ea typeface="Times New Roman" panose="02020603050405020304" pitchFamily="18" charset="0"/>
              </a:rPr>
              <a:t>primjerice </a:t>
            </a:r>
            <a:r>
              <a:rPr lang="hr-HR" sz="2000" dirty="0">
                <a:solidFill>
                  <a:schemeClr val="accent1">
                    <a:lumMod val="50000"/>
                  </a:schemeClr>
                </a:solidFill>
                <a:latin typeface="+mn-lt"/>
              </a:rPr>
              <a:t> </a:t>
            </a:r>
            <a:r>
              <a:rPr lang="hr-HR" sz="2000" dirty="0" smtClean="0">
                <a:solidFill>
                  <a:schemeClr val="accent1">
                    <a:lumMod val="50000"/>
                  </a:schemeClr>
                </a:solidFill>
                <a:latin typeface="+mn-lt"/>
              </a:rPr>
              <a:t>biokemičara </a:t>
            </a:r>
            <a:r>
              <a:rPr lang="hr-HR" sz="2000" dirty="0">
                <a:solidFill>
                  <a:schemeClr val="accent1">
                    <a:lumMod val="50000"/>
                  </a:schemeClr>
                </a:solidFill>
                <a:latin typeface="+mn-lt"/>
              </a:rPr>
              <a:t>i </a:t>
            </a:r>
            <a:r>
              <a:rPr lang="hr-HR" sz="2000" dirty="0" smtClean="0">
                <a:solidFill>
                  <a:schemeClr val="accent1">
                    <a:lumMod val="50000"/>
                  </a:schemeClr>
                </a:solidFill>
                <a:latin typeface="+mn-lt"/>
              </a:rPr>
              <a:t>meteorologa</a:t>
            </a:r>
            <a:r>
              <a:rPr lang="hr-HR" sz="2000" spc="-150" dirty="0" smtClean="0">
                <a:solidFill>
                  <a:schemeClr val="accent1">
                    <a:lumMod val="50000"/>
                  </a:schemeClr>
                </a:solidFill>
                <a:latin typeface="+mn-lt"/>
                <a:ea typeface="Times New Roman" panose="02020603050405020304" pitchFamily="18" charset="0"/>
              </a:rPr>
              <a:t>, </a:t>
            </a:r>
            <a:r>
              <a:rPr lang="hr-HR" sz="2000" spc="-150" dirty="0">
                <a:solidFill>
                  <a:schemeClr val="accent1">
                    <a:lumMod val="50000"/>
                  </a:schemeClr>
                </a:solidFill>
                <a:latin typeface="+mn-lt"/>
                <a:ea typeface="Times New Roman" panose="02020603050405020304" pitchFamily="18" charset="0"/>
              </a:rPr>
              <a:t>ovisno o kojem se kaznenom djelu radi odnosno koja je sastavnica </a:t>
            </a:r>
            <a:r>
              <a:rPr lang="hr-HR" sz="2000" spc="-150" dirty="0" smtClean="0">
                <a:solidFill>
                  <a:schemeClr val="accent1">
                    <a:lumMod val="50000"/>
                  </a:schemeClr>
                </a:solidFill>
                <a:latin typeface="+mn-lt"/>
                <a:ea typeface="Times New Roman" panose="02020603050405020304" pitchFamily="18" charset="0"/>
              </a:rPr>
              <a:t>okoliša, tj.  </a:t>
            </a:r>
            <a:r>
              <a:rPr lang="hr-HR" sz="2000" spc="-150" dirty="0">
                <a:solidFill>
                  <a:schemeClr val="accent1">
                    <a:lumMod val="50000"/>
                  </a:schemeClr>
                </a:solidFill>
                <a:latin typeface="+mn-lt"/>
                <a:ea typeface="Times New Roman" panose="02020603050405020304" pitchFamily="18" charset="0"/>
              </a:rPr>
              <a:t>z</a:t>
            </a:r>
            <a:r>
              <a:rPr lang="hr-HR" sz="2000" spc="-150" dirty="0" smtClean="0">
                <a:solidFill>
                  <a:schemeClr val="accent1">
                    <a:lumMod val="50000"/>
                  </a:schemeClr>
                </a:solidFill>
                <a:latin typeface="+mn-lt"/>
                <a:ea typeface="Times New Roman" panose="02020603050405020304" pitchFamily="18" charset="0"/>
              </a:rPr>
              <a:t>raka ugrožena.</a:t>
            </a:r>
          </a:p>
          <a:p>
            <a:pPr algn="just"/>
            <a:endParaRPr lang="hr-HR" sz="2000" spc="-150" dirty="0" smtClean="0">
              <a:solidFill>
                <a:schemeClr val="accent1">
                  <a:lumMod val="50000"/>
                </a:schemeClr>
              </a:solidFill>
              <a:latin typeface="+mn-lt"/>
              <a:ea typeface="Times New Roman" panose="02020603050405020304" pitchFamily="18" charset="0"/>
            </a:endParaRPr>
          </a:p>
          <a:p>
            <a:pPr algn="just"/>
            <a:endParaRPr lang="hr-HR" sz="2000" spc="-150" dirty="0">
              <a:solidFill>
                <a:schemeClr val="accent1">
                  <a:lumMod val="50000"/>
                </a:schemeClr>
              </a:solidFill>
              <a:latin typeface="+mn-lt"/>
            </a:endParaRPr>
          </a:p>
        </p:txBody>
      </p:sp>
      <p:sp>
        <p:nvSpPr>
          <p:cNvPr id="12" name="TextBox 11"/>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Kaznena djela koja se odnose na PKZ</a:t>
            </a:r>
            <a:endParaRPr lang="hr-HR" sz="2400" b="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11.11 </a:t>
            </a:r>
            <a:r>
              <a:rPr lang="hr-HR" sz="2800" b="1" dirty="0" smtClean="0">
                <a:solidFill>
                  <a:schemeClr val="tx2"/>
                </a:solidFill>
                <a:effectLst>
                  <a:glow>
                    <a:srgbClr val="7F7F7F">
                      <a:alpha val="35000"/>
                    </a:srgbClr>
                  </a:glow>
                </a:effectLst>
              </a:rPr>
              <a:t>Inspekcija </a:t>
            </a:r>
            <a:r>
              <a:rPr lang="hr-HR" sz="2800" b="1" dirty="0">
                <a:solidFill>
                  <a:schemeClr val="tx2"/>
                </a:solidFill>
                <a:effectLst>
                  <a:glow>
                    <a:srgbClr val="7F7F7F">
                      <a:alpha val="35000"/>
                    </a:srgbClr>
                  </a:glow>
                </a:effectLst>
              </a:rPr>
              <a:t>zaštite okoliša i sustav sudstva i </a:t>
            </a:r>
            <a:r>
              <a:rPr lang="hr-HR" sz="2800" b="1" dirty="0" smtClean="0">
                <a:solidFill>
                  <a:schemeClr val="tx2"/>
                </a:solidFill>
                <a:effectLst>
                  <a:glow>
                    <a:srgbClr val="7F7F7F">
                      <a:alpha val="35000"/>
                    </a:srgbClr>
                  </a:glow>
                </a:effectLst>
              </a:rPr>
              <a:t>		    državnog odvjetništva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436970" y="2395242"/>
            <a:ext cx="8326704" cy="1938992"/>
          </a:xfrm>
          <a:prstGeom prst="rect">
            <a:avLst/>
          </a:prstGeom>
          <a:noFill/>
        </p:spPr>
        <p:txBody>
          <a:bodyPr wrap="square" rtlCol="0">
            <a:spAutoFit/>
          </a:bodyPr>
          <a:lstStyle/>
          <a:p>
            <a:pPr algn="just"/>
            <a:r>
              <a:rPr lang="hr-HR" sz="2000" b="1" spc="-150" dirty="0" smtClean="0">
                <a:solidFill>
                  <a:schemeClr val="accent1">
                    <a:lumMod val="50000"/>
                  </a:schemeClr>
                </a:solidFill>
              </a:rPr>
              <a:t>Kaznena djela protiv okoliša u pravilu su kaznena djela ugrožavanja,</a:t>
            </a:r>
            <a:r>
              <a:rPr lang="hr-HR" sz="2000" spc="-150" dirty="0" smtClean="0">
                <a:solidFill>
                  <a:schemeClr val="accent1">
                    <a:lumMod val="50000"/>
                  </a:schemeClr>
                </a:solidFill>
              </a:rPr>
              <a:t> za postojanje kaznenog djela </a:t>
            </a:r>
            <a:r>
              <a:rPr lang="hr-HR" sz="2000" b="1" spc="-150" dirty="0" smtClean="0">
                <a:solidFill>
                  <a:schemeClr val="accent1">
                    <a:lumMod val="50000"/>
                  </a:schemeClr>
                </a:solidFill>
              </a:rPr>
              <a:t>nije potrebno da dođe do povređivanja zaštićenog pravnog dobra odnosno okoliša. Tužitelj treba dokazati da je radnja dovela do ugrožavanja okoliša te krivnju počinitelja</a:t>
            </a:r>
            <a:r>
              <a:rPr lang="hr-HR" sz="2000" spc="-150" dirty="0" smtClean="0">
                <a:solidFill>
                  <a:schemeClr val="accent1">
                    <a:lumMod val="50000"/>
                  </a:schemeClr>
                </a:solidFill>
              </a:rPr>
              <a:t>. Za ova kaznena djela predviđeno je kažnjavanje za nehaj, s obzirom na to da će se najčešće i raditi o počinjenju djela s ovim oblikom krivnje</a:t>
            </a:r>
            <a:r>
              <a:rPr lang="hr-HR" sz="2000" dirty="0" smtClean="0">
                <a:solidFill>
                  <a:schemeClr val="accent1">
                    <a:lumMod val="50000"/>
                  </a:schemeClr>
                </a:solidFill>
              </a:rPr>
              <a:t>.  </a:t>
            </a:r>
            <a:endParaRPr lang="hr-HR" sz="2000" spc="-150" dirty="0" smtClean="0">
              <a:solidFill>
                <a:schemeClr val="accent1">
                  <a:lumMod val="50000"/>
                </a:schemeClr>
              </a:solidFill>
            </a:endParaRPr>
          </a:p>
          <a:p>
            <a:pPr algn="just"/>
            <a:endParaRPr lang="hr-HR" sz="2000" dirty="0">
              <a:solidFill>
                <a:schemeClr val="accent1">
                  <a:lumMod val="50000"/>
                </a:schemeClr>
              </a:solidFill>
            </a:endParaRP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Kaznena djela koja se odnose na PKZ</a:t>
            </a:r>
            <a:endParaRPr lang="hr-HR" sz="2400" b="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11.11 </a:t>
            </a:r>
            <a:r>
              <a:rPr lang="hr-HR" sz="2800" b="1" dirty="0" smtClean="0">
                <a:solidFill>
                  <a:schemeClr val="tx2"/>
                </a:solidFill>
                <a:effectLst>
                  <a:glow>
                    <a:srgbClr val="7F7F7F">
                      <a:alpha val="35000"/>
                    </a:srgbClr>
                  </a:glow>
                </a:effectLst>
              </a:rPr>
              <a:t>Inspekcija </a:t>
            </a:r>
            <a:r>
              <a:rPr lang="hr-HR" sz="2800" b="1" dirty="0">
                <a:solidFill>
                  <a:schemeClr val="tx2"/>
                </a:solidFill>
                <a:effectLst>
                  <a:glow>
                    <a:srgbClr val="7F7F7F">
                      <a:alpha val="35000"/>
                    </a:srgbClr>
                  </a:glow>
                </a:effectLst>
              </a:rPr>
              <a:t>zaštite okoliša i sustav sudstva i </a:t>
            </a:r>
            <a:r>
              <a:rPr lang="hr-HR" sz="2800" b="1" dirty="0" smtClean="0">
                <a:solidFill>
                  <a:schemeClr val="tx2"/>
                </a:solidFill>
                <a:effectLst>
                  <a:glow>
                    <a:srgbClr val="7F7F7F">
                      <a:alpha val="35000"/>
                    </a:srgbClr>
                  </a:glow>
                </a:effectLst>
              </a:rPr>
              <a:t>		    državnog odvjetništva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469338" y="2290935"/>
            <a:ext cx="8415717" cy="3785652"/>
          </a:xfrm>
          <a:prstGeom prst="rect">
            <a:avLst/>
          </a:prstGeom>
          <a:noFill/>
        </p:spPr>
        <p:txBody>
          <a:bodyPr wrap="square" rtlCol="0">
            <a:spAutoFit/>
          </a:bodyPr>
          <a:lstStyle/>
          <a:p>
            <a:pPr algn="just"/>
            <a:r>
              <a:rPr lang="hr-HR" sz="2000" spc="-150" dirty="0" smtClean="0">
                <a:solidFill>
                  <a:schemeClr val="accent1">
                    <a:lumMod val="50000"/>
                  </a:schemeClr>
                </a:solidFill>
              </a:rPr>
              <a:t>Kazneno djelo onečišćenja okoliša iz članka 193. </a:t>
            </a:r>
            <a:r>
              <a:rPr lang="hr-HR" sz="2000" b="1" spc="-150" dirty="0" smtClean="0">
                <a:solidFill>
                  <a:schemeClr val="accent6">
                    <a:lumMod val="75000"/>
                  </a:schemeClr>
                </a:solidFill>
              </a:rPr>
              <a:t>Kaznenog zakona </a:t>
            </a:r>
            <a:r>
              <a:rPr lang="hr-HR" sz="2000" spc="-150" dirty="0" smtClean="0">
                <a:solidFill>
                  <a:schemeClr val="accent1">
                    <a:lumMod val="50000"/>
                  </a:schemeClr>
                </a:solidFill>
              </a:rPr>
              <a:t>propisuje da </a:t>
            </a:r>
            <a:r>
              <a:rPr lang="hr-HR" sz="2000" b="1" spc="-150" dirty="0" smtClean="0">
                <a:solidFill>
                  <a:schemeClr val="accent1">
                    <a:lumMod val="50000"/>
                  </a:schemeClr>
                </a:solidFill>
              </a:rPr>
              <a:t>tko protivno propisima otpusti, unese ili ispusti količinu tvari</a:t>
            </a:r>
            <a:r>
              <a:rPr lang="hr-HR" sz="2000" spc="-150" dirty="0" smtClean="0">
                <a:solidFill>
                  <a:schemeClr val="accent1">
                    <a:lumMod val="50000"/>
                  </a:schemeClr>
                </a:solidFill>
              </a:rPr>
              <a:t> ili ionizirajućeg zračenja u </a:t>
            </a:r>
            <a:r>
              <a:rPr lang="hr-HR" sz="2000" b="1" spc="-150" dirty="0" smtClean="0">
                <a:solidFill>
                  <a:schemeClr val="accent1">
                    <a:lumMod val="50000"/>
                  </a:schemeClr>
                </a:solidFill>
              </a:rPr>
              <a:t>zrak</a:t>
            </a:r>
            <a:r>
              <a:rPr lang="hr-HR" sz="2000" spc="-150" dirty="0" smtClean="0">
                <a:solidFill>
                  <a:schemeClr val="accent1">
                    <a:lumMod val="50000"/>
                  </a:schemeClr>
                </a:solidFill>
              </a:rPr>
              <a:t>, tlo, podzemlje, vodu ili more kojom se može </a:t>
            </a:r>
            <a:r>
              <a:rPr lang="hr-HR" sz="2000" b="1" spc="-150" dirty="0">
                <a:solidFill>
                  <a:schemeClr val="accent1">
                    <a:lumMod val="50000"/>
                  </a:schemeClr>
                </a:solidFill>
              </a:rPr>
              <a:t>trajnije ili u znatnoj mjeri </a:t>
            </a:r>
            <a:r>
              <a:rPr lang="hr-HR" sz="2000" spc="-150" dirty="0" smtClean="0">
                <a:solidFill>
                  <a:schemeClr val="accent1">
                    <a:lumMod val="50000"/>
                  </a:schemeClr>
                </a:solidFill>
              </a:rPr>
              <a:t>ugroziti njihova kakvoća ili se mogu u znatnoj mjeri ili na širem području ugroziti  životinje, bilje ili gljive, ili se može ugroziti život ili zdravlje ljudi, kaznit će se kaznom zatvora od šest mjeseci do pet godina. </a:t>
            </a:r>
          </a:p>
          <a:p>
            <a:pPr algn="just"/>
            <a:endParaRPr lang="hr-HR" sz="2000" spc="-150" dirty="0">
              <a:solidFill>
                <a:schemeClr val="accent1">
                  <a:lumMod val="50000"/>
                </a:schemeClr>
              </a:solidFill>
            </a:endParaRPr>
          </a:p>
          <a:p>
            <a:pPr algn="just"/>
            <a:r>
              <a:rPr lang="hr-HR" sz="2000" spc="-150" dirty="0" smtClean="0">
                <a:solidFill>
                  <a:schemeClr val="accent1">
                    <a:lumMod val="50000"/>
                  </a:schemeClr>
                </a:solidFill>
              </a:rPr>
              <a:t>Tko </a:t>
            </a:r>
            <a:r>
              <a:rPr lang="hr-HR" sz="2000" b="1" spc="-150" dirty="0" smtClean="0">
                <a:solidFill>
                  <a:schemeClr val="accent1">
                    <a:lumMod val="50000"/>
                  </a:schemeClr>
                </a:solidFill>
              </a:rPr>
              <a:t>otpusti, unese ili ispusti tvari </a:t>
            </a:r>
            <a:r>
              <a:rPr lang="hr-HR" sz="2000" spc="-150" dirty="0" smtClean="0">
                <a:solidFill>
                  <a:schemeClr val="accent1">
                    <a:lumMod val="50000"/>
                  </a:schemeClr>
                </a:solidFill>
              </a:rPr>
              <a:t>ili ionizirajuće zračenje u </a:t>
            </a:r>
            <a:r>
              <a:rPr lang="hr-HR" sz="2000" b="1" spc="-150" dirty="0" smtClean="0">
                <a:solidFill>
                  <a:schemeClr val="accent1">
                    <a:lumMod val="50000"/>
                  </a:schemeClr>
                </a:solidFill>
              </a:rPr>
              <a:t>zrak</a:t>
            </a:r>
            <a:r>
              <a:rPr lang="hr-HR" sz="2000" spc="-150" dirty="0" smtClean="0">
                <a:solidFill>
                  <a:schemeClr val="accent1">
                    <a:lumMod val="50000"/>
                  </a:schemeClr>
                </a:solidFill>
              </a:rPr>
              <a:t>, tlo, podzemlje, vodu ili more i time </a:t>
            </a:r>
            <a:r>
              <a:rPr lang="hr-HR" sz="2000" b="1" spc="-150" dirty="0" smtClean="0">
                <a:solidFill>
                  <a:schemeClr val="accent1">
                    <a:lumMod val="50000"/>
                  </a:schemeClr>
                </a:solidFill>
              </a:rPr>
              <a:t>ugrozi život ili zdravlje ljudi</a:t>
            </a:r>
            <a:r>
              <a:rPr lang="hr-HR" sz="2000" spc="-150" dirty="0" smtClean="0">
                <a:solidFill>
                  <a:schemeClr val="accent1">
                    <a:lumMod val="50000"/>
                  </a:schemeClr>
                </a:solidFill>
              </a:rPr>
              <a:t>,</a:t>
            </a:r>
            <a:r>
              <a:rPr lang="pl-PL" sz="2000" spc="-150" dirty="0" smtClean="0">
                <a:solidFill>
                  <a:schemeClr val="accent1">
                    <a:lumMod val="50000"/>
                  </a:schemeClr>
                </a:solidFill>
              </a:rPr>
              <a:t> kaznit će se kaznom zatvora od jedne do osam godina.</a:t>
            </a:r>
          </a:p>
          <a:p>
            <a:pPr algn="just"/>
            <a:endParaRPr lang="pl-PL" sz="2000" spc="-150" dirty="0">
              <a:solidFill>
                <a:schemeClr val="accent1">
                  <a:lumMod val="50000"/>
                </a:schemeClr>
              </a:solidFill>
            </a:endParaRPr>
          </a:p>
          <a:p>
            <a:pPr algn="just"/>
            <a:r>
              <a:rPr lang="pl-PL" sz="2000" spc="-150" dirty="0">
                <a:solidFill>
                  <a:schemeClr val="accent1">
                    <a:lumMod val="50000"/>
                  </a:schemeClr>
                </a:solidFill>
              </a:rPr>
              <a:t>Tko kazneno djelo iz stavka 1. ovoga </a:t>
            </a:r>
            <a:r>
              <a:rPr lang="pl-PL" sz="2000" spc="-150" dirty="0" smtClean="0">
                <a:solidFill>
                  <a:schemeClr val="accent1">
                    <a:lumMod val="50000"/>
                  </a:schemeClr>
                </a:solidFill>
              </a:rPr>
              <a:t>članka 193. </a:t>
            </a:r>
            <a:r>
              <a:rPr lang="pl-PL" sz="2000" spc="-150" dirty="0">
                <a:solidFill>
                  <a:schemeClr val="accent1">
                    <a:lumMod val="50000"/>
                  </a:schemeClr>
                </a:solidFill>
              </a:rPr>
              <a:t>počini </a:t>
            </a:r>
            <a:r>
              <a:rPr lang="pl-PL" sz="2000" b="1" spc="-150" dirty="0"/>
              <a:t>iz nehaja</a:t>
            </a:r>
            <a:r>
              <a:rPr lang="pl-PL" sz="2000" spc="-150" dirty="0">
                <a:solidFill>
                  <a:schemeClr val="accent1">
                    <a:lumMod val="50000"/>
                  </a:schemeClr>
                </a:solidFill>
              </a:rPr>
              <a:t>, kaznit će se kaznom zatvora do dvije godine, a za kazneno djelo iz stavka 2. ovoga članka kaznom zatvora do tri godine.</a:t>
            </a:r>
            <a:endParaRPr lang="pl-PL" sz="2000" spc="-150" dirty="0" smtClean="0">
              <a:solidFill>
                <a:schemeClr val="accent1">
                  <a:lumMod val="50000"/>
                </a:schemeClr>
              </a:solidFill>
            </a:endParaRPr>
          </a:p>
          <a:p>
            <a:pPr algn="just"/>
            <a:endParaRPr lang="hr-HR" sz="2000" dirty="0">
              <a:solidFill>
                <a:schemeClr val="accent1">
                  <a:lumMod val="50000"/>
                </a:schemeClr>
              </a:solidFill>
            </a:endParaRP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Kaznena djela koja se odnose na PKZ</a:t>
            </a:r>
            <a:endParaRPr lang="hr-HR" sz="2400" b="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11.11 </a:t>
            </a:r>
            <a:r>
              <a:rPr lang="hr-HR" sz="2800" b="1" dirty="0" smtClean="0">
                <a:solidFill>
                  <a:schemeClr val="tx2"/>
                </a:solidFill>
                <a:effectLst>
                  <a:glow>
                    <a:srgbClr val="7F7F7F">
                      <a:alpha val="35000"/>
                    </a:srgbClr>
                  </a:glow>
                </a:effectLst>
              </a:rPr>
              <a:t>Inspekcija </a:t>
            </a:r>
            <a:r>
              <a:rPr lang="hr-HR" sz="2800" b="1" dirty="0">
                <a:solidFill>
                  <a:schemeClr val="tx2"/>
                </a:solidFill>
                <a:effectLst>
                  <a:glow>
                    <a:srgbClr val="7F7F7F">
                      <a:alpha val="35000"/>
                    </a:srgbClr>
                  </a:glow>
                </a:effectLst>
              </a:rPr>
              <a:t>zaštite okoliša i sustav sudstva i </a:t>
            </a:r>
            <a:r>
              <a:rPr lang="hr-HR" sz="2800" b="1" dirty="0" smtClean="0">
                <a:solidFill>
                  <a:schemeClr val="tx2"/>
                </a:solidFill>
                <a:effectLst>
                  <a:glow>
                    <a:srgbClr val="7F7F7F">
                      <a:alpha val="35000"/>
                    </a:srgbClr>
                  </a:glow>
                </a:effectLst>
              </a:rPr>
              <a:t>		    državnog odvjetništva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428878" y="2207538"/>
            <a:ext cx="8399533" cy="2554545"/>
          </a:xfrm>
          <a:prstGeom prst="rect">
            <a:avLst/>
          </a:prstGeom>
          <a:noFill/>
        </p:spPr>
        <p:txBody>
          <a:bodyPr wrap="square" rtlCol="0">
            <a:spAutoFit/>
          </a:bodyPr>
          <a:lstStyle/>
          <a:p>
            <a:pPr marL="342900" indent="-342900" algn="just">
              <a:buFont typeface="Arial" panose="020B0604020202020204" pitchFamily="34" charset="0"/>
              <a:buChar char="•"/>
            </a:pPr>
            <a:r>
              <a:rPr lang="hr-HR" sz="2000" spc="-150" dirty="0" smtClean="0">
                <a:solidFill>
                  <a:schemeClr val="accent1">
                    <a:lumMod val="50000"/>
                  </a:schemeClr>
                </a:solidFill>
              </a:rPr>
              <a:t>Kazneno djelo ugrožavanja okoliša postrojenjem iz članka 197. </a:t>
            </a:r>
            <a:r>
              <a:rPr lang="hr-HR" sz="2000" b="1" spc="-150" dirty="0" smtClean="0">
                <a:solidFill>
                  <a:schemeClr val="accent6">
                    <a:lumMod val="75000"/>
                  </a:schemeClr>
                </a:solidFill>
              </a:rPr>
              <a:t>Kaznenog zakona </a:t>
            </a:r>
            <a:r>
              <a:rPr lang="hr-HR" sz="2000" spc="-150" dirty="0" smtClean="0">
                <a:solidFill>
                  <a:schemeClr val="accent1">
                    <a:lumMod val="50000"/>
                  </a:schemeClr>
                </a:solidFill>
              </a:rPr>
              <a:t>propisuje da tko </a:t>
            </a:r>
            <a:r>
              <a:rPr lang="hr-HR" sz="2000" b="1" spc="-150" dirty="0" smtClean="0">
                <a:solidFill>
                  <a:schemeClr val="accent1">
                    <a:lumMod val="50000"/>
                  </a:schemeClr>
                </a:solidFill>
              </a:rPr>
              <a:t>protivno propisima rukuje postrojenjem </a:t>
            </a:r>
            <a:r>
              <a:rPr lang="hr-HR" sz="2000" spc="-150" dirty="0" smtClean="0">
                <a:solidFill>
                  <a:schemeClr val="accent1">
                    <a:lumMod val="50000"/>
                  </a:schemeClr>
                </a:solidFill>
              </a:rPr>
              <a:t>u kojem se odvijaju </a:t>
            </a:r>
            <a:r>
              <a:rPr lang="hr-HR" sz="2000" b="1" spc="-150" dirty="0" smtClean="0">
                <a:solidFill>
                  <a:schemeClr val="accent1">
                    <a:lumMod val="50000"/>
                  </a:schemeClr>
                </a:solidFill>
              </a:rPr>
              <a:t>opasni postupci </a:t>
            </a:r>
            <a:r>
              <a:rPr lang="hr-HR" sz="2000" spc="-150" dirty="0" smtClean="0">
                <a:solidFill>
                  <a:schemeClr val="accent1">
                    <a:lumMod val="50000"/>
                  </a:schemeClr>
                </a:solidFill>
              </a:rPr>
              <a:t>ili u kojem su pohranjene ili se koriste </a:t>
            </a:r>
            <a:r>
              <a:rPr lang="hr-HR" sz="2000" b="1" spc="-150" dirty="0" smtClean="0">
                <a:solidFill>
                  <a:schemeClr val="accent1">
                    <a:lumMod val="50000"/>
                  </a:schemeClr>
                </a:solidFill>
              </a:rPr>
              <a:t>opasne tvari ili pripravci </a:t>
            </a:r>
            <a:r>
              <a:rPr lang="hr-HR" sz="2000" spc="-150" dirty="0" smtClean="0">
                <a:solidFill>
                  <a:schemeClr val="accent1">
                    <a:lumMod val="50000"/>
                  </a:schemeClr>
                </a:solidFill>
              </a:rPr>
              <a:t>koji mogu izvan postrojenja trajnije ili u znatnoj mjeri </a:t>
            </a:r>
            <a:r>
              <a:rPr lang="hr-HR" sz="2000" b="1" spc="-150" dirty="0" smtClean="0">
                <a:solidFill>
                  <a:schemeClr val="accent1">
                    <a:lumMod val="50000"/>
                  </a:schemeClr>
                </a:solidFill>
              </a:rPr>
              <a:t>ugroziti kakvoću zraka</a:t>
            </a:r>
            <a:r>
              <a:rPr lang="hr-HR" sz="2000" spc="-150" dirty="0" smtClean="0">
                <a:solidFill>
                  <a:schemeClr val="accent1">
                    <a:lumMod val="50000"/>
                  </a:schemeClr>
                </a:solidFill>
              </a:rPr>
              <a:t>, tla, podzemlja, vode ili mora, ili u znatnoj mjeri ili na širem području ugroziti životinje, bilje ili gljive, ili </a:t>
            </a:r>
            <a:r>
              <a:rPr lang="hr-HR" sz="2000" b="1" spc="-150" dirty="0" smtClean="0">
                <a:solidFill>
                  <a:schemeClr val="accent1">
                    <a:lumMod val="50000"/>
                  </a:schemeClr>
                </a:solidFill>
              </a:rPr>
              <a:t>ugroziti život ili zdravlje ljudi</a:t>
            </a:r>
            <a:r>
              <a:rPr lang="hr-HR" sz="2000" spc="-150" dirty="0" smtClean="0">
                <a:solidFill>
                  <a:schemeClr val="accent1">
                    <a:lumMod val="50000"/>
                  </a:schemeClr>
                </a:solidFill>
              </a:rPr>
              <a:t>, kaznit će se kaznom zatvora od šest mjeseci do pet godina. Tko kazneno djelo počini iz nehaja, kaznit će se kaznom zatvora do dvije godine.</a:t>
            </a:r>
          </a:p>
          <a:p>
            <a:endParaRPr lang="hr-HR" sz="2000" dirty="0">
              <a:solidFill>
                <a:schemeClr val="accent1">
                  <a:lumMod val="50000"/>
                </a:schemeClr>
              </a:solidFill>
            </a:endParaRP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Kaznena djela koja se odnose na PKZ</a:t>
            </a:r>
            <a:endParaRPr lang="hr-HR" sz="2400" b="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11.11 </a:t>
            </a:r>
            <a:r>
              <a:rPr lang="hr-HR" sz="2800" b="1" dirty="0" smtClean="0">
                <a:solidFill>
                  <a:schemeClr val="tx2"/>
                </a:solidFill>
                <a:effectLst>
                  <a:glow>
                    <a:srgbClr val="7F7F7F">
                      <a:alpha val="35000"/>
                    </a:srgbClr>
                  </a:glow>
                </a:effectLst>
              </a:rPr>
              <a:t>Inspekcija </a:t>
            </a:r>
            <a:r>
              <a:rPr lang="hr-HR" sz="2800" b="1" dirty="0">
                <a:solidFill>
                  <a:schemeClr val="tx2"/>
                </a:solidFill>
                <a:effectLst>
                  <a:glow>
                    <a:srgbClr val="7F7F7F">
                      <a:alpha val="35000"/>
                    </a:srgbClr>
                  </a:glow>
                </a:effectLst>
              </a:rPr>
              <a:t>zaštite okoliša i sustav sudstva i </a:t>
            </a:r>
            <a:r>
              <a:rPr lang="hr-HR" sz="2800" b="1" dirty="0" smtClean="0">
                <a:solidFill>
                  <a:schemeClr val="tx2"/>
                </a:solidFill>
                <a:effectLst>
                  <a:glow>
                    <a:srgbClr val="7F7F7F">
                      <a:alpha val="35000"/>
                    </a:srgbClr>
                  </a:glow>
                </a:effectLst>
              </a:rPr>
              <a:t>		    državnog odvjetništva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47957" y="2478054"/>
            <a:ext cx="8593742" cy="3477875"/>
          </a:xfrm>
          <a:prstGeom prst="rect">
            <a:avLst/>
          </a:prstGeom>
          <a:noFill/>
        </p:spPr>
        <p:txBody>
          <a:bodyPr wrap="square" rtlCol="0">
            <a:spAutoFit/>
          </a:bodyPr>
          <a:lstStyle/>
          <a:p>
            <a:pPr marL="285750" indent="-285750" algn="just">
              <a:buFont typeface="Arial" panose="020B0604020202020204" pitchFamily="34" charset="0"/>
              <a:buChar char="•"/>
            </a:pPr>
            <a:r>
              <a:rPr lang="hr-HR" sz="2000" spc="-150" dirty="0" smtClean="0">
                <a:solidFill>
                  <a:schemeClr val="accent1">
                    <a:lumMod val="50000"/>
                  </a:schemeClr>
                </a:solidFill>
              </a:rPr>
              <a:t>Kazneno djelo </a:t>
            </a:r>
            <a:r>
              <a:rPr lang="hr-HR" sz="2000" b="1" spc="-150" dirty="0" smtClean="0">
                <a:solidFill>
                  <a:schemeClr val="accent1">
                    <a:lumMod val="50000"/>
                  </a:schemeClr>
                </a:solidFill>
              </a:rPr>
              <a:t>ugrožavanja okoliša radioaktivnim tvarima </a:t>
            </a:r>
            <a:r>
              <a:rPr lang="hr-HR" sz="2000" spc="-150" dirty="0" smtClean="0">
                <a:solidFill>
                  <a:schemeClr val="accent1">
                    <a:lumMod val="50000"/>
                  </a:schemeClr>
                </a:solidFill>
              </a:rPr>
              <a:t>iz članka 198. </a:t>
            </a:r>
            <a:r>
              <a:rPr lang="hr-HR" sz="2000" b="1" spc="-150" dirty="0" smtClean="0">
                <a:solidFill>
                  <a:schemeClr val="accent6">
                    <a:lumMod val="75000"/>
                  </a:schemeClr>
                </a:solidFill>
              </a:rPr>
              <a:t>Kaznenog zakona </a:t>
            </a:r>
            <a:r>
              <a:rPr lang="hr-HR" sz="2000" spc="-150" dirty="0" smtClean="0">
                <a:solidFill>
                  <a:schemeClr val="accent1">
                    <a:lumMod val="50000"/>
                  </a:schemeClr>
                </a:solidFill>
              </a:rPr>
              <a:t>propisuje da onaj tko se </a:t>
            </a:r>
            <a:r>
              <a:rPr lang="hr-HR" sz="2000" b="1" spc="-150" dirty="0">
                <a:solidFill>
                  <a:schemeClr val="accent1">
                    <a:lumMod val="50000"/>
                  </a:schemeClr>
                </a:solidFill>
              </a:rPr>
              <a:t>protivno propisima </a:t>
            </a:r>
            <a:r>
              <a:rPr lang="hr-HR" sz="2000" spc="-150" dirty="0" smtClean="0">
                <a:solidFill>
                  <a:schemeClr val="accent1">
                    <a:lumMod val="50000"/>
                  </a:schemeClr>
                </a:solidFill>
              </a:rPr>
              <a:t>proizvodi, prerađuje, rukuje, koristi, posjeduje, skladišti, prevozi, uvozi, izvozi ili odlaže nuklearni materijal ili druge opasne radioaktivne tvari tako da može trajnije ili u znatnoj mjeri ugroziti </a:t>
            </a:r>
            <a:r>
              <a:rPr lang="hr-HR" sz="2000" b="1" spc="-150" dirty="0">
                <a:solidFill>
                  <a:schemeClr val="accent1">
                    <a:lumMod val="50000"/>
                  </a:schemeClr>
                </a:solidFill>
              </a:rPr>
              <a:t>kakvoću zraka</a:t>
            </a:r>
            <a:r>
              <a:rPr lang="hr-HR" sz="2000" spc="-150" dirty="0" smtClean="0">
                <a:solidFill>
                  <a:schemeClr val="accent1">
                    <a:lumMod val="50000"/>
                  </a:schemeClr>
                </a:solidFill>
              </a:rPr>
              <a:t>, tla, podzemlja, vode ili mora, ili u </a:t>
            </a:r>
            <a:r>
              <a:rPr lang="hr-HR" sz="2000" b="1" spc="-150" dirty="0">
                <a:solidFill>
                  <a:schemeClr val="accent1">
                    <a:lumMod val="50000"/>
                  </a:schemeClr>
                </a:solidFill>
              </a:rPr>
              <a:t>znatnoj mjeri ili na širem području </a:t>
            </a:r>
            <a:r>
              <a:rPr lang="hr-HR" sz="2000" spc="-150" dirty="0" smtClean="0">
                <a:solidFill>
                  <a:schemeClr val="accent1">
                    <a:lumMod val="50000"/>
                  </a:schemeClr>
                </a:solidFill>
              </a:rPr>
              <a:t>ugroziti životinje, bilje ili gljive ili ugroziti život ili zdravlje ljudi, kaznit će se kaznom zatvora od šest mjeseci do pet godina. </a:t>
            </a:r>
          </a:p>
          <a:p>
            <a:pPr marL="285750" indent="-285750" algn="just">
              <a:buFont typeface="Arial" panose="020B0604020202020204" pitchFamily="34" charset="0"/>
              <a:buChar char="•"/>
            </a:pPr>
            <a:endParaRPr lang="hr-HR" sz="2000" spc="-150" dirty="0">
              <a:solidFill>
                <a:schemeClr val="accent1">
                  <a:lumMod val="50000"/>
                </a:schemeClr>
              </a:solidFill>
            </a:endParaRPr>
          </a:p>
          <a:p>
            <a:pPr marL="285750" indent="-285750" algn="just">
              <a:buFont typeface="Arial" panose="020B0604020202020204" pitchFamily="34" charset="0"/>
              <a:buChar char="•"/>
            </a:pPr>
            <a:r>
              <a:rPr lang="hr-HR" sz="2000" spc="-150" dirty="0" smtClean="0">
                <a:solidFill>
                  <a:schemeClr val="accent1">
                    <a:lumMod val="50000"/>
                  </a:schemeClr>
                </a:solidFill>
              </a:rPr>
              <a:t>Tko kazneno djelo iz stavka 1. ovoga članka počini </a:t>
            </a:r>
            <a:r>
              <a:rPr lang="hr-HR" sz="2000" b="1" spc="-150" dirty="0" smtClean="0">
                <a:solidFill>
                  <a:schemeClr val="accent1">
                    <a:lumMod val="50000"/>
                  </a:schemeClr>
                </a:solidFill>
              </a:rPr>
              <a:t>iz nehaja</a:t>
            </a:r>
            <a:r>
              <a:rPr lang="hr-HR" sz="2000" spc="-150" dirty="0" smtClean="0">
                <a:solidFill>
                  <a:schemeClr val="accent1">
                    <a:lumMod val="50000"/>
                  </a:schemeClr>
                </a:solidFill>
              </a:rPr>
              <a:t>, kaznit će se kaznom zatvora do dvije godine.</a:t>
            </a:r>
          </a:p>
          <a:p>
            <a:pPr algn="just"/>
            <a:endParaRPr lang="hr-HR" sz="2000" spc="-150" dirty="0" smtClean="0">
              <a:solidFill>
                <a:schemeClr val="accent1">
                  <a:lumMod val="50000"/>
                </a:schemeClr>
              </a:solidFill>
            </a:endParaRPr>
          </a:p>
          <a:p>
            <a:endParaRPr lang="hr-HR" sz="2000" dirty="0">
              <a:solidFill>
                <a:schemeClr val="accent1">
                  <a:lumMod val="50000"/>
                </a:schemeClr>
              </a:solidFill>
            </a:endParaRP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Kaznena djela koja se odnose na PKZ</a:t>
            </a:r>
            <a:endParaRPr lang="hr-HR" sz="2400" b="1"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11.11 </a:t>
            </a:r>
            <a:r>
              <a:rPr lang="hr-HR" sz="2800" b="1" dirty="0" smtClean="0">
                <a:solidFill>
                  <a:schemeClr val="tx2"/>
                </a:solidFill>
                <a:effectLst>
                  <a:glow>
                    <a:srgbClr val="7F7F7F">
                      <a:alpha val="35000"/>
                    </a:srgbClr>
                  </a:glow>
                </a:effectLst>
              </a:rPr>
              <a:t>Inspekcija </a:t>
            </a:r>
            <a:r>
              <a:rPr lang="hr-HR" sz="2800" b="1" dirty="0">
                <a:solidFill>
                  <a:schemeClr val="tx2"/>
                </a:solidFill>
                <a:effectLst>
                  <a:glow>
                    <a:srgbClr val="7F7F7F">
                      <a:alpha val="35000"/>
                    </a:srgbClr>
                  </a:glow>
                </a:effectLst>
              </a:rPr>
              <a:t>zaštite okoliša i sustav sudstva i </a:t>
            </a:r>
            <a:r>
              <a:rPr lang="hr-HR" sz="2800" b="1" dirty="0" smtClean="0">
                <a:solidFill>
                  <a:schemeClr val="tx2"/>
                </a:solidFill>
                <a:effectLst>
                  <a:glow>
                    <a:srgbClr val="7F7F7F">
                      <a:alpha val="35000"/>
                    </a:srgbClr>
                  </a:glow>
                </a:effectLst>
              </a:rPr>
              <a:t>		    državnog odvjetništva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47957" y="2272955"/>
            <a:ext cx="8593742" cy="2862322"/>
          </a:xfrm>
          <a:prstGeom prst="rect">
            <a:avLst/>
          </a:prstGeom>
          <a:noFill/>
        </p:spPr>
        <p:txBody>
          <a:bodyPr wrap="square" rtlCol="0">
            <a:spAutoFit/>
          </a:bodyPr>
          <a:lstStyle/>
          <a:p>
            <a:pPr algn="just"/>
            <a:endParaRPr lang="hr-HR" sz="2000" spc="-150" dirty="0" smtClean="0">
              <a:solidFill>
                <a:schemeClr val="accent1">
                  <a:lumMod val="50000"/>
                </a:schemeClr>
              </a:solidFill>
            </a:endParaRPr>
          </a:p>
          <a:p>
            <a:pPr marL="342900" indent="-342900" algn="just">
              <a:buFont typeface="Arial" panose="020B0604020202020204" pitchFamily="34" charset="0"/>
              <a:buChar char="•"/>
            </a:pPr>
            <a:r>
              <a:rPr lang="hr-HR" sz="2000" b="1" spc="-150" dirty="0" smtClean="0">
                <a:solidFill>
                  <a:schemeClr val="accent6">
                    <a:lumMod val="75000"/>
                  </a:schemeClr>
                </a:solidFill>
              </a:rPr>
              <a:t>Kazneni zakon </a:t>
            </a:r>
            <a:r>
              <a:rPr lang="hr-HR" sz="2000" spc="-150" dirty="0" smtClean="0">
                <a:solidFill>
                  <a:schemeClr val="accent1">
                    <a:lumMod val="50000"/>
                  </a:schemeClr>
                </a:solidFill>
              </a:rPr>
              <a:t>u članku 214. propisuje kao </a:t>
            </a:r>
            <a:r>
              <a:rPr lang="hr-HR" sz="2000" b="1" spc="-150" dirty="0" smtClean="0">
                <a:solidFill>
                  <a:schemeClr val="accent1">
                    <a:lumMod val="50000"/>
                  </a:schemeClr>
                </a:solidFill>
              </a:rPr>
              <a:t>teška kaznena djela</a:t>
            </a:r>
            <a:r>
              <a:rPr lang="hr-HR" sz="2000" spc="-150" dirty="0" smtClean="0">
                <a:solidFill>
                  <a:schemeClr val="accent1">
                    <a:lumMod val="50000"/>
                  </a:schemeClr>
                </a:solidFill>
              </a:rPr>
              <a:t>, odnosno kao kvalificirana, kaznena djela iz </a:t>
            </a:r>
            <a:r>
              <a:rPr lang="hr-HR" sz="2000" b="1" spc="-150" dirty="0" smtClean="0">
                <a:solidFill>
                  <a:schemeClr val="accent1">
                    <a:lumMod val="50000"/>
                  </a:schemeClr>
                </a:solidFill>
              </a:rPr>
              <a:t>članka 193., članka 197., članka 198</a:t>
            </a:r>
            <a:r>
              <a:rPr lang="hr-HR" sz="2000" spc="-150" dirty="0" smtClean="0">
                <a:solidFill>
                  <a:schemeClr val="accent1">
                    <a:lumMod val="50000"/>
                  </a:schemeClr>
                </a:solidFill>
              </a:rPr>
              <a:t>. </a:t>
            </a:r>
            <a:r>
              <a:rPr lang="hr-HR" sz="2000" b="1" spc="-150" dirty="0" smtClean="0">
                <a:solidFill>
                  <a:schemeClr val="accent6">
                    <a:lumMod val="75000"/>
                  </a:schemeClr>
                </a:solidFill>
              </a:rPr>
              <a:t>Kaznenog zakona </a:t>
            </a:r>
            <a:r>
              <a:rPr lang="hr-HR" sz="2000" spc="-150" dirty="0" smtClean="0">
                <a:solidFill>
                  <a:schemeClr val="accent1">
                    <a:lumMod val="50000"/>
                  </a:schemeClr>
                </a:solidFill>
              </a:rPr>
              <a:t>kojima je </a:t>
            </a:r>
            <a:r>
              <a:rPr lang="hr-HR" sz="2000" b="1" spc="-150" dirty="0" smtClean="0">
                <a:solidFill>
                  <a:schemeClr val="accent1">
                    <a:lumMod val="50000"/>
                  </a:schemeClr>
                </a:solidFill>
              </a:rPr>
              <a:t>prouzročena teška tjelesna ozljeda jedne ili više osoba</a:t>
            </a:r>
            <a:r>
              <a:rPr lang="hr-HR" sz="2000" spc="-150" dirty="0" smtClean="0">
                <a:solidFill>
                  <a:schemeClr val="accent1">
                    <a:lumMod val="50000"/>
                  </a:schemeClr>
                </a:solidFill>
              </a:rPr>
              <a:t>, ili se promjene prouzročene onečišćenjem </a:t>
            </a:r>
            <a:r>
              <a:rPr lang="hr-HR" sz="2000" b="1" spc="-150" dirty="0" smtClean="0">
                <a:solidFill>
                  <a:schemeClr val="accent1">
                    <a:lumMod val="50000"/>
                  </a:schemeClr>
                </a:solidFill>
              </a:rPr>
              <a:t>ne mogu dulje vrijeme otkloniti, ili nastupi velika nesreća</a:t>
            </a:r>
            <a:r>
              <a:rPr lang="hr-HR" sz="2000" spc="-150" dirty="0" smtClean="0">
                <a:solidFill>
                  <a:schemeClr val="accent1">
                    <a:lumMod val="50000"/>
                  </a:schemeClr>
                </a:solidFill>
              </a:rPr>
              <a:t>, počinitelj će se kazniti kaznom zatvora od jedne do deset godina. </a:t>
            </a:r>
          </a:p>
          <a:p>
            <a:pPr marL="342900" indent="-342900" algn="just">
              <a:buFont typeface="Arial" panose="020B0604020202020204" pitchFamily="34" charset="0"/>
              <a:buChar char="•"/>
            </a:pPr>
            <a:r>
              <a:rPr lang="hr-HR" sz="2000" spc="-150" dirty="0" smtClean="0">
                <a:solidFill>
                  <a:schemeClr val="accent1">
                    <a:lumMod val="50000"/>
                  </a:schemeClr>
                </a:solidFill>
              </a:rPr>
              <a:t>Ako je kaznenim djelima prouzročena </a:t>
            </a:r>
            <a:r>
              <a:rPr lang="hr-HR" sz="2000" b="1" spc="-150" dirty="0" smtClean="0">
                <a:solidFill>
                  <a:schemeClr val="accent1">
                    <a:lumMod val="50000"/>
                  </a:schemeClr>
                </a:solidFill>
              </a:rPr>
              <a:t>smrt jedne ili više osoba</a:t>
            </a:r>
            <a:r>
              <a:rPr lang="hr-HR" sz="2000" spc="-150" dirty="0" smtClean="0">
                <a:solidFill>
                  <a:schemeClr val="accent1">
                    <a:lumMod val="50000"/>
                  </a:schemeClr>
                </a:solidFill>
              </a:rPr>
              <a:t>, počinitelj će se kazniti kaznom zatvora od tri do petnaest godina.</a:t>
            </a:r>
          </a:p>
          <a:p>
            <a:endParaRPr lang="hr-HR" sz="2000" dirty="0">
              <a:solidFill>
                <a:schemeClr val="accent1">
                  <a:lumMod val="50000"/>
                </a:schemeClr>
              </a:solidFill>
            </a:endParaRP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Kaznena djela koja se odnose na PKZ</a:t>
            </a:r>
            <a:endParaRPr lang="hr-HR" sz="2400" b="1" dirty="0">
              <a:solidFill>
                <a:schemeClr val="accent1">
                  <a:lumMod val="50000"/>
                </a:schemeClr>
              </a:solidFill>
            </a:endParaRPr>
          </a:p>
        </p:txBody>
      </p:sp>
    </p:spTree>
    <p:extLst>
      <p:ext uri="{BB962C8B-B14F-4D97-AF65-F5344CB8AC3E}">
        <p14:creationId xmlns:p14="http://schemas.microsoft.com/office/powerpoint/2010/main" val="515895843"/>
      </p:ext>
    </p:extLst>
  </p:cSld>
  <p:clrMapOvr>
    <a:masterClrMapping/>
  </p:clrMapOvr>
  <p:transition spd="med">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11.5 Primjer kaznenog dijela sa područja PKZ</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47957" y="2272955"/>
            <a:ext cx="8593742" cy="2246769"/>
          </a:xfrm>
          <a:prstGeom prst="rect">
            <a:avLst/>
          </a:prstGeom>
          <a:noFill/>
        </p:spPr>
        <p:txBody>
          <a:bodyPr wrap="square" rtlCol="0">
            <a:spAutoFit/>
          </a:bodyPr>
          <a:lstStyle/>
          <a:p>
            <a:pPr algn="just"/>
            <a:r>
              <a:rPr lang="hr-HR" sz="2000" spc="-150" dirty="0" smtClean="0">
                <a:solidFill>
                  <a:schemeClr val="accent1">
                    <a:lumMod val="50000"/>
                  </a:schemeClr>
                </a:solidFill>
              </a:rPr>
              <a:t>Grad Sisak  je pokrenuo tužbeni postupak protiv odgovornih osoba u INA-i zbog onečišćenja okoliša. </a:t>
            </a:r>
          </a:p>
          <a:p>
            <a:r>
              <a:rPr lang="hr-HR" sz="2000" dirty="0" smtClean="0">
                <a:solidFill>
                  <a:schemeClr val="accent1">
                    <a:lumMod val="50000"/>
                  </a:schemeClr>
                </a:solidFill>
              </a:rPr>
              <a:t>U veljači 2007grad </a:t>
            </a:r>
            <a:r>
              <a:rPr lang="hr-HR" sz="2000" spc="-150" dirty="0" smtClean="0">
                <a:solidFill>
                  <a:schemeClr val="accent1">
                    <a:lumMod val="50000"/>
                  </a:schemeClr>
                </a:solidFill>
              </a:rPr>
              <a:t>Sisak je na Općinskom sudu predao tužbu protiv odgovornih osoba u INA-i zbog prekomjernog onečišćenja zraka.</a:t>
            </a:r>
          </a:p>
          <a:p>
            <a:r>
              <a:rPr lang="hr-HR" sz="2000" spc="-150" dirty="0" smtClean="0">
                <a:solidFill>
                  <a:schemeClr val="accent1">
                    <a:lumMod val="50000"/>
                  </a:schemeClr>
                </a:solidFill>
              </a:rPr>
              <a:t>Prema prvom tužbenom zahtjevu, Sisak je tražio prekid onečišćenja i modernizaciju pogona. Drugim tužbenim zahtjevom od INA-e  je tražio isplatu odštete od 11 milijuna kuna.</a:t>
            </a:r>
          </a:p>
          <a:p>
            <a:endParaRPr lang="hr-HR" sz="2000" spc="-150" dirty="0">
              <a:solidFill>
                <a:schemeClr val="accent1">
                  <a:lumMod val="50000"/>
                </a:schemeClr>
              </a:solidFill>
            </a:endParaRPr>
          </a:p>
          <a:p>
            <a:r>
              <a:rPr lang="hr-HR" sz="2000" spc="-150" dirty="0" smtClean="0">
                <a:solidFill>
                  <a:schemeClr val="accent1">
                    <a:lumMod val="50000"/>
                  </a:schemeClr>
                </a:solidFill>
              </a:rPr>
              <a:t>U studenom 2011. tužba je odbijena.</a:t>
            </a:r>
            <a:endParaRPr lang="hr-HR" sz="2000" spc="-150" dirty="0">
              <a:solidFill>
                <a:schemeClr val="accent1">
                  <a:lumMod val="50000"/>
                </a:schemeClr>
              </a:solidFill>
            </a:endParaRP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Kaznena djela koja se odnose na PKZ</a:t>
            </a:r>
            <a:endParaRPr lang="hr-HR" sz="2400" b="1" dirty="0">
              <a:solidFill>
                <a:schemeClr val="accent1">
                  <a:lumMod val="50000"/>
                </a:schemeClr>
              </a:solidFill>
            </a:endParaRPr>
          </a:p>
        </p:txBody>
      </p:sp>
    </p:spTree>
    <p:extLst>
      <p:ext uri="{BB962C8B-B14F-4D97-AF65-F5344CB8AC3E}">
        <p14:creationId xmlns:p14="http://schemas.microsoft.com/office/powerpoint/2010/main" val="2286768737"/>
      </p:ext>
    </p:extLst>
  </p:cSld>
  <p:clrMapOvr>
    <a:masterClrMapping/>
  </p:clrMapOvr>
  <p:transition spd="med">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11.5 Primjer kaznenog dijela sa područja PKZ</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39411" y="1974196"/>
            <a:ext cx="8593742" cy="2554545"/>
          </a:xfrm>
          <a:prstGeom prst="rect">
            <a:avLst/>
          </a:prstGeom>
          <a:noFill/>
        </p:spPr>
        <p:txBody>
          <a:bodyPr wrap="square" rtlCol="0">
            <a:spAutoFit/>
          </a:bodyPr>
          <a:lstStyle/>
          <a:p>
            <a:pPr algn="just"/>
            <a:endParaRPr lang="hr-HR" sz="2000" spc="-150" dirty="0">
              <a:solidFill>
                <a:schemeClr val="accent1">
                  <a:lumMod val="50000"/>
                </a:schemeClr>
              </a:solidFill>
            </a:endParaRPr>
          </a:p>
          <a:p>
            <a:pPr algn="just"/>
            <a:r>
              <a:rPr lang="hr-HR" sz="2000" spc="-150" dirty="0" smtClean="0">
                <a:solidFill>
                  <a:schemeClr val="accent1">
                    <a:lumMod val="50000"/>
                  </a:schemeClr>
                </a:solidFill>
              </a:rPr>
              <a:t>Posebno je zanimljiv </a:t>
            </a:r>
            <a:r>
              <a:rPr lang="vi-VN" sz="2000" spc="-150" dirty="0" smtClean="0">
                <a:solidFill>
                  <a:schemeClr val="accent1">
                    <a:lumMod val="50000"/>
                  </a:schemeClr>
                </a:solidFill>
              </a:rPr>
              <a:t>slučaj </a:t>
            </a:r>
            <a:r>
              <a:rPr lang="vi-VN" sz="2000" spc="-150" dirty="0">
                <a:solidFill>
                  <a:schemeClr val="accent1">
                    <a:lumMod val="50000"/>
                  </a:schemeClr>
                </a:solidFill>
              </a:rPr>
              <a:t>Karlovačke pivovare, koji je presuđen po bivšem Kaznenom zakonu (</a:t>
            </a:r>
            <a:r>
              <a:rPr lang="vi-VN" sz="2000" spc="-150" dirty="0" smtClean="0">
                <a:solidFill>
                  <a:schemeClr val="accent1">
                    <a:lumMod val="50000"/>
                  </a:schemeClr>
                </a:solidFill>
              </a:rPr>
              <a:t>KZ/97)22</a:t>
            </a:r>
            <a:r>
              <a:rPr lang="hr-HR" sz="2000" spc="-150" dirty="0" smtClean="0">
                <a:solidFill>
                  <a:schemeClr val="accent1">
                    <a:lumMod val="50000"/>
                  </a:schemeClr>
                </a:solidFill>
              </a:rPr>
              <a:t> </a:t>
            </a:r>
            <a:r>
              <a:rPr lang="vi-VN" sz="2000" spc="-150" dirty="0" smtClean="0">
                <a:solidFill>
                  <a:schemeClr val="accent1">
                    <a:lumMod val="50000"/>
                  </a:schemeClr>
                </a:solidFill>
              </a:rPr>
              <a:t>za </a:t>
            </a:r>
            <a:r>
              <a:rPr lang="vi-VN" sz="2000" spc="-150" dirty="0">
                <a:solidFill>
                  <a:schemeClr val="accent1">
                    <a:lumMod val="50000"/>
                  </a:schemeClr>
                </a:solidFill>
              </a:rPr>
              <a:t>teško kazneno djelo protiv opće sigurnosti (čl. 271. st. 2. KZ/97) u vezi s dovođenjem</a:t>
            </a:r>
          </a:p>
          <a:p>
            <a:pPr algn="just"/>
            <a:r>
              <a:rPr lang="vi-VN" sz="2000" spc="-150" dirty="0">
                <a:solidFill>
                  <a:schemeClr val="accent1">
                    <a:lumMod val="50000"/>
                  </a:schemeClr>
                </a:solidFill>
              </a:rPr>
              <a:t>u opasnost života i imovine općeopasnom radnjom ili sredstvom (čl. 263. st. </a:t>
            </a:r>
            <a:r>
              <a:rPr lang="vi-VN" sz="2000" spc="-150" dirty="0" smtClean="0">
                <a:solidFill>
                  <a:schemeClr val="accent1">
                    <a:lumMod val="50000"/>
                  </a:schemeClr>
                </a:solidFill>
              </a:rPr>
              <a:t>2.</a:t>
            </a:r>
            <a:r>
              <a:rPr lang="hr-HR" sz="2000" spc="-150" dirty="0" smtClean="0">
                <a:solidFill>
                  <a:schemeClr val="accent1">
                    <a:lumMod val="50000"/>
                  </a:schemeClr>
                </a:solidFill>
              </a:rPr>
              <a:t> </a:t>
            </a:r>
            <a:r>
              <a:rPr lang="vi-VN" sz="2000" spc="-150" dirty="0" smtClean="0">
                <a:solidFill>
                  <a:schemeClr val="accent1">
                    <a:lumMod val="50000"/>
                  </a:schemeClr>
                </a:solidFill>
              </a:rPr>
              <a:t>KZ/97</a:t>
            </a:r>
            <a:r>
              <a:rPr lang="vi-VN" sz="2000" spc="-150" dirty="0">
                <a:solidFill>
                  <a:schemeClr val="accent1">
                    <a:lumMod val="50000"/>
                  </a:schemeClr>
                </a:solidFill>
              </a:rPr>
              <a:t>). Županijski sud u Zagrebu je osudio Karlovačku pivovaru kao pravnu </a:t>
            </a:r>
            <a:r>
              <a:rPr lang="vi-VN" sz="2000" spc="-150" dirty="0" smtClean="0">
                <a:solidFill>
                  <a:schemeClr val="accent1">
                    <a:lumMod val="50000"/>
                  </a:schemeClr>
                </a:solidFill>
              </a:rPr>
              <a:t>osoba</a:t>
            </a:r>
            <a:r>
              <a:rPr lang="hr-HR" sz="2000" spc="-150" dirty="0" smtClean="0">
                <a:solidFill>
                  <a:schemeClr val="accent1">
                    <a:lumMod val="50000"/>
                  </a:schemeClr>
                </a:solidFill>
              </a:rPr>
              <a:t> j</a:t>
            </a:r>
            <a:r>
              <a:rPr lang="vi-VN" sz="2000" spc="-150" dirty="0" smtClean="0">
                <a:solidFill>
                  <a:schemeClr val="accent1">
                    <a:lumMod val="50000"/>
                  </a:schemeClr>
                </a:solidFill>
              </a:rPr>
              <a:t>er </a:t>
            </a:r>
            <a:r>
              <a:rPr lang="vi-VN" sz="2000" spc="-150" dirty="0">
                <a:solidFill>
                  <a:schemeClr val="accent1">
                    <a:lumMod val="50000"/>
                  </a:schemeClr>
                </a:solidFill>
              </a:rPr>
              <a:t>njezine odgovorne osobe nisu zaustavile istjecanje ugljičnog dioksida, </a:t>
            </a:r>
            <a:r>
              <a:rPr lang="vi-VN" sz="2000" spc="-150" dirty="0" smtClean="0">
                <a:solidFill>
                  <a:schemeClr val="accent1">
                    <a:lumMod val="50000"/>
                  </a:schemeClr>
                </a:solidFill>
              </a:rPr>
              <a:t>premda</a:t>
            </a:r>
            <a:r>
              <a:rPr lang="hr-HR" sz="2000" spc="-150" dirty="0" smtClean="0">
                <a:solidFill>
                  <a:schemeClr val="accent1">
                    <a:lumMod val="50000"/>
                  </a:schemeClr>
                </a:solidFill>
              </a:rPr>
              <a:t> </a:t>
            </a:r>
            <a:r>
              <a:rPr lang="vi-VN" sz="2000" spc="-150" dirty="0" smtClean="0">
                <a:solidFill>
                  <a:schemeClr val="accent1">
                    <a:lumMod val="50000"/>
                  </a:schemeClr>
                </a:solidFill>
              </a:rPr>
              <a:t>su </a:t>
            </a:r>
            <a:r>
              <a:rPr lang="vi-VN" sz="2000" spc="-150" dirty="0">
                <a:solidFill>
                  <a:schemeClr val="accent1">
                    <a:lumMod val="50000"/>
                  </a:schemeClr>
                </a:solidFill>
              </a:rPr>
              <a:t>znale da su 25. studenog 2006. iz pivovare velike količine tog plina ispuštane </a:t>
            </a:r>
            <a:r>
              <a:rPr lang="vi-VN" sz="2000" spc="-150" dirty="0" smtClean="0">
                <a:solidFill>
                  <a:schemeClr val="accent1">
                    <a:lumMod val="50000"/>
                  </a:schemeClr>
                </a:solidFill>
              </a:rPr>
              <a:t>u</a:t>
            </a:r>
            <a:r>
              <a:rPr lang="hr-HR" sz="2000" spc="-150" dirty="0" smtClean="0">
                <a:solidFill>
                  <a:schemeClr val="accent1">
                    <a:lumMod val="50000"/>
                  </a:schemeClr>
                </a:solidFill>
              </a:rPr>
              <a:t> </a:t>
            </a:r>
            <a:r>
              <a:rPr lang="vi-VN" sz="2000" spc="-150" dirty="0" smtClean="0">
                <a:solidFill>
                  <a:schemeClr val="accent1">
                    <a:lumMod val="50000"/>
                  </a:schemeClr>
                </a:solidFill>
              </a:rPr>
              <a:t>kanalizaciju</a:t>
            </a:r>
            <a:r>
              <a:rPr lang="vi-VN" sz="2000" spc="-150" dirty="0">
                <a:solidFill>
                  <a:schemeClr val="accent1">
                    <a:lumMod val="50000"/>
                  </a:schemeClr>
                </a:solidFill>
              </a:rPr>
              <a:t>, koji je zatim dospio u potok iz kojeg je isparavao i tako ugušio </a:t>
            </a:r>
            <a:r>
              <a:rPr lang="vi-VN" sz="2000" spc="-150" dirty="0" smtClean="0">
                <a:solidFill>
                  <a:schemeClr val="accent1">
                    <a:lumMod val="50000"/>
                  </a:schemeClr>
                </a:solidFill>
              </a:rPr>
              <a:t>oštećenika</a:t>
            </a:r>
            <a:r>
              <a:rPr lang="hr-HR" sz="2000" spc="-150" dirty="0" smtClean="0">
                <a:solidFill>
                  <a:schemeClr val="accent1">
                    <a:lumMod val="50000"/>
                  </a:schemeClr>
                </a:solidFill>
              </a:rPr>
              <a:t> </a:t>
            </a:r>
            <a:r>
              <a:rPr lang="vi-VN" sz="2000" spc="-150" dirty="0" smtClean="0">
                <a:solidFill>
                  <a:schemeClr val="accent1">
                    <a:lumMod val="50000"/>
                  </a:schemeClr>
                </a:solidFill>
              </a:rPr>
              <a:t>i </a:t>
            </a:r>
            <a:r>
              <a:rPr lang="vi-VN" sz="2000" spc="-150" dirty="0">
                <a:solidFill>
                  <a:schemeClr val="accent1">
                    <a:lumMod val="50000"/>
                  </a:schemeClr>
                </a:solidFill>
              </a:rPr>
              <a:t>njegovo psa koji su se šetali uz taj potok, kao i patku koja se tamo </a:t>
            </a:r>
            <a:r>
              <a:rPr lang="vi-VN" sz="2000" spc="-150" dirty="0" smtClean="0">
                <a:solidFill>
                  <a:schemeClr val="accent1">
                    <a:lumMod val="50000"/>
                  </a:schemeClr>
                </a:solidFill>
              </a:rPr>
              <a:t>nalazila.</a:t>
            </a:r>
            <a:endParaRPr lang="vi-VN" sz="2000" spc="-150" dirty="0">
              <a:solidFill>
                <a:schemeClr val="accent1">
                  <a:lumMod val="50000"/>
                </a:schemeClr>
              </a:solidFill>
            </a:endParaRP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Kaznena djela koja se odnose na PKZ</a:t>
            </a:r>
            <a:endParaRPr lang="hr-HR" sz="2400" b="1" dirty="0">
              <a:solidFill>
                <a:schemeClr val="accent1">
                  <a:lumMod val="50000"/>
                </a:schemeClr>
              </a:solidFill>
            </a:endParaRPr>
          </a:p>
        </p:txBody>
      </p:sp>
    </p:spTree>
    <p:extLst>
      <p:ext uri="{BB962C8B-B14F-4D97-AF65-F5344CB8AC3E}">
        <p14:creationId xmlns:p14="http://schemas.microsoft.com/office/powerpoint/2010/main" val="4106156310"/>
      </p:ext>
    </p:extLst>
  </p:cSld>
  <p:clrMapOvr>
    <a:masterClrMapping/>
  </p:clrMapOvr>
  <p:transition spd="med">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11.5 Primjer kaznenog dijela sa područja PKZ</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47957" y="2272955"/>
            <a:ext cx="8593742" cy="2246769"/>
          </a:xfrm>
          <a:prstGeom prst="rect">
            <a:avLst/>
          </a:prstGeom>
          <a:noFill/>
        </p:spPr>
        <p:txBody>
          <a:bodyPr wrap="square" rtlCol="0">
            <a:spAutoFit/>
          </a:bodyPr>
          <a:lstStyle/>
          <a:p>
            <a:pPr algn="just"/>
            <a:endParaRPr lang="hr-HR" sz="2000" spc="-150" dirty="0">
              <a:solidFill>
                <a:schemeClr val="accent1">
                  <a:lumMod val="50000"/>
                </a:schemeClr>
              </a:solidFill>
            </a:endParaRPr>
          </a:p>
          <a:p>
            <a:pPr algn="just"/>
            <a:r>
              <a:rPr lang="vi-VN" sz="2000" spc="-150" dirty="0" smtClean="0">
                <a:solidFill>
                  <a:schemeClr val="accent1">
                    <a:lumMod val="50000"/>
                  </a:schemeClr>
                </a:solidFill>
              </a:rPr>
              <a:t>Pritom </a:t>
            </a:r>
            <a:r>
              <a:rPr lang="vi-VN" sz="2000" spc="-150" dirty="0">
                <a:solidFill>
                  <a:schemeClr val="accent1">
                    <a:lumMod val="50000"/>
                  </a:schemeClr>
                </a:solidFill>
              </a:rPr>
              <a:t>je Karlovačka pivovara osuđena na novčanu kaznu u iznosu od 3 </a:t>
            </a:r>
            <a:r>
              <a:rPr lang="vi-VN" sz="2000" spc="-150" dirty="0" smtClean="0">
                <a:solidFill>
                  <a:schemeClr val="accent1">
                    <a:lumMod val="50000"/>
                  </a:schemeClr>
                </a:solidFill>
              </a:rPr>
              <a:t>milijuna</a:t>
            </a:r>
            <a:r>
              <a:rPr lang="hr-HR" sz="2000" spc="-150" dirty="0" smtClean="0">
                <a:solidFill>
                  <a:schemeClr val="accent1">
                    <a:lumMod val="50000"/>
                  </a:schemeClr>
                </a:solidFill>
              </a:rPr>
              <a:t> </a:t>
            </a:r>
            <a:r>
              <a:rPr lang="vi-VN" sz="2000" spc="-150" dirty="0" smtClean="0">
                <a:solidFill>
                  <a:schemeClr val="accent1">
                    <a:lumMod val="50000"/>
                  </a:schemeClr>
                </a:solidFill>
              </a:rPr>
              <a:t>kuna</a:t>
            </a:r>
            <a:r>
              <a:rPr lang="vi-VN" sz="2000" spc="-150" dirty="0">
                <a:solidFill>
                  <a:schemeClr val="accent1">
                    <a:lumMod val="50000"/>
                  </a:schemeClr>
                </a:solidFill>
              </a:rPr>
              <a:t>, dok je pet odgovornih osoba osuđeno na zatvorske kazne: direktor </a:t>
            </a:r>
            <a:r>
              <a:rPr lang="vi-VN" sz="2000" spc="-150" dirty="0" smtClean="0">
                <a:solidFill>
                  <a:schemeClr val="accent1">
                    <a:lumMod val="50000"/>
                  </a:schemeClr>
                </a:solidFill>
              </a:rPr>
              <a:t>tehnič</a:t>
            </a:r>
            <a:r>
              <a:rPr lang="hr-HR" sz="2000" spc="-150" dirty="0" smtClean="0">
                <a:solidFill>
                  <a:schemeClr val="accent1">
                    <a:lumMod val="50000"/>
                  </a:schemeClr>
                </a:solidFill>
              </a:rPr>
              <a:t>k</a:t>
            </a:r>
            <a:r>
              <a:rPr lang="vi-VN" sz="2000" spc="-150" dirty="0" smtClean="0">
                <a:solidFill>
                  <a:schemeClr val="accent1">
                    <a:lumMod val="50000"/>
                  </a:schemeClr>
                </a:solidFill>
              </a:rPr>
              <a:t>og </a:t>
            </a:r>
            <a:r>
              <a:rPr lang="vi-VN" sz="2000" spc="-150" dirty="0">
                <a:solidFill>
                  <a:schemeClr val="accent1">
                    <a:lumMod val="50000"/>
                  </a:schemeClr>
                </a:solidFill>
              </a:rPr>
              <a:t>sektora, rukovoditelj tehničkih usluga, rukovoditeljica odjela proizvodnje </a:t>
            </a:r>
            <a:r>
              <a:rPr lang="vi-VN" sz="2000" spc="-150" dirty="0" smtClean="0">
                <a:solidFill>
                  <a:schemeClr val="accent1">
                    <a:lumMod val="50000"/>
                  </a:schemeClr>
                </a:solidFill>
              </a:rPr>
              <a:t>piva</a:t>
            </a:r>
            <a:r>
              <a:rPr lang="hr-HR" sz="2000" spc="-150" dirty="0" smtClean="0">
                <a:solidFill>
                  <a:schemeClr val="accent1">
                    <a:lumMod val="50000"/>
                  </a:schemeClr>
                </a:solidFill>
              </a:rPr>
              <a:t> </a:t>
            </a:r>
            <a:r>
              <a:rPr lang="vi-VN" sz="2000" spc="-150" dirty="0" smtClean="0">
                <a:solidFill>
                  <a:schemeClr val="accent1">
                    <a:lumMod val="50000"/>
                  </a:schemeClr>
                </a:solidFill>
              </a:rPr>
              <a:t>rukovoditeljica </a:t>
            </a:r>
            <a:r>
              <a:rPr lang="vi-VN" sz="2000" spc="-150" dirty="0">
                <a:solidFill>
                  <a:schemeClr val="accent1">
                    <a:lumMod val="50000"/>
                  </a:schemeClr>
                </a:solidFill>
              </a:rPr>
              <a:t>odjela sigurnosti i zaštite na radu te voditelj tima za </a:t>
            </a:r>
            <a:r>
              <a:rPr lang="vi-VN" sz="2000" spc="-150" dirty="0" smtClean="0">
                <a:solidFill>
                  <a:schemeClr val="accent1">
                    <a:lumMod val="50000"/>
                  </a:schemeClr>
                </a:solidFill>
              </a:rPr>
              <a:t>proizvodnju</a:t>
            </a:r>
            <a:r>
              <a:rPr lang="hr-HR" sz="2000" spc="-150" dirty="0" smtClean="0">
                <a:solidFill>
                  <a:schemeClr val="accent1">
                    <a:lumMod val="50000"/>
                  </a:schemeClr>
                </a:solidFill>
              </a:rPr>
              <a:t> </a:t>
            </a:r>
            <a:r>
              <a:rPr lang="vi-VN" sz="2000" spc="-150" dirty="0" smtClean="0">
                <a:solidFill>
                  <a:schemeClr val="accent1">
                    <a:lumMod val="50000"/>
                  </a:schemeClr>
                </a:solidFill>
              </a:rPr>
              <a:t>piva.</a:t>
            </a:r>
            <a:endParaRPr lang="hr-HR" sz="2000" spc="-150" dirty="0" smtClean="0">
              <a:solidFill>
                <a:schemeClr val="accent1">
                  <a:lumMod val="50000"/>
                </a:schemeClr>
              </a:solidFill>
            </a:endParaRPr>
          </a:p>
          <a:p>
            <a:pPr algn="just"/>
            <a:endParaRPr lang="hr-HR" sz="2000" spc="-150" dirty="0">
              <a:solidFill>
                <a:schemeClr val="accent1">
                  <a:lumMod val="50000"/>
                </a:schemeClr>
              </a:solidFill>
            </a:endParaRPr>
          </a:p>
          <a:p>
            <a:pPr algn="just"/>
            <a:r>
              <a:rPr lang="vi-VN" sz="2000" spc="-150" dirty="0" smtClean="0">
                <a:solidFill>
                  <a:schemeClr val="accent1">
                    <a:lumMod val="50000"/>
                  </a:schemeClr>
                </a:solidFill>
              </a:rPr>
              <a:t>Presudu </a:t>
            </a:r>
            <a:r>
              <a:rPr lang="vi-VN" sz="2000" spc="-150" dirty="0">
                <a:solidFill>
                  <a:schemeClr val="accent1">
                    <a:lumMod val="50000"/>
                  </a:schemeClr>
                </a:solidFill>
              </a:rPr>
              <a:t>je konačno potvrdio i Vrhovni sud:</a:t>
            </a: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Kaznena djela koja se odnose na PKZ</a:t>
            </a:r>
            <a:endParaRPr lang="hr-HR" sz="2400" b="1" dirty="0">
              <a:solidFill>
                <a:schemeClr val="accent1">
                  <a:lumMod val="50000"/>
                </a:schemeClr>
              </a:solidFill>
            </a:endParaRPr>
          </a:p>
        </p:txBody>
      </p:sp>
    </p:spTree>
    <p:extLst>
      <p:ext uri="{BB962C8B-B14F-4D97-AF65-F5344CB8AC3E}">
        <p14:creationId xmlns:p14="http://schemas.microsoft.com/office/powerpoint/2010/main" val="132108306"/>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11.9 Postupanje u slučaju utvrđenih nepravilnosti</a:t>
            </a: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TextBox 9"/>
          <p:cNvSpPr txBox="1"/>
          <p:nvPr/>
        </p:nvSpPr>
        <p:spPr>
          <a:xfrm>
            <a:off x="376239" y="1398485"/>
            <a:ext cx="8658478" cy="4585871"/>
          </a:xfrm>
          <a:prstGeom prst="rect">
            <a:avLst/>
          </a:prstGeom>
          <a:noFill/>
        </p:spPr>
        <p:txBody>
          <a:bodyPr wrap="square" rtlCol="0">
            <a:spAutoFit/>
          </a:bodyPr>
          <a:lstStyle/>
          <a:p>
            <a:pPr algn="just"/>
            <a:r>
              <a:rPr lang="hr-HR" sz="2400" b="1" spc="-150" dirty="0" smtClean="0">
                <a:solidFill>
                  <a:schemeClr val="accent1">
                    <a:lumMod val="50000"/>
                  </a:schemeClr>
                </a:solidFill>
              </a:rPr>
              <a:t>TKO?</a:t>
            </a:r>
          </a:p>
          <a:p>
            <a:pPr marL="285750" indent="-285750" algn="just">
              <a:buFont typeface="Arial" panose="020B0604020202020204" pitchFamily="34" charset="0"/>
              <a:buChar char="•"/>
            </a:pPr>
            <a:r>
              <a:rPr lang="hr-HR" sz="2000" b="1" spc="-150" dirty="0" smtClean="0">
                <a:solidFill>
                  <a:schemeClr val="accent1">
                    <a:lumMod val="50000"/>
                  </a:schemeClr>
                </a:solidFill>
              </a:rPr>
              <a:t>Poslove inspekcijskog nadzora sukladno odredbama </a:t>
            </a:r>
            <a:r>
              <a:rPr lang="hr-HR" sz="2000" b="1" spc="-150" dirty="0" smtClean="0">
                <a:solidFill>
                  <a:schemeClr val="accent6">
                    <a:lumMod val="75000"/>
                  </a:schemeClr>
                </a:solidFill>
              </a:rPr>
              <a:t>Zakona o zaštiti okoliša </a:t>
            </a:r>
            <a:r>
              <a:rPr lang="hr-HR" sz="2000" b="1" spc="-150" dirty="0" smtClean="0">
                <a:solidFill>
                  <a:schemeClr val="accent1">
                    <a:lumMod val="50000"/>
                  </a:schemeClr>
                </a:solidFill>
              </a:rPr>
              <a:t>te odredbama </a:t>
            </a:r>
            <a:r>
              <a:rPr lang="hr-HR" sz="2000" b="1" spc="-150" dirty="0" smtClean="0">
                <a:solidFill>
                  <a:schemeClr val="accent6">
                    <a:lumMod val="75000"/>
                  </a:schemeClr>
                </a:solidFill>
              </a:rPr>
              <a:t>Zakona o zaštiti zraka  </a:t>
            </a:r>
            <a:r>
              <a:rPr lang="hr-HR" sz="2000" b="1" spc="-150" dirty="0" smtClean="0">
                <a:solidFill>
                  <a:schemeClr val="accent1">
                    <a:lumMod val="50000"/>
                  </a:schemeClr>
                </a:solidFill>
              </a:rPr>
              <a:t>provode  </a:t>
            </a:r>
            <a:r>
              <a:rPr lang="hr-HR" sz="2000" b="1" u="sng" spc="-150" dirty="0" smtClean="0">
                <a:solidFill>
                  <a:schemeClr val="accent1">
                    <a:lumMod val="50000"/>
                  </a:schemeClr>
                </a:solidFill>
              </a:rPr>
              <a:t>inspektori  zaštite  okoliša  </a:t>
            </a:r>
            <a:r>
              <a:rPr lang="hr-HR" sz="2000" b="1" spc="-150" dirty="0" smtClean="0">
                <a:solidFill>
                  <a:schemeClr val="accent1">
                    <a:lumMod val="50000"/>
                  </a:schemeClr>
                </a:solidFill>
              </a:rPr>
              <a:t>MZOE</a:t>
            </a:r>
          </a:p>
          <a:p>
            <a:pPr algn="just"/>
            <a:endParaRPr lang="hr-HR" b="1" spc="-150" dirty="0" smtClean="0">
              <a:solidFill>
                <a:schemeClr val="accent1">
                  <a:lumMod val="50000"/>
                </a:schemeClr>
              </a:solidFill>
            </a:endParaRPr>
          </a:p>
          <a:p>
            <a:pPr algn="just"/>
            <a:r>
              <a:rPr lang="hr-HR" sz="2400" b="1" spc="-150" dirty="0" smtClean="0">
                <a:solidFill>
                  <a:schemeClr val="accent1">
                    <a:lumMod val="50000"/>
                  </a:schemeClr>
                </a:solidFill>
              </a:rPr>
              <a:t>KOGA NADZIRU?</a:t>
            </a:r>
          </a:p>
          <a:p>
            <a:pPr marL="342900" indent="-342900">
              <a:buFont typeface="Arial" panose="020B0604020202020204" pitchFamily="34" charset="0"/>
              <a:buChar char="•"/>
            </a:pPr>
            <a:r>
              <a:rPr lang="hr-HR" sz="2000" b="1" spc="-150" dirty="0">
                <a:solidFill>
                  <a:schemeClr val="accent1">
                    <a:lumMod val="50000"/>
                  </a:schemeClr>
                </a:solidFill>
              </a:rPr>
              <a:t>Osobe koje su obvezne provoditi mjere i aktivnosti zaštite okoliša</a:t>
            </a:r>
          </a:p>
          <a:p>
            <a:pPr algn="just"/>
            <a:endParaRPr lang="hr-HR" b="1" spc="-150" dirty="0" smtClean="0">
              <a:solidFill>
                <a:schemeClr val="accent1">
                  <a:lumMod val="50000"/>
                </a:schemeClr>
              </a:solidFill>
            </a:endParaRPr>
          </a:p>
          <a:p>
            <a:pPr algn="just"/>
            <a:r>
              <a:rPr lang="hr-HR" sz="2400" b="1" spc="-150" dirty="0" smtClean="0">
                <a:solidFill>
                  <a:schemeClr val="accent1">
                    <a:lumMod val="50000"/>
                  </a:schemeClr>
                </a:solidFill>
              </a:rPr>
              <a:t>KAKO?</a:t>
            </a:r>
          </a:p>
          <a:p>
            <a:pPr marL="342900" indent="-342900" algn="just">
              <a:buFont typeface="Arial" panose="020B0604020202020204" pitchFamily="34" charset="0"/>
              <a:buChar char="•"/>
            </a:pPr>
            <a:r>
              <a:rPr lang="pl-PL" sz="2000" b="1" spc="-150" dirty="0" smtClean="0">
                <a:solidFill>
                  <a:schemeClr val="accent1">
                    <a:lumMod val="50000"/>
                  </a:schemeClr>
                </a:solidFill>
              </a:rPr>
              <a:t>Nadziranjem</a:t>
            </a:r>
            <a:r>
              <a:rPr lang="pl-PL" sz="2000" spc="-150" dirty="0" smtClean="0">
                <a:solidFill>
                  <a:schemeClr val="accent1">
                    <a:lumMod val="50000"/>
                  </a:schemeClr>
                </a:solidFill>
              </a:rPr>
              <a:t> </a:t>
            </a:r>
            <a:r>
              <a:rPr lang="hr-HR" sz="2000" b="1" spc="-150" dirty="0" smtClean="0">
                <a:solidFill>
                  <a:schemeClr val="accent1">
                    <a:lumMod val="50000"/>
                  </a:schemeClr>
                </a:solidFill>
              </a:rPr>
              <a:t>ispunjavanja uvjeta</a:t>
            </a:r>
            <a:r>
              <a:rPr lang="hr-HR" sz="2000" spc="-150" dirty="0" smtClean="0">
                <a:solidFill>
                  <a:schemeClr val="accent1">
                    <a:lumMod val="50000"/>
                  </a:schemeClr>
                </a:solidFill>
              </a:rPr>
              <a:t> </a:t>
            </a:r>
            <a:r>
              <a:rPr lang="hr-HR" sz="2000" b="1" spc="-150" dirty="0" smtClean="0">
                <a:solidFill>
                  <a:schemeClr val="accent1">
                    <a:lumMod val="50000"/>
                  </a:schemeClr>
                </a:solidFill>
              </a:rPr>
              <a:t>način rada </a:t>
            </a:r>
            <a:r>
              <a:rPr lang="hr-HR" sz="2000" spc="-150" dirty="0" smtClean="0">
                <a:solidFill>
                  <a:schemeClr val="accent1">
                    <a:lumMod val="50000"/>
                  </a:schemeClr>
                </a:solidFill>
              </a:rPr>
              <a:t>nadziranih osoba, </a:t>
            </a:r>
          </a:p>
          <a:p>
            <a:pPr marL="342900" indent="-342900" algn="just">
              <a:buFont typeface="Arial" panose="020B0604020202020204" pitchFamily="34" charset="0"/>
              <a:buChar char="•"/>
            </a:pPr>
            <a:r>
              <a:rPr lang="hr-HR" sz="2000" b="1" spc="-150" dirty="0" smtClean="0">
                <a:solidFill>
                  <a:schemeClr val="accent1">
                    <a:lumMod val="50000"/>
                  </a:schemeClr>
                </a:solidFill>
              </a:rPr>
              <a:t>Obavlja njem izravnog uvida u opće i pojedinačne akte</a:t>
            </a:r>
            <a:r>
              <a:rPr lang="hr-HR" sz="2000" spc="-150" dirty="0" smtClean="0">
                <a:solidFill>
                  <a:schemeClr val="accent1">
                    <a:lumMod val="50000"/>
                  </a:schemeClr>
                </a:solidFill>
              </a:rPr>
              <a:t>, </a:t>
            </a:r>
          </a:p>
          <a:p>
            <a:pPr marL="342900" indent="-342900" algn="just">
              <a:buFont typeface="Arial" panose="020B0604020202020204" pitchFamily="34" charset="0"/>
              <a:buChar char="•"/>
            </a:pPr>
            <a:r>
              <a:rPr lang="hr-HR" sz="2000" b="1" spc="-150" dirty="0" smtClean="0">
                <a:solidFill>
                  <a:schemeClr val="accent1">
                    <a:lumMod val="50000"/>
                  </a:schemeClr>
                </a:solidFill>
              </a:rPr>
              <a:t>Poduzimanjem mjera</a:t>
            </a:r>
            <a:r>
              <a:rPr lang="hr-HR" sz="2000" spc="-150" dirty="0" smtClean="0">
                <a:solidFill>
                  <a:schemeClr val="accent1">
                    <a:lumMod val="50000"/>
                  </a:schemeClr>
                </a:solidFill>
              </a:rPr>
              <a:t> kada se to utvrdi potrebnim u cilju sprječavanja i smanjivanja onečišćenja, </a:t>
            </a:r>
          </a:p>
          <a:p>
            <a:pPr algn="just"/>
            <a:endParaRPr lang="hr-HR" b="1" spc="-150" dirty="0" smtClean="0">
              <a:solidFill>
                <a:schemeClr val="accent1">
                  <a:lumMod val="50000"/>
                </a:schemeClr>
              </a:solidFill>
            </a:endParaRPr>
          </a:p>
          <a:p>
            <a:pPr algn="just"/>
            <a:r>
              <a:rPr lang="hr-HR" sz="2400" b="1" spc="-150" dirty="0" smtClean="0">
                <a:solidFill>
                  <a:schemeClr val="accent1">
                    <a:lumMod val="50000"/>
                  </a:schemeClr>
                </a:solidFill>
              </a:rPr>
              <a:t>I JOŠ</a:t>
            </a:r>
          </a:p>
          <a:p>
            <a:pPr marL="342900" indent="-342900" algn="just">
              <a:buFont typeface="Arial" panose="020B0604020202020204" pitchFamily="34" charset="0"/>
              <a:buChar char="•"/>
            </a:pPr>
            <a:r>
              <a:rPr lang="hr-HR" sz="2000" b="1" spc="-150" dirty="0" smtClean="0">
                <a:solidFill>
                  <a:schemeClr val="accent1">
                    <a:lumMod val="50000"/>
                  </a:schemeClr>
                </a:solidFill>
              </a:rPr>
              <a:t>Uklanjanja posljedica</a:t>
            </a:r>
            <a:r>
              <a:rPr lang="hr-HR" sz="2000" spc="-150" dirty="0">
                <a:solidFill>
                  <a:schemeClr val="accent1">
                    <a:lumMod val="50000"/>
                  </a:schemeClr>
                </a:solidFill>
              </a:rPr>
              <a:t> </a:t>
            </a:r>
            <a:r>
              <a:rPr lang="hr-HR" sz="2000" spc="-150" dirty="0" smtClean="0">
                <a:solidFill>
                  <a:schemeClr val="accent1">
                    <a:lumMod val="50000"/>
                  </a:schemeClr>
                </a:solidFill>
              </a:rPr>
              <a:t>onečišćenja okoliša</a:t>
            </a:r>
            <a:endParaRPr lang="hr-HR" sz="2000" dirty="0">
              <a:latin typeface="+mn-lt"/>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11.5 Primjer kaznenog dijela sa područja PKZ</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47957" y="2272955"/>
            <a:ext cx="8593742" cy="3477875"/>
          </a:xfrm>
          <a:prstGeom prst="rect">
            <a:avLst/>
          </a:prstGeom>
          <a:noFill/>
        </p:spPr>
        <p:txBody>
          <a:bodyPr wrap="square" rtlCol="0">
            <a:spAutoFit/>
          </a:bodyPr>
          <a:lstStyle/>
          <a:p>
            <a:pPr algn="just"/>
            <a:r>
              <a:rPr lang="hr-HR" sz="2000" spc="-150" dirty="0" smtClean="0">
                <a:solidFill>
                  <a:schemeClr val="accent1">
                    <a:lumMod val="50000"/>
                  </a:schemeClr>
                </a:solidFill>
              </a:rPr>
              <a:t>Općinsko državno odvjetništvo u Sisku podnijelo je u listopadu 2007. Općinskom sudu u Sisku optužni prijedlog protiv Branka </a:t>
            </a:r>
            <a:r>
              <a:rPr lang="hr-HR" sz="2000" spc="-150" dirty="0" err="1" smtClean="0">
                <a:solidFill>
                  <a:schemeClr val="accent1">
                    <a:lumMod val="50000"/>
                  </a:schemeClr>
                </a:solidFill>
              </a:rPr>
              <a:t>Pastuovića</a:t>
            </a:r>
            <a:r>
              <a:rPr lang="hr-HR" sz="2000" spc="-150" dirty="0" smtClean="0">
                <a:solidFill>
                  <a:schemeClr val="accent1">
                    <a:lumMod val="50000"/>
                  </a:schemeClr>
                </a:solidFill>
              </a:rPr>
              <a:t> (kao odgovorne osobe u pravnoj osobi) zbog kaznenog djela onečišćenja okoliša iz čl. 250. st. 1. Kaznenog zakona, te protiv Rafinerije nafte u Sisku zbog kaznenog djela onečišćenja okoliša iz čl. 250. st. 1. Kaznenog zakona u svezi čl. 3. st. 1. i 2. Zakona o odgovornosti pravnih osoba za kaznena djela.</a:t>
            </a:r>
          </a:p>
          <a:p>
            <a:pPr algn="just"/>
            <a:endParaRPr lang="hr-HR" sz="2000" spc="-150" dirty="0" smtClean="0">
              <a:solidFill>
                <a:schemeClr val="accent1">
                  <a:lumMod val="50000"/>
                </a:schemeClr>
              </a:solidFill>
            </a:endParaRPr>
          </a:p>
          <a:p>
            <a:pPr algn="just"/>
            <a:r>
              <a:rPr lang="hr-HR" sz="2000" spc="-150" dirty="0" smtClean="0">
                <a:solidFill>
                  <a:schemeClr val="accent1">
                    <a:lumMod val="50000"/>
                  </a:schemeClr>
                </a:solidFill>
              </a:rPr>
              <a:t> </a:t>
            </a:r>
            <a:r>
              <a:rPr lang="vi-VN" sz="2000" spc="-150" dirty="0">
                <a:solidFill>
                  <a:schemeClr val="accent1">
                    <a:lumMod val="50000"/>
                  </a:schemeClr>
                </a:solidFill>
              </a:rPr>
              <a:t>Optužnim prijedlogom okrivljenom Branku Pastuoviću stavlja se na teret da je od 1. siječnja 2004. do 31. prosinca 2006., kao direktor Rafinerije nafte Sisak, znajući da su proizvodna postrojenja zastarjela i da nisu prilagođena za preradu sirove nafte one kvalitete koju su uvozili i prerađivali, dozvolio da se u proizvodnom procesu i nadalje prerađuje </a:t>
            </a:r>
            <a:r>
              <a:rPr lang="vi-VN" sz="2000" spc="-150" dirty="0" smtClean="0">
                <a:solidFill>
                  <a:schemeClr val="accent1">
                    <a:lumMod val="50000"/>
                  </a:schemeClr>
                </a:solidFill>
              </a:rPr>
              <a:t>nafta</a:t>
            </a:r>
            <a:r>
              <a:rPr lang="hr-HR" sz="2000" spc="-150" dirty="0" smtClean="0">
                <a:solidFill>
                  <a:schemeClr val="accent1">
                    <a:lumMod val="50000"/>
                  </a:schemeClr>
                </a:solidFill>
              </a:rPr>
              <a:t> </a:t>
            </a:r>
            <a:r>
              <a:rPr lang="vi-VN" sz="2000" spc="-150" dirty="0" smtClean="0">
                <a:solidFill>
                  <a:schemeClr val="accent1">
                    <a:lumMod val="50000"/>
                  </a:schemeClr>
                </a:solidFill>
              </a:rPr>
              <a:t> </a:t>
            </a:r>
            <a:r>
              <a:rPr lang="vi-VN" sz="2000" spc="-150" dirty="0">
                <a:solidFill>
                  <a:schemeClr val="accent1">
                    <a:lumMod val="50000"/>
                  </a:schemeClr>
                </a:solidFill>
              </a:rPr>
              <a:t>sa </a:t>
            </a:r>
            <a:r>
              <a:rPr lang="hr-HR" sz="2000" spc="-150" dirty="0" smtClean="0">
                <a:solidFill>
                  <a:schemeClr val="accent1">
                    <a:lumMod val="50000"/>
                  </a:schemeClr>
                </a:solidFill>
              </a:rPr>
              <a:t> </a:t>
            </a:r>
            <a:r>
              <a:rPr lang="pl-PL" sz="2000" spc="-150" dirty="0">
                <a:solidFill>
                  <a:schemeClr val="accent1">
                    <a:lumMod val="50000"/>
                  </a:schemeClr>
                </a:solidFill>
              </a:rPr>
              <a:t>sadržajem sumpora većim od 1,0  </a:t>
            </a:r>
            <a:r>
              <a:rPr lang="pl-PL" sz="2000" spc="-150" dirty="0" smtClean="0">
                <a:solidFill>
                  <a:schemeClr val="accent1">
                    <a:lumMod val="50000"/>
                  </a:schemeClr>
                </a:solidFill>
              </a:rPr>
              <a:t>%.</a:t>
            </a:r>
            <a:endParaRPr lang="hr-HR" sz="2000" spc="-150" dirty="0">
              <a:solidFill>
                <a:schemeClr val="accent1">
                  <a:lumMod val="50000"/>
                </a:schemeClr>
              </a:solidFill>
            </a:endParaRP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Kaznena djela koja se odnose na PKZ</a:t>
            </a:r>
            <a:endParaRPr lang="hr-HR" sz="2400" b="1" dirty="0">
              <a:solidFill>
                <a:schemeClr val="accent1">
                  <a:lumMod val="50000"/>
                </a:schemeClr>
              </a:solidFill>
            </a:endParaRPr>
          </a:p>
        </p:txBody>
      </p:sp>
    </p:spTree>
    <p:extLst>
      <p:ext uri="{BB962C8B-B14F-4D97-AF65-F5344CB8AC3E}">
        <p14:creationId xmlns:p14="http://schemas.microsoft.com/office/powerpoint/2010/main" val="3162110700"/>
      </p:ext>
    </p:extLst>
  </p:cSld>
  <p:clrMapOvr>
    <a:masterClrMapping/>
  </p:clrMapOvr>
  <p:transition spd="med">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11.5 Primjer kaznenog dijela sa područja PKZ</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47957" y="2272955"/>
            <a:ext cx="8593742" cy="3170099"/>
          </a:xfrm>
          <a:prstGeom prst="rect">
            <a:avLst/>
          </a:prstGeom>
          <a:noFill/>
        </p:spPr>
        <p:txBody>
          <a:bodyPr wrap="square" rtlCol="0">
            <a:spAutoFit/>
          </a:bodyPr>
          <a:lstStyle/>
          <a:p>
            <a:pPr algn="just"/>
            <a:r>
              <a:rPr lang="vi-VN" sz="2000" spc="-150" dirty="0">
                <a:solidFill>
                  <a:schemeClr val="accent1">
                    <a:lumMod val="50000"/>
                  </a:schemeClr>
                </a:solidFill>
              </a:rPr>
              <a:t>Postupio je tako, smatraju u Općinskom državnom odvjetništvu, iako su rješenjem Ministarstva zaštite okoliša, prostornog uređenja i graditeljstva od 22. ožujka 2004. do provođenja sanacijskih mjera zabranjena prerada nafte s više od 1 posto sumpora. Pri tome je kao rezultat proizvodnog procesa prerade nafte, u naselju Caprag došlo do zagađenja zraka, odnosno prekomjernog onečišćenja sumpornim dioksidom i vodikovim sulfidom, što je moglo negativno utjecati na zdravlje ljudi, vegetaciju i materijalna dobra. </a:t>
            </a:r>
          </a:p>
          <a:p>
            <a:pPr algn="just"/>
            <a:endParaRPr lang="vi-VN" sz="2000" spc="-150" dirty="0">
              <a:solidFill>
                <a:schemeClr val="accent1">
                  <a:lumMod val="50000"/>
                </a:schemeClr>
              </a:solidFill>
            </a:endParaRPr>
          </a:p>
          <a:p>
            <a:pPr algn="just"/>
            <a:r>
              <a:rPr lang="vi-VN" sz="2000" spc="-150" dirty="0">
                <a:solidFill>
                  <a:schemeClr val="accent1">
                    <a:lumMod val="50000"/>
                  </a:schemeClr>
                </a:solidFill>
              </a:rPr>
              <a:t>Drugookrivljeno trgovačko društvo Rafinerija nafte Sisak tereti se da je kaznenim djelom koje je počinio okrivljeni Pastuović kao direktor, onečistilo zrak u mjeri koja može pogoršati uvjete života ljudi. </a:t>
            </a: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Kaznena djela koja se odnose na PKZ</a:t>
            </a:r>
            <a:endParaRPr lang="hr-HR" sz="2400" b="1" dirty="0">
              <a:solidFill>
                <a:schemeClr val="accent1">
                  <a:lumMod val="50000"/>
                </a:schemeClr>
              </a:solidFill>
            </a:endParaRPr>
          </a:p>
        </p:txBody>
      </p:sp>
    </p:spTree>
    <p:extLst>
      <p:ext uri="{BB962C8B-B14F-4D97-AF65-F5344CB8AC3E}">
        <p14:creationId xmlns:p14="http://schemas.microsoft.com/office/powerpoint/2010/main" val="442423228"/>
      </p:ext>
    </p:extLst>
  </p:cSld>
  <p:clrMapOvr>
    <a:masterClrMapping/>
  </p:clrMapOvr>
  <p:transition spd="med">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11.5 Primjer kaznenog dijela sa područja PKZ</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47957" y="2272955"/>
            <a:ext cx="8593742" cy="1015663"/>
          </a:xfrm>
          <a:prstGeom prst="rect">
            <a:avLst/>
          </a:prstGeom>
          <a:noFill/>
        </p:spPr>
        <p:txBody>
          <a:bodyPr wrap="square" rtlCol="0">
            <a:spAutoFit/>
          </a:bodyPr>
          <a:lstStyle/>
          <a:p>
            <a:pPr algn="just"/>
            <a:r>
              <a:rPr lang="hr-HR" sz="2000" spc="-150" dirty="0" smtClean="0">
                <a:solidFill>
                  <a:schemeClr val="accent1">
                    <a:lumMod val="50000"/>
                  </a:schemeClr>
                </a:solidFill>
              </a:rPr>
              <a:t>Prije toga </a:t>
            </a:r>
            <a:r>
              <a:rPr lang="hr-HR" sz="2000" b="1" spc="-150" dirty="0" smtClean="0">
                <a:solidFill>
                  <a:schemeClr val="accent1">
                    <a:lumMod val="50000"/>
                  </a:schemeClr>
                </a:solidFill>
              </a:rPr>
              <a:t>P</a:t>
            </a:r>
            <a:r>
              <a:rPr lang="vi-VN" sz="2000" b="1" spc="-150" dirty="0" smtClean="0">
                <a:solidFill>
                  <a:schemeClr val="accent1">
                    <a:lumMod val="50000"/>
                  </a:schemeClr>
                </a:solidFill>
              </a:rPr>
              <a:t>rekršajni </a:t>
            </a:r>
            <a:r>
              <a:rPr lang="vi-VN" sz="2000" b="1" spc="-150" dirty="0">
                <a:solidFill>
                  <a:schemeClr val="accent1">
                    <a:lumMod val="50000"/>
                  </a:schemeClr>
                </a:solidFill>
              </a:rPr>
              <a:t>sud u Sisku </a:t>
            </a:r>
            <a:r>
              <a:rPr lang="vi-VN" sz="2000" spc="-150" dirty="0">
                <a:solidFill>
                  <a:schemeClr val="accent1">
                    <a:lumMod val="50000"/>
                  </a:schemeClr>
                </a:solidFill>
              </a:rPr>
              <a:t>3. veljače 2004. godine donio je presudu kojom se zbog zagađenja Rafinerija nafte Sisak kažnjava sa 100.000 kuna, a njezin tadašnji direktor Branko Pastuović s 10.000 kuna. Visoki prekršajni sud u Zagrebu potvrdio je presudu Prekršajnog suda u Sisku.</a:t>
            </a: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Kaznena djela koja se odnose na PKZ</a:t>
            </a:r>
            <a:endParaRPr lang="hr-HR" sz="2400" b="1" dirty="0">
              <a:solidFill>
                <a:schemeClr val="accent1">
                  <a:lumMod val="50000"/>
                </a:schemeClr>
              </a:solidFill>
            </a:endParaRPr>
          </a:p>
        </p:txBody>
      </p:sp>
    </p:spTree>
    <p:extLst>
      <p:ext uri="{BB962C8B-B14F-4D97-AF65-F5344CB8AC3E}">
        <p14:creationId xmlns:p14="http://schemas.microsoft.com/office/powerpoint/2010/main" val="172789483"/>
      </p:ext>
    </p:extLst>
  </p:cSld>
  <p:clrMapOvr>
    <a:masterClrMapping/>
  </p:clrMapOvr>
  <p:transition spd="med">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11.5 Primjer kaznenog dijela sa područja PKZ</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47957" y="2272955"/>
            <a:ext cx="8593742" cy="3170099"/>
          </a:xfrm>
          <a:prstGeom prst="rect">
            <a:avLst/>
          </a:prstGeom>
          <a:noFill/>
        </p:spPr>
        <p:txBody>
          <a:bodyPr wrap="square" rtlCol="0">
            <a:spAutoFit/>
          </a:bodyPr>
          <a:lstStyle/>
          <a:p>
            <a:pPr algn="just"/>
            <a:endParaRPr lang="hr-HR" sz="2000" spc="-150" dirty="0">
              <a:solidFill>
                <a:schemeClr val="accent1">
                  <a:lumMod val="50000"/>
                </a:schemeClr>
              </a:solidFill>
            </a:endParaRPr>
          </a:p>
          <a:p>
            <a:pPr algn="just"/>
            <a:r>
              <a:rPr lang="vi-VN" sz="2000" spc="-150" dirty="0">
                <a:solidFill>
                  <a:schemeClr val="accent1">
                    <a:lumMod val="50000"/>
                  </a:schemeClr>
                </a:solidFill>
              </a:rPr>
              <a:t>Zbog propusta odgovorne osobe je 17. </a:t>
            </a:r>
            <a:r>
              <a:rPr lang="vi-VN" sz="2000" spc="-150" dirty="0" smtClean="0">
                <a:solidFill>
                  <a:schemeClr val="accent1">
                    <a:lumMod val="50000"/>
                  </a:schemeClr>
                </a:solidFill>
              </a:rPr>
              <a:t>kolovoza</a:t>
            </a:r>
            <a:r>
              <a:rPr lang="hr-HR" sz="2000" spc="-150" dirty="0" smtClean="0">
                <a:solidFill>
                  <a:schemeClr val="accent1">
                    <a:lumMod val="50000"/>
                  </a:schemeClr>
                </a:solidFill>
              </a:rPr>
              <a:t> 2009.</a:t>
            </a:r>
            <a:r>
              <a:rPr lang="vi-VN" sz="2000" spc="-150" dirty="0" smtClean="0">
                <a:solidFill>
                  <a:schemeClr val="accent1">
                    <a:lumMod val="50000"/>
                  </a:schemeClr>
                </a:solidFill>
              </a:rPr>
              <a:t> </a:t>
            </a:r>
            <a:r>
              <a:rPr lang="vi-VN" sz="2000" spc="-150" dirty="0">
                <a:solidFill>
                  <a:schemeClr val="accent1">
                    <a:lumMod val="50000"/>
                  </a:schemeClr>
                </a:solidFill>
              </a:rPr>
              <a:t>pri demontaži termoizolacije s cijevi </a:t>
            </a:r>
            <a:r>
              <a:rPr lang="vi-VN" sz="2000" spc="-150" dirty="0" smtClean="0">
                <a:solidFill>
                  <a:schemeClr val="accent1">
                    <a:lumMod val="50000"/>
                  </a:schemeClr>
                </a:solidFill>
              </a:rPr>
              <a:t>izmjenjivača</a:t>
            </a:r>
            <a:r>
              <a:rPr lang="hr-HR" sz="2000" spc="-150" dirty="0" smtClean="0">
                <a:solidFill>
                  <a:schemeClr val="accent1">
                    <a:lumMod val="50000"/>
                  </a:schemeClr>
                </a:solidFill>
              </a:rPr>
              <a:t> u Rafineriji nafte Sisak</a:t>
            </a:r>
            <a:r>
              <a:rPr lang="vi-VN" sz="2000" spc="-150" dirty="0" smtClean="0">
                <a:solidFill>
                  <a:schemeClr val="accent1">
                    <a:lumMod val="50000"/>
                  </a:schemeClr>
                </a:solidFill>
              </a:rPr>
              <a:t> </a:t>
            </a:r>
            <a:r>
              <a:rPr lang="vi-VN" sz="2000" spc="-150" dirty="0">
                <a:solidFill>
                  <a:schemeClr val="accent1">
                    <a:lumMod val="50000"/>
                  </a:schemeClr>
                </a:solidFill>
              </a:rPr>
              <a:t>došlo do zapaljenja vodika koji se pod tlakom nalazio u cijevi pri čemu su dvojica radnika zadobila teške tjelesne ozljede</a:t>
            </a:r>
            <a:r>
              <a:rPr lang="vi-VN" sz="2000" spc="-150" dirty="0" smtClean="0">
                <a:solidFill>
                  <a:schemeClr val="accent1">
                    <a:lumMod val="50000"/>
                  </a:schemeClr>
                </a:solidFill>
              </a:rPr>
              <a:t>.</a:t>
            </a:r>
            <a:endParaRPr lang="hr-HR" sz="2000" spc="-150" dirty="0" smtClean="0">
              <a:solidFill>
                <a:schemeClr val="accent1">
                  <a:lumMod val="50000"/>
                </a:schemeClr>
              </a:solidFill>
            </a:endParaRPr>
          </a:p>
          <a:p>
            <a:pPr algn="just"/>
            <a:endParaRPr lang="hr-HR" sz="2000" spc="-150" dirty="0">
              <a:solidFill>
                <a:schemeClr val="accent1">
                  <a:lumMod val="50000"/>
                </a:schemeClr>
              </a:solidFill>
            </a:endParaRPr>
          </a:p>
          <a:p>
            <a:pPr algn="just"/>
            <a:r>
              <a:rPr lang="vi-VN" sz="2000" b="1" spc="-150" dirty="0">
                <a:solidFill>
                  <a:schemeClr val="accent1">
                    <a:lumMod val="50000"/>
                  </a:schemeClr>
                </a:solidFill>
              </a:rPr>
              <a:t>Policija</a:t>
            </a:r>
            <a:r>
              <a:rPr lang="vi-VN" sz="2000" spc="-150" dirty="0">
                <a:solidFill>
                  <a:schemeClr val="accent1">
                    <a:lumMod val="50000"/>
                  </a:schemeClr>
                </a:solidFill>
              </a:rPr>
              <a:t> u Sisku podnijela je Općinskom državnom odvjetništvu u Sisku kaznenu prijavu zbog dovođenja u opasnost života i imovine općeopasnom radnjom ili sredstvom protiv 60-godišnjaka, koji je kao odgovorna osoba izdao dozvolu za izvođenje radova, iako prethodno nije utvrdio da se radovi mogu izvesti na siguran način.</a:t>
            </a:r>
            <a:endParaRPr lang="hr-HR" sz="2000" spc="-150" dirty="0">
              <a:solidFill>
                <a:schemeClr val="accent1">
                  <a:lumMod val="50000"/>
                </a:schemeClr>
              </a:solidFill>
            </a:endParaRPr>
          </a:p>
          <a:p>
            <a:pPr algn="just"/>
            <a:endParaRPr lang="vi-VN" sz="2000" spc="-150" dirty="0">
              <a:solidFill>
                <a:schemeClr val="accent1">
                  <a:lumMod val="50000"/>
                </a:schemeClr>
              </a:solidFill>
            </a:endParaRP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Kaznena djela koja se odnose na PKZ</a:t>
            </a:r>
            <a:endParaRPr lang="hr-HR" sz="2400" b="1" dirty="0">
              <a:solidFill>
                <a:schemeClr val="accent1">
                  <a:lumMod val="50000"/>
                </a:schemeClr>
              </a:solidFill>
            </a:endParaRPr>
          </a:p>
        </p:txBody>
      </p:sp>
    </p:spTree>
    <p:extLst>
      <p:ext uri="{BB962C8B-B14F-4D97-AF65-F5344CB8AC3E}">
        <p14:creationId xmlns:p14="http://schemas.microsoft.com/office/powerpoint/2010/main" val="4251851418"/>
      </p:ext>
    </p:extLst>
  </p:cSld>
  <p:clrMapOvr>
    <a:masterClrMapping/>
  </p:clrMapOvr>
  <p:transition spd="med">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11.5 Primjer kaznenog dijela sa područja PKZ</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47957" y="2272955"/>
            <a:ext cx="8593742" cy="2862322"/>
          </a:xfrm>
          <a:prstGeom prst="rect">
            <a:avLst/>
          </a:prstGeom>
          <a:noFill/>
        </p:spPr>
        <p:txBody>
          <a:bodyPr wrap="square" rtlCol="0">
            <a:spAutoFit/>
          </a:bodyPr>
          <a:lstStyle/>
          <a:p>
            <a:pPr algn="just"/>
            <a:endParaRPr lang="hr-HR" sz="2000" spc="-150" dirty="0">
              <a:solidFill>
                <a:schemeClr val="accent1">
                  <a:lumMod val="50000"/>
                </a:schemeClr>
              </a:solidFill>
            </a:endParaRPr>
          </a:p>
          <a:p>
            <a:pPr algn="just"/>
            <a:r>
              <a:rPr lang="vi-VN" sz="2000" spc="-150" dirty="0">
                <a:solidFill>
                  <a:schemeClr val="accent1">
                    <a:lumMod val="50000"/>
                  </a:schemeClr>
                </a:solidFill>
              </a:rPr>
              <a:t>Prijava nadležnom odvjetništvu u Pazinu protiv odgovornih u tvornici Rockwool Adriatic i tvrtke koja je izradila studiju o utjecaju na okoliš podnijeta je u studenom 2006.  </a:t>
            </a:r>
            <a:r>
              <a:rPr lang="vi-VN" sz="2000" spc="-150" dirty="0" smtClean="0">
                <a:solidFill>
                  <a:schemeClr val="accent1">
                    <a:lumMod val="50000"/>
                  </a:schemeClr>
                </a:solidFill>
              </a:rPr>
              <a:t>godine</a:t>
            </a:r>
            <a:r>
              <a:rPr lang="hr-HR" sz="2000" spc="-150" dirty="0" smtClean="0">
                <a:solidFill>
                  <a:schemeClr val="accent1">
                    <a:lumMod val="50000"/>
                  </a:schemeClr>
                </a:solidFill>
              </a:rPr>
              <a:t> od </a:t>
            </a:r>
            <a:r>
              <a:rPr lang="hr-HR" sz="2000" spc="-150" dirty="0">
                <a:solidFill>
                  <a:schemeClr val="accent1">
                    <a:lumMod val="50000"/>
                  </a:schemeClr>
                </a:solidFill>
              </a:rPr>
              <a:t>strane </a:t>
            </a:r>
            <a:r>
              <a:rPr lang="hr-HR" sz="2000" spc="-150" dirty="0" smtClean="0">
                <a:solidFill>
                  <a:schemeClr val="accent1">
                    <a:lumMod val="50000"/>
                  </a:schemeClr>
                </a:solidFill>
              </a:rPr>
              <a:t>ekološke udruge  </a:t>
            </a:r>
            <a:r>
              <a:rPr lang="hr-HR" sz="2000" spc="-150" dirty="0" err="1">
                <a:solidFill>
                  <a:schemeClr val="accent1">
                    <a:lumMod val="50000"/>
                  </a:schemeClr>
                </a:solidFill>
              </a:rPr>
              <a:t>Ekop</a:t>
            </a:r>
            <a:r>
              <a:rPr lang="hr-HR" sz="2000" spc="-150" dirty="0">
                <a:solidFill>
                  <a:schemeClr val="accent1">
                    <a:lumMod val="50000"/>
                  </a:schemeClr>
                </a:solidFill>
              </a:rPr>
              <a:t> Istra </a:t>
            </a:r>
            <a:endParaRPr lang="hr-HR" sz="2000" spc="-150" dirty="0" smtClean="0">
              <a:solidFill>
                <a:schemeClr val="accent1">
                  <a:lumMod val="50000"/>
                </a:schemeClr>
              </a:solidFill>
            </a:endParaRPr>
          </a:p>
          <a:p>
            <a:pPr algn="just"/>
            <a:endParaRPr lang="vi-VN" sz="2000" spc="-150" dirty="0">
              <a:solidFill>
                <a:schemeClr val="accent1">
                  <a:lumMod val="50000"/>
                </a:schemeClr>
              </a:solidFill>
            </a:endParaRPr>
          </a:p>
          <a:p>
            <a:pPr algn="just"/>
            <a:r>
              <a:rPr lang="vi-VN" sz="2000" spc="-150" dirty="0">
                <a:solidFill>
                  <a:schemeClr val="accent1">
                    <a:lumMod val="50000"/>
                  </a:schemeClr>
                </a:solidFill>
              </a:rPr>
              <a:t>U ekološkoj udruzi Ekop Istra </a:t>
            </a:r>
            <a:r>
              <a:rPr lang="vi-VN" sz="2000" spc="-150" dirty="0" smtClean="0">
                <a:solidFill>
                  <a:schemeClr val="accent1">
                    <a:lumMod val="50000"/>
                  </a:schemeClr>
                </a:solidFill>
              </a:rPr>
              <a:t>smatra</a:t>
            </a:r>
            <a:r>
              <a:rPr lang="hr-HR" sz="2000" spc="-150" dirty="0" smtClean="0">
                <a:solidFill>
                  <a:schemeClr val="accent1">
                    <a:lumMod val="50000"/>
                  </a:schemeClr>
                </a:solidFill>
              </a:rPr>
              <a:t>li su</a:t>
            </a:r>
            <a:r>
              <a:rPr lang="vi-VN" sz="2000" spc="-150" dirty="0" smtClean="0">
                <a:solidFill>
                  <a:schemeClr val="accent1">
                    <a:lumMod val="50000"/>
                  </a:schemeClr>
                </a:solidFill>
              </a:rPr>
              <a:t> </a:t>
            </a:r>
            <a:r>
              <a:rPr lang="vi-VN" sz="2000" spc="-150" dirty="0">
                <a:solidFill>
                  <a:schemeClr val="accent1">
                    <a:lumMod val="50000"/>
                  </a:schemeClr>
                </a:solidFill>
              </a:rPr>
              <a:t>da je predugovor koji je sklopljen s </a:t>
            </a:r>
            <a:r>
              <a:rPr lang="hr-HR" sz="2000" spc="-150" dirty="0" err="1" smtClean="0">
                <a:solidFill>
                  <a:schemeClr val="accent1">
                    <a:lumMod val="50000"/>
                  </a:schemeClr>
                </a:solidFill>
              </a:rPr>
              <a:t>onečišćivačem</a:t>
            </a:r>
            <a:r>
              <a:rPr lang="vi-VN" sz="2000" spc="-150" dirty="0" smtClean="0">
                <a:solidFill>
                  <a:schemeClr val="accent1">
                    <a:lumMod val="50000"/>
                  </a:schemeClr>
                </a:solidFill>
              </a:rPr>
              <a:t> </a:t>
            </a:r>
            <a:r>
              <a:rPr lang="vi-VN" sz="2000" spc="-150" dirty="0">
                <a:solidFill>
                  <a:schemeClr val="accent1">
                    <a:lumMod val="50000"/>
                  </a:schemeClr>
                </a:solidFill>
              </a:rPr>
              <a:t>protuzakonit i štetan jer se potpisao prije nego što je napravljena studija o okolišu, koju ne smatraju vjerodostojnom jer je njenu izradu platila kompanija.</a:t>
            </a:r>
          </a:p>
          <a:p>
            <a:pPr algn="just"/>
            <a:endParaRPr lang="vi-VN" sz="2000" spc="-150" dirty="0">
              <a:solidFill>
                <a:schemeClr val="accent1">
                  <a:lumMod val="50000"/>
                </a:schemeClr>
              </a:solidFill>
            </a:endParaRP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Kaznena djela koja se odnose na PKZ</a:t>
            </a:r>
            <a:endParaRPr lang="hr-HR" sz="2400" b="1" dirty="0">
              <a:solidFill>
                <a:schemeClr val="accent1">
                  <a:lumMod val="50000"/>
                </a:schemeClr>
              </a:solidFill>
            </a:endParaRPr>
          </a:p>
        </p:txBody>
      </p:sp>
    </p:spTree>
    <p:extLst>
      <p:ext uri="{BB962C8B-B14F-4D97-AF65-F5344CB8AC3E}">
        <p14:creationId xmlns:p14="http://schemas.microsoft.com/office/powerpoint/2010/main" val="3022191592"/>
      </p:ext>
    </p:extLst>
  </p:cSld>
  <p:clrMapOvr>
    <a:masterClrMapping/>
  </p:clrMapOvr>
  <p:transition spd="med">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11.5 Primjer kaznenog dijela sa područja PKZ</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47957" y="2272955"/>
            <a:ext cx="8593742" cy="2862322"/>
          </a:xfrm>
          <a:prstGeom prst="rect">
            <a:avLst/>
          </a:prstGeom>
          <a:noFill/>
        </p:spPr>
        <p:txBody>
          <a:bodyPr wrap="square" rtlCol="0">
            <a:spAutoFit/>
          </a:bodyPr>
          <a:lstStyle/>
          <a:p>
            <a:pPr algn="just"/>
            <a:endParaRPr lang="hr-HR" sz="2000" spc="-150" dirty="0">
              <a:solidFill>
                <a:schemeClr val="accent1">
                  <a:lumMod val="50000"/>
                </a:schemeClr>
              </a:solidFill>
            </a:endParaRPr>
          </a:p>
          <a:p>
            <a:pPr algn="just"/>
            <a:r>
              <a:rPr lang="hr-HR" sz="2000" spc="-150" dirty="0" smtClean="0">
                <a:solidFill>
                  <a:schemeClr val="accent1">
                    <a:lumMod val="50000"/>
                  </a:schemeClr>
                </a:solidFill>
              </a:rPr>
              <a:t>Općinsko</a:t>
            </a:r>
            <a:r>
              <a:rPr lang="vi-VN" sz="2000" spc="-150" dirty="0" smtClean="0">
                <a:solidFill>
                  <a:schemeClr val="accent1">
                    <a:lumMod val="50000"/>
                  </a:schemeClr>
                </a:solidFill>
              </a:rPr>
              <a:t> </a:t>
            </a:r>
            <a:r>
              <a:rPr lang="vi-VN" sz="2000" spc="-150" dirty="0">
                <a:solidFill>
                  <a:schemeClr val="accent1">
                    <a:lumMod val="50000"/>
                  </a:schemeClr>
                </a:solidFill>
              </a:rPr>
              <a:t>državno odvjetništvo u Pazinu 2007. odbacilo je kaznenu prijavu koju je ekološka udruga Ekop Istra podnijela protiv odgovornih u tvornici kamene vune Rockwool Adriatic d.o.o. iz Pićana i zagrebačke tvrtke Ekonerg koja je za tvornicu izradila studiju o utjecaju na okoliš.</a:t>
            </a:r>
          </a:p>
          <a:p>
            <a:pPr algn="just"/>
            <a:endParaRPr lang="hr-HR" sz="2000" spc="-150" dirty="0" smtClean="0">
              <a:solidFill>
                <a:schemeClr val="accent1">
                  <a:lumMod val="50000"/>
                </a:schemeClr>
              </a:solidFill>
            </a:endParaRPr>
          </a:p>
          <a:p>
            <a:pPr algn="just"/>
            <a:r>
              <a:rPr lang="vi-VN" sz="2000" spc="-150" dirty="0" smtClean="0">
                <a:solidFill>
                  <a:schemeClr val="accent1">
                    <a:lumMod val="50000"/>
                  </a:schemeClr>
                </a:solidFill>
              </a:rPr>
              <a:t>U </a:t>
            </a:r>
            <a:r>
              <a:rPr lang="vi-VN" sz="2000" spc="-150" dirty="0">
                <a:solidFill>
                  <a:schemeClr val="accent1">
                    <a:lumMod val="50000"/>
                  </a:schemeClr>
                </a:solidFill>
              </a:rPr>
              <a:t>priopćenju koje potpisuje zamjenica općinskog državnog odvjetnika Ksenija Prebježić stoji da je prijava odbačena jer je provjerom navoda iznesenih u njoj ustanovljeno kako ne postoje obilježja kaznenog dijela onečišćenja okoliša iz čl.250. st.1. Kaznenog zakona.</a:t>
            </a:r>
          </a:p>
          <a:p>
            <a:pPr algn="just"/>
            <a:endParaRPr lang="vi-VN" sz="2000" spc="-150" dirty="0">
              <a:solidFill>
                <a:schemeClr val="accent1">
                  <a:lumMod val="50000"/>
                </a:schemeClr>
              </a:solidFill>
            </a:endParaRP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Kaznena djela koja se odnose na PKZ</a:t>
            </a:r>
            <a:endParaRPr lang="hr-HR" sz="2400" b="1" dirty="0">
              <a:solidFill>
                <a:schemeClr val="accent1">
                  <a:lumMod val="50000"/>
                </a:schemeClr>
              </a:solidFill>
            </a:endParaRPr>
          </a:p>
        </p:txBody>
      </p:sp>
    </p:spTree>
    <p:extLst>
      <p:ext uri="{BB962C8B-B14F-4D97-AF65-F5344CB8AC3E}">
        <p14:creationId xmlns:p14="http://schemas.microsoft.com/office/powerpoint/2010/main" val="1835652300"/>
      </p:ext>
    </p:extLst>
  </p:cSld>
  <p:clrMapOvr>
    <a:masterClrMapping/>
  </p:clrMapOvr>
  <p:transition spd="med">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11.5 Primjer kaznenog dijela sa područja PKZ</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47957" y="2272955"/>
            <a:ext cx="8593742" cy="2554545"/>
          </a:xfrm>
          <a:prstGeom prst="rect">
            <a:avLst/>
          </a:prstGeom>
          <a:noFill/>
        </p:spPr>
        <p:txBody>
          <a:bodyPr wrap="square" rtlCol="0">
            <a:spAutoFit/>
          </a:bodyPr>
          <a:lstStyle/>
          <a:p>
            <a:pPr algn="just"/>
            <a:endParaRPr lang="hr-HR" sz="2000" spc="-150" dirty="0">
              <a:solidFill>
                <a:schemeClr val="accent1">
                  <a:lumMod val="50000"/>
                </a:schemeClr>
              </a:solidFill>
            </a:endParaRPr>
          </a:p>
          <a:p>
            <a:pPr algn="just"/>
            <a:r>
              <a:rPr lang="vi-VN" sz="2000" spc="-150" dirty="0" smtClean="0">
                <a:solidFill>
                  <a:schemeClr val="accent1">
                    <a:lumMod val="50000"/>
                  </a:schemeClr>
                </a:solidFill>
              </a:rPr>
              <a:t>"</a:t>
            </a:r>
            <a:r>
              <a:rPr lang="vi-VN" sz="2000" spc="-150" dirty="0">
                <a:solidFill>
                  <a:schemeClr val="accent1">
                    <a:lumMod val="50000"/>
                  </a:schemeClr>
                </a:solidFill>
              </a:rPr>
              <a:t>U fazi kada je gradnja tvornice kamene vune tek u začetku i kada se ona gradi sukladno svim dobivenim dozvolama od strane nadležnih tijela, nije utvrđeno da bi odgovorene osobe od strane trgovačkih društava Rockwool Adriatic i Ekonerg svojim svojim djelovanjem postupale protivno pozitivnim propisima RH iz područja zaštite okoliša, kao što nije utvrđeno da je gradnjom tvornice okoliš Pićana onečišćen ili da su pogoršani uvjeti življenja u tom dijelu Istre"- navodi se u obrazloženju Općinskog državnog odvjetništva.</a:t>
            </a:r>
          </a:p>
          <a:p>
            <a:pPr algn="just"/>
            <a:endParaRPr lang="vi-VN" sz="2000" spc="-150" dirty="0">
              <a:solidFill>
                <a:schemeClr val="accent1">
                  <a:lumMod val="50000"/>
                </a:schemeClr>
              </a:solidFill>
            </a:endParaRPr>
          </a:p>
        </p:txBody>
      </p:sp>
      <p:sp>
        <p:nvSpPr>
          <p:cNvPr id="10" name="TextBox 9"/>
          <p:cNvSpPr txBox="1"/>
          <p:nvPr/>
        </p:nvSpPr>
        <p:spPr>
          <a:xfrm>
            <a:off x="512748" y="1521303"/>
            <a:ext cx="8329642" cy="461665"/>
          </a:xfrm>
          <a:prstGeom prst="rect">
            <a:avLst/>
          </a:prstGeom>
          <a:noFill/>
        </p:spPr>
        <p:txBody>
          <a:bodyPr wrap="square" rtlCol="0">
            <a:spAutoFit/>
          </a:bodyPr>
          <a:lstStyle/>
          <a:p>
            <a:r>
              <a:rPr lang="hr-HR" sz="2400" b="1" dirty="0" smtClean="0">
                <a:solidFill>
                  <a:schemeClr val="accent1">
                    <a:lumMod val="50000"/>
                  </a:schemeClr>
                </a:solidFill>
              </a:rPr>
              <a:t>Kaznena djela koja se odnose na PKZ</a:t>
            </a:r>
            <a:endParaRPr lang="hr-HR" sz="2400" b="1" dirty="0">
              <a:solidFill>
                <a:schemeClr val="accent1">
                  <a:lumMod val="50000"/>
                </a:schemeClr>
              </a:solidFill>
            </a:endParaRPr>
          </a:p>
        </p:txBody>
      </p:sp>
    </p:spTree>
    <p:extLst>
      <p:ext uri="{BB962C8B-B14F-4D97-AF65-F5344CB8AC3E}">
        <p14:creationId xmlns:p14="http://schemas.microsoft.com/office/powerpoint/2010/main" val="890493481"/>
      </p:ext>
    </p:extLst>
  </p:cSld>
  <p:clrMapOvr>
    <a:masterClrMapping/>
  </p:clrMapOvr>
  <p:transition spd="med">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HVALA NA PAŽNJI</a:t>
            </a:r>
          </a:p>
        </p:txBody>
      </p:sp>
      <p:grpSp>
        <p:nvGrpSpPr>
          <p:cNvPr id="12" name="Group 3"/>
          <p:cNvGrpSpPr>
            <a:grpSpLocks/>
          </p:cNvGrpSpPr>
          <p:nvPr/>
        </p:nvGrpSpPr>
        <p:grpSpPr bwMode="auto">
          <a:xfrm>
            <a:off x="1152525" y="882831"/>
            <a:ext cx="5463568" cy="664979"/>
            <a:chOff x="14858" y="6098313"/>
            <a:chExt cx="5463612" cy="637316"/>
          </a:xfrm>
        </p:grpSpPr>
        <p:pic>
          <p:nvPicPr>
            <p:cNvPr id="1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13"/>
              <a:ext cx="5463612" cy="63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936" y="6134828"/>
              <a:ext cx="2225693" cy="263212"/>
            </a:xfrm>
            <a:prstGeom prst="rect">
              <a:avLst/>
            </a:prstGeom>
          </p:spPr>
          <p:txBody>
            <a:bodyPr wrap="none">
              <a:spAutoFit/>
            </a:bodyPr>
            <a:lstStyle/>
            <a:p>
              <a:r>
                <a:rPr lang="hr-HR" sz="1200">
                  <a:solidFill>
                    <a:srgbClr val="7F7F7F"/>
                  </a:solidFill>
                  <a:latin typeface="Arial" charset="0"/>
                </a:rPr>
                <a:t>I</a:t>
              </a:r>
              <a:r>
                <a:rPr lang="hr-HR" sz="1200">
                  <a:solidFill>
                    <a:srgbClr val="7F7F7F"/>
                  </a:solidFill>
                  <a:latin typeface="Arial Narrow" pitchFamily="34" charset="0"/>
                </a:rPr>
                <a:t>n</a:t>
              </a:r>
              <a:r>
                <a:rPr lang="en-US" sz="1200">
                  <a:solidFill>
                    <a:srgbClr val="7F7F7F"/>
                  </a:solidFill>
                  <a:latin typeface="Arial Narrow" pitchFamily="34" charset="0"/>
                </a:rPr>
                <a:t>stitut</a:t>
              </a:r>
              <a:r>
                <a:rPr lang="hr-HR" sz="1200">
                  <a:solidFill>
                    <a:srgbClr val="7F7F7F"/>
                  </a:solidFill>
                  <a:latin typeface="Arial Narrow" pitchFamily="34" charset="0"/>
                </a:rPr>
                <a:t> za energetiku i zaštitu okoliša</a:t>
              </a:r>
            </a:p>
          </p:txBody>
        </p:sp>
      </p:grpSp>
      <p:pic>
        <p:nvPicPr>
          <p:cNvPr id="15" name="Picture 8" descr="Znak_1024x7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Tree>
    <p:extLst>
      <p:ext uri="{BB962C8B-B14F-4D97-AF65-F5344CB8AC3E}">
        <p14:creationId xmlns:p14="http://schemas.microsoft.com/office/powerpoint/2010/main" val="1609641600"/>
      </p:ext>
    </p:extLst>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11.9 Postupanje u slučaju utvrđenih nepravilnosti</a:t>
            </a:r>
            <a:endParaRPr lang="hr-HR" sz="2800" b="1" dirty="0" smtClean="0">
              <a:solidFill>
                <a:schemeClr val="tx2"/>
              </a:solidFill>
              <a:effectLst>
                <a:glow>
                  <a:srgbClr val="7F7F7F">
                    <a:alpha val="35000"/>
                  </a:srgbClr>
                </a:glow>
              </a:effectLst>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TextBox 9"/>
          <p:cNvSpPr txBox="1"/>
          <p:nvPr/>
        </p:nvSpPr>
        <p:spPr>
          <a:xfrm>
            <a:off x="299405" y="1577947"/>
            <a:ext cx="8658478" cy="3631763"/>
          </a:xfrm>
          <a:prstGeom prst="rect">
            <a:avLst/>
          </a:prstGeom>
          <a:noFill/>
        </p:spPr>
        <p:txBody>
          <a:bodyPr wrap="square" rtlCol="0">
            <a:spAutoFit/>
          </a:bodyPr>
          <a:lstStyle/>
          <a:p>
            <a:pPr marL="285750" indent="-285750" algn="just">
              <a:buFont typeface="Arial" panose="020B0604020202020204" pitchFamily="34" charset="0"/>
              <a:buChar char="•"/>
            </a:pPr>
            <a:r>
              <a:rPr lang="hr-HR" sz="2400" b="1" spc="-150" dirty="0" smtClean="0">
                <a:solidFill>
                  <a:schemeClr val="accent1">
                    <a:lumMod val="50000"/>
                  </a:schemeClr>
                </a:solidFill>
              </a:rPr>
              <a:t>Poslove inspekcijskog nadzora sukladno odredbama </a:t>
            </a:r>
            <a:r>
              <a:rPr lang="hr-HR" sz="2400" b="1" spc="-150" dirty="0" smtClean="0">
                <a:solidFill>
                  <a:schemeClr val="accent6">
                    <a:lumMod val="75000"/>
                  </a:schemeClr>
                </a:solidFill>
              </a:rPr>
              <a:t>Zakona o zaštiti okoliša </a:t>
            </a:r>
            <a:r>
              <a:rPr lang="hr-HR" sz="2400" b="1" spc="-150" dirty="0" smtClean="0">
                <a:solidFill>
                  <a:schemeClr val="accent1">
                    <a:lumMod val="50000"/>
                  </a:schemeClr>
                </a:solidFill>
              </a:rPr>
              <a:t>te odredbama </a:t>
            </a:r>
            <a:r>
              <a:rPr lang="hr-HR" sz="2400" b="1" spc="-150" dirty="0" smtClean="0">
                <a:solidFill>
                  <a:schemeClr val="accent6">
                    <a:lumMod val="75000"/>
                  </a:schemeClr>
                </a:solidFill>
              </a:rPr>
              <a:t>Zakona o zaštiti zraka </a:t>
            </a:r>
            <a:r>
              <a:rPr lang="hr-HR" sz="2400" b="1" spc="-150" dirty="0" smtClean="0">
                <a:solidFill>
                  <a:schemeClr val="accent1">
                    <a:lumMod val="50000"/>
                  </a:schemeClr>
                </a:solidFill>
              </a:rPr>
              <a:t>provode inspektori zaštite okoliša Ministarstva. </a:t>
            </a:r>
          </a:p>
          <a:p>
            <a:endParaRPr lang="hr-HR" spc="-150" dirty="0" smtClean="0"/>
          </a:p>
          <a:p>
            <a:pPr algn="just"/>
            <a:r>
              <a:rPr lang="hr-HR" sz="2000" spc="-150" dirty="0" smtClean="0">
                <a:solidFill>
                  <a:schemeClr val="accent1">
                    <a:lumMod val="50000"/>
                  </a:schemeClr>
                </a:solidFill>
              </a:rPr>
              <a:t>Sukladno  </a:t>
            </a:r>
            <a:r>
              <a:rPr lang="hr-HR" sz="2000" b="1" spc="-150" dirty="0" smtClean="0">
                <a:solidFill>
                  <a:schemeClr val="accent6">
                    <a:lumMod val="75000"/>
                  </a:schemeClr>
                </a:solidFill>
              </a:rPr>
              <a:t>članku  228. Zakona o zaštiti okoliša </a:t>
            </a:r>
            <a:r>
              <a:rPr lang="pl-PL" sz="2000" spc="-150" dirty="0" smtClean="0">
                <a:solidFill>
                  <a:schemeClr val="accent1">
                    <a:lumMod val="50000"/>
                  </a:schemeClr>
                </a:solidFill>
              </a:rPr>
              <a:t>u </a:t>
            </a:r>
            <a:r>
              <a:rPr lang="pl-PL" sz="2000" spc="-150" dirty="0">
                <a:solidFill>
                  <a:schemeClr val="accent1">
                    <a:lumMod val="50000"/>
                  </a:schemeClr>
                </a:solidFill>
              </a:rPr>
              <a:t>inspekcijskom nadzoru inspektor nadzire </a:t>
            </a:r>
            <a:r>
              <a:rPr lang="hr-HR" sz="2000" spc="-150" dirty="0" smtClean="0">
                <a:solidFill>
                  <a:schemeClr val="accent1">
                    <a:lumMod val="50000"/>
                  </a:schemeClr>
                </a:solidFill>
              </a:rPr>
              <a:t> osobe koje su obvezne provoditi mjere i aktivnosti zaštite okoliša, ispunjavanje uvjeta i način rada nadziranih osoba, obavlja izravni uvid u opće i pojedinačne akte, te poduzima mjere određene ovim Zakonom i propisima donesenim na temelju ovoga Zakona, kada se to utvrdi potrebnim u cilju sprječavanja i smanjivanja onečišćenja, te uklanjanja posljedica onečišćenja okoliša. </a:t>
            </a:r>
          </a:p>
          <a:p>
            <a:pPr algn="just"/>
            <a:r>
              <a:rPr lang="hr-HR" sz="2000" spc="-150" dirty="0" smtClean="0">
                <a:solidFill>
                  <a:schemeClr val="accent1">
                    <a:lumMod val="50000"/>
                  </a:schemeClr>
                </a:solidFill>
              </a:rPr>
              <a:t>Također obavlja nadzor postrojenja za koje je propisana obveza pribavljanja okolišne dozvole te postrojenja u kojima su prisutne opasne tvari u količinama  koje mogu uzrokovati velike nesreće. </a:t>
            </a:r>
            <a:endParaRPr lang="hr-HR" dirty="0">
              <a:latin typeface="+mn-lt"/>
            </a:endParaRPr>
          </a:p>
        </p:txBody>
      </p:sp>
    </p:spTree>
    <p:extLst>
      <p:ext uri="{BB962C8B-B14F-4D97-AF65-F5344CB8AC3E}">
        <p14:creationId xmlns:p14="http://schemas.microsoft.com/office/powerpoint/2010/main" val="1006229572"/>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11.9 Postupanje u slučaju utvrđenih nepravilnosti</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TextBox 9"/>
          <p:cNvSpPr txBox="1"/>
          <p:nvPr/>
        </p:nvSpPr>
        <p:spPr>
          <a:xfrm>
            <a:off x="299405" y="1577947"/>
            <a:ext cx="8658478" cy="4462760"/>
          </a:xfrm>
          <a:prstGeom prst="rect">
            <a:avLst/>
          </a:prstGeom>
          <a:noFill/>
        </p:spPr>
        <p:txBody>
          <a:bodyPr wrap="square" rtlCol="0">
            <a:spAutoFit/>
          </a:bodyPr>
          <a:lstStyle/>
          <a:p>
            <a:r>
              <a:rPr lang="hr-HR" sz="2400" b="1" spc="-150" dirty="0" smtClean="0">
                <a:solidFill>
                  <a:schemeClr val="accent1">
                    <a:lumMod val="50000"/>
                  </a:schemeClr>
                </a:solidFill>
              </a:rPr>
              <a:t>U  inspekcijskom  nadzoru  inspektor  nadzire  osobito:</a:t>
            </a:r>
          </a:p>
          <a:p>
            <a:endParaRPr lang="hr-HR" sz="2000" spc="-150" dirty="0" smtClean="0">
              <a:solidFill>
                <a:schemeClr val="accent1">
                  <a:lumMod val="50000"/>
                </a:schemeClr>
              </a:solidFill>
            </a:endParaRPr>
          </a:p>
          <a:p>
            <a:r>
              <a:rPr lang="hr-HR" sz="2000" spc="-150" dirty="0" smtClean="0">
                <a:solidFill>
                  <a:schemeClr val="accent1">
                    <a:lumMod val="50000"/>
                  </a:schemeClr>
                </a:solidFill>
              </a:rPr>
              <a:t>–  provedbu mjera zaštite okoliša i praćenja stanja okoliša utvrđenih rješenjem o prihvatljivosti   </a:t>
            </a:r>
          </a:p>
          <a:p>
            <a:r>
              <a:rPr lang="hr-HR" sz="2000" spc="-150" dirty="0" smtClean="0">
                <a:solidFill>
                  <a:schemeClr val="accent1">
                    <a:lumMod val="50000"/>
                  </a:schemeClr>
                </a:solidFill>
              </a:rPr>
              <a:t>    zahvata za okoliš,</a:t>
            </a:r>
          </a:p>
          <a:p>
            <a:r>
              <a:rPr lang="hr-HR" sz="2000" spc="-150" dirty="0" smtClean="0">
                <a:solidFill>
                  <a:schemeClr val="accent1">
                    <a:lumMod val="50000"/>
                  </a:schemeClr>
                </a:solidFill>
              </a:rPr>
              <a:t>–  usklađenost primijenjenih tehnika u radu postrojenja i rada postrojenja s uvjetima određenim  </a:t>
            </a:r>
          </a:p>
          <a:p>
            <a:r>
              <a:rPr lang="hr-HR" sz="2000" spc="-150" dirty="0" smtClean="0">
                <a:solidFill>
                  <a:schemeClr val="accent1">
                    <a:lumMod val="50000"/>
                  </a:schemeClr>
                </a:solidFill>
              </a:rPr>
              <a:t>    okolišnom dozvolom,</a:t>
            </a:r>
          </a:p>
          <a:p>
            <a:r>
              <a:rPr lang="hr-HR" sz="2000" spc="-150" dirty="0" smtClean="0">
                <a:solidFill>
                  <a:schemeClr val="accent1">
                    <a:lumMod val="50000"/>
                  </a:schemeClr>
                </a:solidFill>
              </a:rPr>
              <a:t>–  značajne promjene u radu ili rekonstrukciji postrojenja,</a:t>
            </a:r>
          </a:p>
          <a:p>
            <a:r>
              <a:rPr lang="hr-HR" sz="2000" spc="-150" dirty="0" smtClean="0">
                <a:solidFill>
                  <a:schemeClr val="accent1">
                    <a:lumMod val="50000"/>
                  </a:schemeClr>
                </a:solidFill>
              </a:rPr>
              <a:t>–  provedbu obveza operatera u vezi  izrade i provedbe mjera i aktivnosti  iz Izvješća o sigurnosti,</a:t>
            </a:r>
          </a:p>
          <a:p>
            <a:r>
              <a:rPr lang="hr-HR" sz="2000" spc="-150" dirty="0" smtClean="0">
                <a:solidFill>
                  <a:schemeClr val="accent1">
                    <a:lumMod val="50000"/>
                  </a:schemeClr>
                </a:solidFill>
              </a:rPr>
              <a:t>–  ispunjavanje propisanih uvjeta, aktivnosti i sigurnosnih mjera sukladno izdanim suglasnostima na  </a:t>
            </a:r>
          </a:p>
          <a:p>
            <a:r>
              <a:rPr lang="hr-HR" sz="2000" spc="-150" dirty="0" smtClean="0">
                <a:solidFill>
                  <a:schemeClr val="accent1">
                    <a:lumMod val="50000"/>
                  </a:schemeClr>
                </a:solidFill>
              </a:rPr>
              <a:t>    Izvješće o sigurnosti,</a:t>
            </a:r>
          </a:p>
          <a:p>
            <a:r>
              <a:rPr lang="hr-HR" sz="2000" spc="-150" dirty="0" smtClean="0">
                <a:solidFill>
                  <a:schemeClr val="accent1">
                    <a:lumMod val="50000"/>
                  </a:schemeClr>
                </a:solidFill>
              </a:rPr>
              <a:t>−  provedbu obveza operatera u vezi s izradom i provođenjem Politike sprječavanja velikih nesreća,</a:t>
            </a:r>
          </a:p>
          <a:p>
            <a:r>
              <a:rPr lang="hr-HR" sz="2000" spc="-150" dirty="0" smtClean="0">
                <a:solidFill>
                  <a:schemeClr val="accent1">
                    <a:lumMod val="50000"/>
                  </a:schemeClr>
                </a:solidFill>
              </a:rPr>
              <a:t>–  </a:t>
            </a:r>
            <a:r>
              <a:rPr lang="hr-HR" sz="2000" b="1" spc="-150" dirty="0" smtClean="0">
                <a:solidFill>
                  <a:schemeClr val="accent1">
                    <a:lumMod val="50000"/>
                  </a:schemeClr>
                </a:solidFill>
              </a:rPr>
              <a:t>dostavljanje  propisanih  podataka  i  izvješća  za  potrebe  informacijskog  sustava  zaštite   </a:t>
            </a:r>
          </a:p>
          <a:p>
            <a:r>
              <a:rPr lang="hr-HR" sz="2000" b="1" spc="-150" dirty="0" smtClean="0">
                <a:solidFill>
                  <a:schemeClr val="accent1">
                    <a:lumMod val="50000"/>
                  </a:schemeClr>
                </a:solidFill>
              </a:rPr>
              <a:t>     okoliša,</a:t>
            </a:r>
          </a:p>
          <a:p>
            <a:r>
              <a:rPr lang="hr-HR" sz="2000" spc="-150" dirty="0" smtClean="0">
                <a:solidFill>
                  <a:schemeClr val="accent1">
                    <a:lumMod val="50000"/>
                  </a:schemeClr>
                </a:solidFill>
              </a:rPr>
              <a:t>–  </a:t>
            </a:r>
            <a:r>
              <a:rPr lang="hr-HR" sz="2000" b="1" spc="-150" dirty="0" smtClean="0">
                <a:solidFill>
                  <a:schemeClr val="accent1">
                    <a:lumMod val="50000"/>
                  </a:schemeClr>
                </a:solidFill>
              </a:rPr>
              <a:t>dostavljanje  izvješća  o  provedenom  praćenju  stanja  okoliša,</a:t>
            </a: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11.9 Postupanje u slučaju utvrđenih nepravilnosti</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TextBox 9"/>
          <p:cNvSpPr txBox="1"/>
          <p:nvPr/>
        </p:nvSpPr>
        <p:spPr>
          <a:xfrm>
            <a:off x="307497" y="2031101"/>
            <a:ext cx="8658478" cy="3170099"/>
          </a:xfrm>
          <a:prstGeom prst="rect">
            <a:avLst/>
          </a:prstGeom>
          <a:noFill/>
        </p:spPr>
        <p:txBody>
          <a:bodyPr wrap="square" rtlCol="0">
            <a:spAutoFit/>
          </a:bodyPr>
          <a:lstStyle/>
          <a:p>
            <a:r>
              <a:rPr lang="hr-HR" sz="2000" spc="-150" dirty="0" smtClean="0">
                <a:solidFill>
                  <a:schemeClr val="accent1">
                    <a:lumMod val="50000"/>
                  </a:schemeClr>
                </a:solidFill>
              </a:rPr>
              <a:t>–  vođenje očevidnika o stanju okoliša i dostavljanje podataka za registar onečišćivača,</a:t>
            </a:r>
          </a:p>
          <a:p>
            <a:r>
              <a:rPr lang="hr-HR" sz="2000" spc="-150" dirty="0" smtClean="0">
                <a:solidFill>
                  <a:schemeClr val="accent1">
                    <a:lumMod val="50000"/>
                  </a:schemeClr>
                </a:solidFill>
              </a:rPr>
              <a:t>–  </a:t>
            </a:r>
            <a:r>
              <a:rPr lang="hr-HR" sz="2000" b="1" spc="-150" dirty="0" smtClean="0">
                <a:solidFill>
                  <a:schemeClr val="accent1">
                    <a:lumMod val="50000"/>
                  </a:schemeClr>
                </a:solidFill>
              </a:rPr>
              <a:t>izradu,  provedbu  i  praćenje  učinaka  mjera  iz  sanacijskog  programa,</a:t>
            </a:r>
          </a:p>
          <a:p>
            <a:r>
              <a:rPr lang="hr-HR" sz="2000" spc="-150" dirty="0" smtClean="0">
                <a:solidFill>
                  <a:schemeClr val="accent1">
                    <a:lumMod val="50000"/>
                  </a:schemeClr>
                </a:solidFill>
              </a:rPr>
              <a:t>–  </a:t>
            </a:r>
            <a:r>
              <a:rPr lang="hr-HR" sz="2000" b="1" spc="-150" dirty="0" smtClean="0">
                <a:solidFill>
                  <a:schemeClr val="accent1">
                    <a:lumMod val="50000"/>
                  </a:schemeClr>
                </a:solidFill>
              </a:rPr>
              <a:t>ispunjavanje  propisanih  uvjeta   ovlaštenika  za  obavljanje  stručnih  poslova  zaštite  okoliša,</a:t>
            </a:r>
          </a:p>
          <a:p>
            <a:r>
              <a:rPr lang="hr-HR" sz="2000" spc="-150" dirty="0" smtClean="0">
                <a:solidFill>
                  <a:schemeClr val="accent1">
                    <a:lumMod val="50000"/>
                  </a:schemeClr>
                </a:solidFill>
              </a:rPr>
              <a:t>–  </a:t>
            </a:r>
            <a:r>
              <a:rPr lang="hr-HR" sz="2000" b="1" spc="-150" dirty="0" smtClean="0">
                <a:solidFill>
                  <a:schemeClr val="accent1">
                    <a:lumMod val="50000"/>
                  </a:schemeClr>
                </a:solidFill>
              </a:rPr>
              <a:t>primjenu  standarda  kakvoće  okoliša</a:t>
            </a:r>
            <a:r>
              <a:rPr lang="hr-HR" sz="2000" spc="-150" dirty="0" smtClean="0">
                <a:solidFill>
                  <a:schemeClr val="accent1">
                    <a:lumMod val="50000"/>
                  </a:schemeClr>
                </a:solidFill>
              </a:rPr>
              <a:t>,  odnosno  tehničkih  standarda  zaštite  okoliša za    </a:t>
            </a:r>
          </a:p>
          <a:p>
            <a:r>
              <a:rPr lang="hr-HR" sz="2000" spc="-150" dirty="0" smtClean="0">
                <a:solidFill>
                  <a:schemeClr val="accent1">
                    <a:lumMod val="50000"/>
                  </a:schemeClr>
                </a:solidFill>
              </a:rPr>
              <a:t>     određene  proizvode,  postrojenja,  pogone  ili uređaje, opremu i proizvodne postupke koji mogu  </a:t>
            </a:r>
          </a:p>
          <a:p>
            <a:r>
              <a:rPr lang="hr-HR" sz="2000" spc="-150" dirty="0" smtClean="0">
                <a:solidFill>
                  <a:schemeClr val="accent1">
                    <a:lumMod val="50000"/>
                  </a:schemeClr>
                </a:solidFill>
              </a:rPr>
              <a:t>     prouzročiti  rizik  ili opasnost za okoliš,</a:t>
            </a:r>
          </a:p>
          <a:p>
            <a:r>
              <a:rPr lang="hr-HR" sz="2000" spc="-150" dirty="0" smtClean="0"/>
              <a:t>–  </a:t>
            </a:r>
            <a:r>
              <a:rPr lang="hr-HR" sz="2000" spc="-150" dirty="0" smtClean="0">
                <a:solidFill>
                  <a:schemeClr val="accent1">
                    <a:lumMod val="50000"/>
                  </a:schemeClr>
                </a:solidFill>
              </a:rPr>
              <a:t>propisno korištenje znaka zaštite okoliša za proizvode, procese ili usluge,</a:t>
            </a:r>
          </a:p>
          <a:p>
            <a:r>
              <a:rPr lang="hr-HR" sz="2000" spc="-150" dirty="0" smtClean="0">
                <a:solidFill>
                  <a:schemeClr val="accent1">
                    <a:lumMod val="50000"/>
                  </a:schemeClr>
                </a:solidFill>
              </a:rPr>
              <a:t>–  provedbu ratificiranih  međunarodnih ugovora iz područja zaštite okoliša.</a:t>
            </a:r>
          </a:p>
          <a:p>
            <a:endParaRPr lang="hr-HR" sz="2000" spc="-150" dirty="0" smtClean="0">
              <a:solidFill>
                <a:schemeClr val="accent1">
                  <a:lumMod val="50000"/>
                </a:schemeClr>
              </a:solidFill>
            </a:endParaRPr>
          </a:p>
          <a:p>
            <a:endParaRPr lang="hr-HR" sz="2000" dirty="0">
              <a:solidFill>
                <a:schemeClr val="accent1">
                  <a:lumMod val="50000"/>
                </a:schemeClr>
              </a:solidFill>
              <a:latin typeface="+mn-lt"/>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11.9 Postupanje u slučaju utvrđenih nepravilnosti</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2" name="TextBox 11"/>
          <p:cNvSpPr txBox="1"/>
          <p:nvPr/>
        </p:nvSpPr>
        <p:spPr>
          <a:xfrm>
            <a:off x="469338" y="1666959"/>
            <a:ext cx="8464269" cy="4401205"/>
          </a:xfrm>
          <a:prstGeom prst="rect">
            <a:avLst/>
          </a:prstGeom>
          <a:noFill/>
        </p:spPr>
        <p:txBody>
          <a:bodyPr wrap="square" rtlCol="0">
            <a:spAutoFit/>
          </a:bodyPr>
          <a:lstStyle/>
          <a:p>
            <a:pPr algn="just"/>
            <a:endParaRPr lang="hr-HR" sz="2000" u="sng" spc="-150" dirty="0" smtClean="0">
              <a:solidFill>
                <a:schemeClr val="accent1">
                  <a:lumMod val="50000"/>
                </a:schemeClr>
              </a:solidFill>
            </a:endParaRPr>
          </a:p>
          <a:p>
            <a:pPr marL="342900" indent="-342900" algn="just">
              <a:buFont typeface="Arial" panose="020B0604020202020204" pitchFamily="34" charset="0"/>
              <a:buChar char="•"/>
            </a:pPr>
            <a:r>
              <a:rPr lang="hr-HR" sz="2000" b="1" spc="-150" dirty="0" smtClean="0">
                <a:solidFill>
                  <a:schemeClr val="accent1">
                    <a:lumMod val="50000"/>
                  </a:schemeClr>
                </a:solidFill>
              </a:rPr>
              <a:t>Ako  inspektor  u  provedbi  inspekcijskog  </a:t>
            </a:r>
            <a:r>
              <a:rPr lang="hr-HR" sz="2000" spc="-150" dirty="0" smtClean="0">
                <a:solidFill>
                  <a:schemeClr val="accent1">
                    <a:lumMod val="50000"/>
                  </a:schemeClr>
                </a:solidFill>
              </a:rPr>
              <a:t>nadzora  </a:t>
            </a:r>
            <a:r>
              <a:rPr lang="hr-HR" sz="2000" b="1" spc="-150" dirty="0" smtClean="0">
                <a:solidFill>
                  <a:schemeClr val="accent1">
                    <a:lumMod val="50000"/>
                  </a:schemeClr>
                </a:solidFill>
              </a:rPr>
              <a:t>utvrdi povredu  </a:t>
            </a:r>
            <a:r>
              <a:rPr lang="hr-HR" sz="2000" spc="-150" dirty="0" smtClean="0">
                <a:solidFill>
                  <a:schemeClr val="accent1">
                    <a:lumMod val="50000"/>
                  </a:schemeClr>
                </a:solidFill>
              </a:rPr>
              <a:t>odredbi  ovoga  Zakona o  zaštiti okoliša  i  propisa donesenih na temelju ovoga Zakona,  </a:t>
            </a:r>
            <a:r>
              <a:rPr lang="hr-HR" sz="2000" b="1" spc="-150" dirty="0" smtClean="0">
                <a:solidFill>
                  <a:schemeClr val="accent1">
                    <a:lumMod val="50000"/>
                  </a:schemeClr>
                </a:solidFill>
              </a:rPr>
              <a:t>pokrenut  će po  službenoj  dužnosti  upravni  postupak  i  nadziranoj  osobi  rješenjem  narediti  mjere </a:t>
            </a:r>
            <a:r>
              <a:rPr lang="hr-HR" sz="2000" spc="-150" dirty="0" smtClean="0">
                <a:solidFill>
                  <a:schemeClr val="accent1">
                    <a:lumMod val="50000"/>
                  </a:schemeClr>
                </a:solidFill>
              </a:rPr>
              <a:t> radi usklađivanja  s odredbama  propisanim  ovim  Zakonom i propisima donesenim na temelju ovoga Zakona  s primjerenim  rokom  izvršenja.  Ako se u inspekcijskom nadzoru  postrojenja za koje je propisana obveza pribavljanja okolišne dozvole utvrdi  </a:t>
            </a:r>
            <a:r>
              <a:rPr lang="hr-HR" sz="2000" b="1" spc="-150" dirty="0" smtClean="0">
                <a:solidFill>
                  <a:schemeClr val="accent1">
                    <a:lumMod val="50000"/>
                  </a:schemeClr>
                </a:solidFill>
              </a:rPr>
              <a:t>neusklađenost  s  uvjetima  određenih dozvolom</a:t>
            </a:r>
            <a:r>
              <a:rPr lang="hr-HR" sz="2000" spc="-150" dirty="0" smtClean="0">
                <a:solidFill>
                  <a:schemeClr val="accent1">
                    <a:lumMod val="50000"/>
                  </a:schemeClr>
                </a:solidFill>
              </a:rPr>
              <a:t>,  inspektori  zaštite  okoliša  i  drugi  inspektori  nadležni  za  pojedinu  sastavnicu  i/ili opterećenje okoliša </a:t>
            </a:r>
            <a:r>
              <a:rPr lang="hr-HR" sz="2000" b="1" spc="-150" dirty="0" smtClean="0">
                <a:solidFill>
                  <a:schemeClr val="accent1">
                    <a:lumMod val="50000"/>
                  </a:schemeClr>
                </a:solidFill>
              </a:rPr>
              <a:t>poduzimaju  propisane  mjere  i  u  roku  šest  mjeseci  od  dana utvrđenja neusklađenosti  </a:t>
            </a:r>
            <a:r>
              <a:rPr lang="hr-HR" sz="2000" spc="-150" dirty="0" smtClean="0">
                <a:solidFill>
                  <a:schemeClr val="accent1">
                    <a:lumMod val="50000"/>
                  </a:schemeClr>
                </a:solidFill>
              </a:rPr>
              <a:t>s  uvjetima iz dozvole provode ponovni inspekcijski nadzor  takvog  postrojenja.</a:t>
            </a:r>
          </a:p>
          <a:p>
            <a:pPr marL="342900" indent="-342900" algn="just">
              <a:buFont typeface="Arial" panose="020B0604020202020204" pitchFamily="34" charset="0"/>
              <a:buChar char="•"/>
            </a:pPr>
            <a:r>
              <a:rPr lang="hr-HR" sz="2000" spc="-150" dirty="0">
                <a:solidFill>
                  <a:schemeClr val="accent1">
                    <a:lumMod val="50000"/>
                  </a:schemeClr>
                </a:solidFill>
              </a:rPr>
              <a:t>Ako  inspektor  utvrdi  povredu  odredbi  ovoga  Zakona  i  propisa  donesenih  na  temelju  ovoga  Zakona  </a:t>
            </a:r>
            <a:r>
              <a:rPr lang="hr-HR" sz="2000" b="1" spc="-150" dirty="0">
                <a:solidFill>
                  <a:schemeClr val="accent1">
                    <a:lumMod val="50000"/>
                  </a:schemeClr>
                </a:solidFill>
              </a:rPr>
              <a:t>može donijeti  inspekcijsko  rješenje  i  bez  saslušanja  stranke. </a:t>
            </a:r>
          </a:p>
          <a:p>
            <a:pPr algn="just"/>
            <a:endParaRPr lang="hr-HR" sz="2000"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11.9 Postupanje u slučaju utvrđenih nepravilnosti</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299405" y="1416106"/>
            <a:ext cx="8650385" cy="5016758"/>
          </a:xfrm>
          <a:prstGeom prst="rect">
            <a:avLst/>
          </a:prstGeom>
          <a:noFill/>
        </p:spPr>
        <p:txBody>
          <a:bodyPr wrap="square" rtlCol="0">
            <a:spAutoFit/>
          </a:bodyPr>
          <a:lstStyle/>
          <a:p>
            <a:pPr algn="just"/>
            <a:r>
              <a:rPr lang="hr-HR" sz="2000" b="1" spc="-150" dirty="0" smtClean="0">
                <a:solidFill>
                  <a:schemeClr val="accent1">
                    <a:lumMod val="50000"/>
                  </a:schemeClr>
                </a:solidFill>
              </a:rPr>
              <a:t>Inspektor  će  rješenjem  narediti:</a:t>
            </a:r>
          </a:p>
          <a:p>
            <a:pPr algn="just"/>
            <a:endParaRPr lang="hr-HR" sz="2000" spc="-150" dirty="0" smtClean="0">
              <a:solidFill>
                <a:schemeClr val="accent1">
                  <a:lumMod val="50000"/>
                </a:schemeClr>
              </a:solidFill>
            </a:endParaRPr>
          </a:p>
          <a:p>
            <a:pPr marL="285750" indent="-285750" algn="just"/>
            <a:r>
              <a:rPr lang="hr-HR" sz="2000" spc="-150" dirty="0" smtClean="0">
                <a:solidFill>
                  <a:schemeClr val="accent1">
                    <a:lumMod val="50000"/>
                  </a:schemeClr>
                </a:solidFill>
              </a:rPr>
              <a:t>–  zabranu rada postrojenja, odnosno njegovog dijela i  opreme i/ili  obavljanja djelatnosti,</a:t>
            </a:r>
          </a:p>
          <a:p>
            <a:pPr marL="285750" indent="-285750" algn="just"/>
            <a:r>
              <a:rPr lang="hr-HR" sz="2000" spc="-150" dirty="0" smtClean="0">
                <a:solidFill>
                  <a:schemeClr val="accent1">
                    <a:lumMod val="50000"/>
                  </a:schemeClr>
                </a:solidFill>
              </a:rPr>
              <a:t>–  zabranu obavljanja radnji u proizvodnom procesu,</a:t>
            </a:r>
          </a:p>
          <a:p>
            <a:pPr marL="285750" indent="-285750" algn="just"/>
            <a:r>
              <a:rPr lang="hr-HR" sz="2000" spc="-150" dirty="0" smtClean="0">
                <a:solidFill>
                  <a:schemeClr val="accent1">
                    <a:lumMod val="50000"/>
                  </a:schemeClr>
                </a:solidFill>
              </a:rPr>
              <a:t>–  zabranu postupanja s opasnim tvarima,</a:t>
            </a:r>
          </a:p>
          <a:p>
            <a:pPr marL="285750" indent="-285750" algn="just"/>
            <a:r>
              <a:rPr lang="hr-HR" sz="2000" spc="-150" dirty="0" smtClean="0">
                <a:solidFill>
                  <a:schemeClr val="accent1">
                    <a:lumMod val="50000"/>
                  </a:schemeClr>
                </a:solidFill>
              </a:rPr>
              <a:t>–  poduzimanje  odgovarajućih  preventivnih  i  drugih  mjera  zaštite  okoliša  od  opasnih  tvari,</a:t>
            </a:r>
          </a:p>
          <a:p>
            <a:pPr marL="177800" indent="-177800" algn="just"/>
            <a:r>
              <a:rPr lang="hr-HR" sz="2000" spc="-150" dirty="0" smtClean="0">
                <a:solidFill>
                  <a:schemeClr val="accent1">
                    <a:lumMod val="50000"/>
                  </a:schemeClr>
                </a:solidFill>
              </a:rPr>
              <a:t>− </a:t>
            </a:r>
            <a:r>
              <a:rPr lang="hr-HR" sz="2000" b="1" spc="-150" dirty="0" smtClean="0">
                <a:solidFill>
                  <a:schemeClr val="accent1">
                    <a:lumMod val="50000"/>
                  </a:schemeClr>
                </a:solidFill>
              </a:rPr>
              <a:t>u slučaju velike nesreće poduzimanje mjera i postupaka u skladu s Izvješćem o sigurnosti i Politikom sprječavanja velikih nesreća te mjera za sanaciju i sprječavanje širenja onečišćenja okoliša,</a:t>
            </a:r>
          </a:p>
          <a:p>
            <a:pPr marL="177800" indent="-177800" algn="just"/>
            <a:r>
              <a:rPr lang="hr-HR" sz="2000" spc="-150" dirty="0" smtClean="0">
                <a:solidFill>
                  <a:schemeClr val="accent1">
                    <a:lumMod val="50000"/>
                  </a:schemeClr>
                </a:solidFill>
              </a:rPr>
              <a:t>–  </a:t>
            </a:r>
            <a:r>
              <a:rPr lang="hr-HR" sz="2000" b="1" spc="-150" dirty="0" smtClean="0">
                <a:solidFill>
                  <a:schemeClr val="accent1">
                    <a:lumMod val="50000"/>
                  </a:schemeClr>
                </a:solidFill>
              </a:rPr>
              <a:t>uklanjanje  posljedica  onečišćenja  okoliša  odnosno  provedbu  mjera  sanacijskog  programa,</a:t>
            </a:r>
          </a:p>
          <a:p>
            <a:pPr marL="177800" indent="-177800" algn="just"/>
            <a:r>
              <a:rPr lang="hr-HR" sz="2000" spc="-150" dirty="0" smtClean="0">
                <a:solidFill>
                  <a:schemeClr val="accent1">
                    <a:lumMod val="50000"/>
                  </a:schemeClr>
                </a:solidFill>
              </a:rPr>
              <a:t>– usklađenje postrojenja s uvjetima određenih okolišnom dozvolom, odnosno otklanjanje utvrđenih nepravilnosti u radu,</a:t>
            </a:r>
          </a:p>
          <a:p>
            <a:pPr marL="285750" indent="-285750" algn="just"/>
            <a:r>
              <a:rPr lang="hr-HR" sz="2000" spc="-150" dirty="0" smtClean="0">
                <a:solidFill>
                  <a:schemeClr val="accent1">
                    <a:lumMod val="50000"/>
                  </a:schemeClr>
                </a:solidFill>
              </a:rPr>
              <a:t>–  </a:t>
            </a:r>
            <a:r>
              <a:rPr lang="hr-HR" sz="2000" b="1" spc="-150" dirty="0" smtClean="0">
                <a:solidFill>
                  <a:schemeClr val="accent1">
                    <a:lumMod val="50000"/>
                  </a:schemeClr>
                </a:solidFill>
              </a:rPr>
              <a:t>otklanjanje  nepravilnosti  i/ili  nezakonitosti  u postupanju</a:t>
            </a:r>
            <a:r>
              <a:rPr lang="hr-HR" sz="2000" spc="-150" dirty="0" smtClean="0">
                <a:solidFill>
                  <a:schemeClr val="accent1">
                    <a:lumMod val="50000"/>
                  </a:schemeClr>
                </a:solidFill>
              </a:rPr>
              <a:t>,</a:t>
            </a:r>
          </a:p>
          <a:p>
            <a:pPr marL="177800" indent="-177800" algn="just"/>
            <a:r>
              <a:rPr lang="hr-HR" sz="2000" spc="-150" dirty="0" smtClean="0">
                <a:solidFill>
                  <a:schemeClr val="accent1">
                    <a:lumMod val="50000"/>
                  </a:schemeClr>
                </a:solidFill>
              </a:rPr>
              <a:t>– izradu plana usklađivanja postrojenja s tehničkim standardima zaštite okoliša, elaborata o zaštiti okoliša,</a:t>
            </a:r>
          </a:p>
          <a:p>
            <a:pPr algn="just"/>
            <a:endParaRPr lang="hr-HR" sz="2000"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9257</TotalTime>
  <Words>5205</Words>
  <Application>Microsoft Office PowerPoint</Application>
  <PresentationFormat>On-screen Show (4:3)</PresentationFormat>
  <Paragraphs>335</Paragraphs>
  <Slides>47</Slides>
  <Notes>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PowerPoint Presentation</vt:lpstr>
      <vt:lpstr>11. INSPEKCIJSKI NADZOR</vt:lpstr>
      <vt:lpstr>    11.8 diskusija na temu članka 33. ZOZZ - primjeri iz prakse </vt:lpstr>
      <vt:lpstr>    11.9 Postupanje u slučaju utvrđenih nepravilnosti</vt:lpstr>
      <vt:lpstr>    11.9 Postupanje u slučaju utvrđenih nepravilnosti</vt:lpstr>
      <vt:lpstr>    11.9 Postupanje u slučaju utvrđenih nepravilnosti</vt:lpstr>
      <vt:lpstr>    11.9 Postupanje u slučaju utvrđenih nepravilnosti</vt:lpstr>
      <vt:lpstr> 11.9 Postupanje u slučaju utvrđenih nepravilnosti</vt:lpstr>
      <vt:lpstr>11.9 Postupanje u slučaju utvrđenih nepravilnosti</vt:lpstr>
      <vt:lpstr>    11.9 Postupanje u slučaju utvrđenih nepravilnosti</vt:lpstr>
      <vt:lpstr>    11.9 Postupanje u slučaju utvrđenih nepravilnosti</vt:lpstr>
      <vt:lpstr>    11.10 Postupanje u slučaju nepoznatog počinitelja</vt:lpstr>
      <vt:lpstr>    11.10 Postupanje u slučaju nepoznatog počinitelja</vt:lpstr>
      <vt:lpstr>    11.10 Postupanje u slučaju nepoznatog počinitelja</vt:lpstr>
      <vt:lpstr>    11.11 Inspekcija zaštite okoliša i sustav sudstva i       državnog odvjetništva</vt:lpstr>
      <vt:lpstr>    11.11 Inspekcija zaštite okoliša i sustav sudstva i       državnog odvjetništva</vt:lpstr>
      <vt:lpstr>    11.11 Inspekcija zaštite okoliša i sustav sudstva i       državnog odvjetništva</vt:lpstr>
      <vt:lpstr>    11.11 Inspekcija zaštite okoliša i sustav sudstva i       državnog odvjetništva</vt:lpstr>
      <vt:lpstr>    11.11 Inspekcija zaštite okoliša i sustav sudstva i       državnog odvjetništva</vt:lpstr>
      <vt:lpstr>    11.11 Inspekcija zaštite okoliša i sustav sudstva i       državnog odvjetništva</vt:lpstr>
      <vt:lpstr>    11.11 Inspekcija zaštite okoliša i sustav sudstva i       državnog odvjetništva</vt:lpstr>
      <vt:lpstr>    11.11 Inspekcija zaštite okoliša i sustav sudstva i       državnog odvjetništva</vt:lpstr>
      <vt:lpstr>    11.11 Inspekcija zaštite okoliša i sustav sudstva i       državnog odvjetništva</vt:lpstr>
      <vt:lpstr>    11.11 Inspekcija zaštite okoliša i sustav sudstva i       državnog odvjetništva</vt:lpstr>
      <vt:lpstr>    11.11 Inspekcija zaštite okoliša i sustav sudstva i       državnog odvjetništva</vt:lpstr>
      <vt:lpstr>    11.11 Inspekcija zaštite okoliša i sustav sudstva i       državnog odvjetništva</vt:lpstr>
      <vt:lpstr>    11.11 Inspekcija zaštite okoliša i sustav sudstva i       državnog odvjetništva</vt:lpstr>
      <vt:lpstr>    11.11 Inspekcija zaštite okoliša i sustav sudstva i       državnog odvjetništva</vt:lpstr>
      <vt:lpstr>    11.11 Inspekcija zaštite okoliša i sustav sudstva i       državnog odvjetništva</vt:lpstr>
      <vt:lpstr>    11.11 Inspekcija zaštite okoliša i sustav sudstva i       državnog odvjetništva</vt:lpstr>
      <vt:lpstr>    11.11 Inspekcija zaštite okoliša i sustav sudstva i       državnog odvjetništva</vt:lpstr>
      <vt:lpstr>    11.11 Inspekcija zaštite okoliša i sustav sudstva i       državnog odvjetništva</vt:lpstr>
      <vt:lpstr>    11.11 Inspekcija zaštite okoliša i sustav sudstva i       državnog odvjetništva</vt:lpstr>
      <vt:lpstr>    11.11 Inspekcija zaštite okoliša i sustav sudstva i       državnog odvjetništva</vt:lpstr>
      <vt:lpstr>    11.11 Inspekcija zaštite okoliša i sustav sudstva i       državnog odvjetništva</vt:lpstr>
      <vt:lpstr>    11.11 Inspekcija zaštite okoliša i sustav sudstva i       državnog odvjetništva</vt:lpstr>
      <vt:lpstr>    11.5 Primjer kaznenog dijela sa područja PKZ</vt:lpstr>
      <vt:lpstr>    11.5 Primjer kaznenog dijela sa područja PKZ</vt:lpstr>
      <vt:lpstr>    11.5 Primjer kaznenog dijela sa područja PKZ</vt:lpstr>
      <vt:lpstr>    11.5 Primjer kaznenog dijela sa područja PKZ</vt:lpstr>
      <vt:lpstr>    11.5 Primjer kaznenog dijela sa područja PKZ</vt:lpstr>
      <vt:lpstr>    11.5 Primjer kaznenog dijela sa područja PKZ</vt:lpstr>
      <vt:lpstr>    11.5 Primjer kaznenog dijela sa područja PKZ</vt:lpstr>
      <vt:lpstr>    11.5 Primjer kaznenog dijela sa područja PKZ</vt:lpstr>
      <vt:lpstr>    11.5 Primjer kaznenog dijela sa područja PKZ</vt:lpstr>
      <vt:lpstr>    11.5 Primjer kaznenog dijela sa područja PKZ</vt:lpstr>
      <vt:lpstr>HVALA NA PAŽNJI</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Berislav Markovic</dc:creator>
  <cp:lastModifiedBy>Predrag Hercog</cp:lastModifiedBy>
  <cp:revision>608</cp:revision>
  <cp:lastPrinted>2017-12-29T08:11:16Z</cp:lastPrinted>
  <dcterms:created xsi:type="dcterms:W3CDTF">2011-04-14T13:56:18Z</dcterms:created>
  <dcterms:modified xsi:type="dcterms:W3CDTF">2018-01-03T12:09:46Z</dcterms:modified>
</cp:coreProperties>
</file>