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6" r:id="rId2"/>
    <p:sldId id="337" r:id="rId3"/>
    <p:sldId id="339" r:id="rId4"/>
    <p:sldId id="476" r:id="rId5"/>
    <p:sldId id="482" r:id="rId6"/>
    <p:sldId id="510" r:id="rId7"/>
    <p:sldId id="483" r:id="rId8"/>
    <p:sldId id="511" r:id="rId9"/>
    <p:sldId id="512" r:id="rId10"/>
    <p:sldId id="513" r:id="rId11"/>
    <p:sldId id="464" r:id="rId12"/>
    <p:sldId id="467" r:id="rId13"/>
    <p:sldId id="469" r:id="rId14"/>
    <p:sldId id="468" r:id="rId15"/>
    <p:sldId id="470" r:id="rId16"/>
    <p:sldId id="471" r:id="rId17"/>
    <p:sldId id="472" r:id="rId18"/>
    <p:sldId id="473" r:id="rId19"/>
    <p:sldId id="507" r:id="rId20"/>
    <p:sldId id="508" r:id="rId21"/>
    <p:sldId id="474" r:id="rId22"/>
    <p:sldId id="460" r:id="rId23"/>
    <p:sldId id="449" r:id="rId24"/>
    <p:sldId id="400" r:id="rId25"/>
    <p:sldId id="399" r:id="rId26"/>
    <p:sldId id="497" r:id="rId27"/>
    <p:sldId id="498" r:id="rId28"/>
    <p:sldId id="514" r:id="rId29"/>
    <p:sldId id="502" r:id="rId30"/>
    <p:sldId id="505" r:id="rId31"/>
    <p:sldId id="506" r:id="rId32"/>
    <p:sldId id="504" r:id="rId33"/>
    <p:sldId id="338" r:id="rId34"/>
  </p:sldIdLst>
  <p:sldSz cx="9144000" cy="6858000" type="screen4x3"/>
  <p:notesSz cx="6797675" cy="9928225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F9751"/>
    <a:srgbClr val="7F7F7F"/>
    <a:srgbClr val="1F497D"/>
    <a:srgbClr val="696969"/>
    <a:srgbClr val="B2B2B2"/>
    <a:srgbClr val="FFFF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8" autoAdjust="0"/>
    <p:restoredTop sz="94041" autoAdjust="0"/>
  </p:normalViewPr>
  <p:slideViewPr>
    <p:cSldViewPr snapToGrid="0">
      <p:cViewPr>
        <p:scale>
          <a:sx n="118" d="100"/>
          <a:sy n="118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1B06E-2C63-4EA7-B038-D4CA31959123}" type="datetimeFigureOut">
              <a:rPr lang="hr-BA" smtClean="0"/>
              <a:t>10.1.2018.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46484-9EE9-4BE5-9CF2-03726144E5F4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257592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E1E03-2D23-449B-8616-C14EE678BC82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8EF88-292B-4FD5-8834-A1687B7D05A1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5AE5B-885A-4E70-81C1-2BD9B9F994F9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EBB73-B78F-45DD-BF06-7B90B73175E1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5114-5D7D-4AF6-9746-6B0DDD3425A9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151B-80B0-4BD5-BC65-DEFB5EDEADBA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BD7F-8C17-4B89-99E5-0D3D10127432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81A7-652E-40C7-A902-F6437C6A621D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7B010-949B-4A93-B10D-CED45F8A8D5C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DFA54-26AC-4D19-BB51-46115E534C24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B8ECB-C1E4-4080-8F08-1C300240A8B7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3474D1-9081-497D-8274-ABA530FB002C}" type="datetimeFigureOut">
              <a:rPr lang="hr-HR"/>
              <a:pPr>
                <a:defRPr/>
              </a:pPr>
              <a:t>10.1.2018.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szz.azo.hr/iskzl/postaja.html?id=155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szz.azo.hr/iskzl/godizvrpt.htm?pid=0&amp;t=1" TargetMode="External"/><Relationship Id="rId2" Type="http://schemas.openxmlformats.org/officeDocument/2006/relationships/hyperlink" Target="http://iszz.azo.hr/iskzl/godizvrpt.htm?pid=0&amp;t=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hyperlink" Target="http://iszz.azo.hr/iskzl/godizvrpt.htm?pid=0&amp;t=2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szz.azo.hr/iskzl/podatak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.europa.eu/environment/air/quality/legislation/pdf/IPR_guidance1.pdf" TargetMode="External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.europa.eu/environment/air/quality/legislation/pdf/IPR_guidance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szz.azo.hr/iskzl/podatak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.europa.eu/environment/air/quality/legislation/pdf/IPR_guidance1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.europa.eu/environment/air/quality/legislation/pdf/IPR_guidance1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iszz.azo.hr/iskzl/podatak.htm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zz.azo.hr/iskzl/podatak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szz.azo.hr/iskzl/podatak.htm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iszz.azo.hr/iskzl/podatak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zz.azo.hr/iskzl/podatak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83913" y="1401200"/>
            <a:ext cx="8686160" cy="3873731"/>
          </a:xfrm>
        </p:spPr>
        <p:txBody>
          <a:bodyPr>
            <a:normAutofit fontScale="92500" lnSpcReduction="20000"/>
          </a:bodyPr>
          <a:lstStyle/>
          <a:p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Jačanje inspekcije zaštite okoliša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radi učinkovite kontrole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praćenja kakvoće zraka i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sustava trgovanja emisijskim jedinicama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stakleničkih plinova,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kako bi se postigla bolja kvaliteta zraka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u Republici Hrvatskoj</a:t>
            </a: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79901" y="1393251"/>
            <a:ext cx="3443874" cy="454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400" b="1" dirty="0" smtClean="0">
                <a:solidFill>
                  <a:schemeClr val="tx2"/>
                </a:solidFill>
              </a:rPr>
              <a:t>Obavijesti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Na stranici postaje nalaze se obavijesti o prekidu rada pojedinog 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  <a:r>
              <a:rPr lang="hr-BA" sz="2000" dirty="0" smtClean="0">
                <a:solidFill>
                  <a:srgbClr val="0070C0"/>
                </a:solidFill>
              </a:rPr>
              <a:t>mjernog instrumenta</a:t>
            </a: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dirty="0" err="1" smtClean="0">
                <a:solidFill>
                  <a:srgbClr val="0070C0"/>
                </a:solidFill>
              </a:rPr>
              <a:t>npr</a:t>
            </a:r>
            <a:r>
              <a:rPr lang="hr-BA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hr-BA" b="1" dirty="0" smtClean="0"/>
              <a:t>11.08.2017</a:t>
            </a:r>
            <a:r>
              <a:rPr lang="hr-BA" b="1" dirty="0"/>
              <a:t>:</a:t>
            </a:r>
            <a:br>
              <a:rPr lang="hr-BA" b="1" dirty="0"/>
            </a:br>
            <a:r>
              <a:rPr lang="hr-BA" i="1" dirty="0"/>
              <a:t>Uređaji za mjerenje koncentracija ugljikovog monoksida (CO) deinstalirani su radi redovitog servisa i umjeravanja</a:t>
            </a:r>
            <a:r>
              <a:rPr lang="hr-BA" i="1" dirty="0" smtClean="0"/>
              <a:t>.</a:t>
            </a:r>
          </a:p>
          <a:p>
            <a:r>
              <a:rPr lang="hr-BA" b="1" dirty="0"/>
              <a:t>04.09.2017:</a:t>
            </a:r>
            <a:br>
              <a:rPr lang="hr-BA" b="1" dirty="0"/>
            </a:br>
            <a:r>
              <a:rPr lang="hr-BA" i="1" dirty="0"/>
              <a:t>Nakon umjeravanja uređaj za mjerenje CO vraćen je na postaju te su mjerenja nastavljena</a:t>
            </a:r>
            <a:r>
              <a:rPr lang="hr-BA" b="1" i="1" dirty="0"/>
              <a:t>.</a:t>
            </a:r>
            <a:endParaRPr lang="hr-BA" b="1" dirty="0"/>
          </a:p>
          <a:p>
            <a:endParaRPr lang="hr-BA" dirty="0"/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75357" y="1334248"/>
            <a:ext cx="5358288" cy="4218976"/>
            <a:chOff x="3675357" y="1537611"/>
            <a:chExt cx="5278388" cy="40435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5357" y="1537611"/>
              <a:ext cx="5278388" cy="404359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806102" y="4048218"/>
              <a:ext cx="1449479" cy="1532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BA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631766" y="5827855"/>
            <a:ext cx="4629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BA" dirty="0">
                <a:hlinkClick r:id="rId5"/>
              </a:rPr>
              <a:t>http://</a:t>
            </a:r>
            <a:r>
              <a:rPr lang="hr-BA" dirty="0" smtClean="0">
                <a:hlinkClick r:id="rId5"/>
              </a:rPr>
              <a:t>iszz.azo.hr/iskzl/postaja.html?id=155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206297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4"/>
            <a:ext cx="8589331" cy="444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Svaki mjerni rezultat može se prikazati s pripadajućom mjernom nesigurnošću</a:t>
            </a:r>
            <a:r>
              <a:rPr lang="hr-BA" sz="2000" dirty="0" smtClean="0">
                <a:solidFill>
                  <a:srgbClr val="0070C0"/>
                </a:solidFill>
              </a:rPr>
              <a:t>.</a:t>
            </a:r>
            <a:endParaRPr lang="hr-BA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Postavlja se pitanje:</a:t>
            </a:r>
          </a:p>
          <a:p>
            <a:pPr lvl="1">
              <a:spcBef>
                <a:spcPct val="20000"/>
              </a:spcBef>
            </a:pPr>
            <a:r>
              <a:rPr lang="hr-BA" sz="2000" i="1" dirty="0" smtClean="0">
                <a:solidFill>
                  <a:srgbClr val="0070C0"/>
                </a:solidFill>
              </a:rPr>
              <a:t>Kako </a:t>
            </a:r>
            <a:r>
              <a:rPr lang="hr-BA" sz="2000" i="1" dirty="0">
                <a:solidFill>
                  <a:srgbClr val="0070C0"/>
                </a:solidFill>
              </a:rPr>
              <a:t>ocijeniti mjerni rezultat s njegovom mjernom nesigurnosti s obzirom na graničnu vrijednost?</a:t>
            </a:r>
          </a:p>
          <a:p>
            <a:pPr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Ukoliko </a:t>
            </a:r>
            <a:r>
              <a:rPr lang="hr-BA" sz="2000" dirty="0">
                <a:solidFill>
                  <a:srgbClr val="0070C0"/>
                </a:solidFill>
              </a:rPr>
              <a:t>ne postoji specifikacija za neko tehničko područje kako ocijeniti rezultat s mjernom nesigurnošću, koriste se akreditacijski dokumenti: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BA" sz="2000" dirty="0" smtClean="0">
                <a:solidFill>
                  <a:srgbClr val="0070C0"/>
                </a:solidFill>
              </a:rPr>
              <a:t>ILAC-G8:03/2009 </a:t>
            </a:r>
            <a:r>
              <a:rPr lang="hr-BA" sz="2000" dirty="0">
                <a:solidFill>
                  <a:srgbClr val="0070C0"/>
                </a:solidFill>
              </a:rPr>
              <a:t>- Guidelines on </a:t>
            </a:r>
            <a:r>
              <a:rPr lang="hr-BA" sz="2000" dirty="0" err="1">
                <a:solidFill>
                  <a:srgbClr val="0070C0"/>
                </a:solidFill>
              </a:rPr>
              <a:t>the</a:t>
            </a:r>
            <a:r>
              <a:rPr lang="hr-BA" sz="2000" dirty="0">
                <a:solidFill>
                  <a:srgbClr val="0070C0"/>
                </a:solidFill>
              </a:rPr>
              <a:t> Reporting </a:t>
            </a:r>
            <a:r>
              <a:rPr lang="hr-BA" sz="2000" dirty="0" err="1">
                <a:solidFill>
                  <a:srgbClr val="0070C0"/>
                </a:solidFill>
              </a:rPr>
              <a:t>of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  <a:r>
              <a:rPr lang="hr-BA" sz="2000" dirty="0" err="1">
                <a:solidFill>
                  <a:srgbClr val="0070C0"/>
                </a:solidFill>
              </a:rPr>
              <a:t>Compliance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  <a:r>
              <a:rPr lang="hr-BA" sz="2000" dirty="0" err="1">
                <a:solidFill>
                  <a:srgbClr val="0070C0"/>
                </a:solidFill>
              </a:rPr>
              <a:t>with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  <a:r>
              <a:rPr lang="hr-BA" sz="2000" dirty="0" err="1">
                <a:solidFill>
                  <a:srgbClr val="0070C0"/>
                </a:solidFill>
              </a:rPr>
              <a:t>Specification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BA" sz="2000" dirty="0">
                <a:solidFill>
                  <a:srgbClr val="0070C0"/>
                </a:solidFill>
              </a:rPr>
              <a:t>HAA Up-1-4 - Upute za navođenje izjava o sukladnosti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lang="hr-BA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006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20" y="1362234"/>
            <a:ext cx="8494328" cy="53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56777"/>
              </p:ext>
            </p:extLst>
          </p:nvPr>
        </p:nvGraphicFramePr>
        <p:xfrm>
          <a:off x="4326801" y="2224870"/>
          <a:ext cx="4691062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Visio" r:id="rId5" imgW="2963454" imgH="2225040" progId="Visio.Drawing.11">
                  <p:embed/>
                </p:oleObj>
              </mc:Choice>
              <mc:Fallback>
                <p:oleObj name="Visio" r:id="rId5" imgW="2963454" imgH="2225040" progId="Visio.Drawing.11">
                  <p:embed/>
                  <p:pic>
                    <p:nvPicPr>
                      <p:cNvPr id="1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801" y="2224870"/>
                        <a:ext cx="4691062" cy="352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8"/>
          <p:cNvSpPr>
            <a:spLocks/>
          </p:cNvSpPr>
          <p:nvPr/>
        </p:nvSpPr>
        <p:spPr bwMode="auto">
          <a:xfrm>
            <a:off x="230820" y="2054685"/>
            <a:ext cx="3950562" cy="386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Općenito</a:t>
            </a:r>
            <a:r>
              <a:rPr lang="hr-BA" sz="2000" u="sng" dirty="0">
                <a:solidFill>
                  <a:srgbClr val="0070C0"/>
                </a:solidFill>
              </a:rPr>
              <a:t>, postoje 4 moguća slučaja</a:t>
            </a:r>
            <a:r>
              <a:rPr lang="hr-BA" sz="2000" u="sng" dirty="0" smtClean="0">
                <a:solidFill>
                  <a:srgbClr val="0070C0"/>
                </a:solidFill>
              </a:rPr>
              <a:t>:</a:t>
            </a:r>
          </a:p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Slučaj 1 i Slučaj 4 u potpunosti su jasni</a:t>
            </a:r>
            <a:r>
              <a:rPr lang="hr-BA" sz="2000" dirty="0" smtClean="0">
                <a:solidFill>
                  <a:srgbClr val="0070C0"/>
                </a:solidFill>
              </a:rPr>
              <a:t>:</a:t>
            </a: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Slučaj 1 = rezultat je sukladan sa specifikacijom</a:t>
            </a:r>
          </a:p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Slučaj 4 = rezultat je nesukladan sa specifikacijom</a:t>
            </a: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Slučaj 2 i Slučaj 3 predstavljaju granične slučajeve koji se mogu tumačiti na više različitih </a:t>
            </a:r>
            <a:r>
              <a:rPr lang="hr-BA" sz="2000" dirty="0" smtClean="0">
                <a:solidFill>
                  <a:srgbClr val="0070C0"/>
                </a:solidFill>
              </a:rPr>
              <a:t>načina.</a:t>
            </a:r>
          </a:p>
        </p:txBody>
      </p:sp>
    </p:spTree>
    <p:extLst>
      <p:ext uri="{BB962C8B-B14F-4D97-AF65-F5344CB8AC3E}">
        <p14:creationId xmlns:p14="http://schemas.microsoft.com/office/powerpoint/2010/main" val="966929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20" y="1362234"/>
            <a:ext cx="8494328" cy="53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600113"/>
              </p:ext>
            </p:extLst>
          </p:nvPr>
        </p:nvGraphicFramePr>
        <p:xfrm>
          <a:off x="4282412" y="2162726"/>
          <a:ext cx="4691062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Visio" r:id="rId5" imgW="2963454" imgH="2225040" progId="Visio.Drawing.11">
                  <p:embed/>
                </p:oleObj>
              </mc:Choice>
              <mc:Fallback>
                <p:oleObj name="Visio" r:id="rId5" imgW="2963454" imgH="2225040" progId="Visio.Drawing.11">
                  <p:embed/>
                  <p:pic>
                    <p:nvPicPr>
                      <p:cNvPr id="1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412" y="2162726"/>
                        <a:ext cx="4691062" cy="352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8"/>
          <p:cNvSpPr>
            <a:spLocks/>
          </p:cNvSpPr>
          <p:nvPr/>
        </p:nvSpPr>
        <p:spPr bwMode="auto">
          <a:xfrm>
            <a:off x="230820" y="2054685"/>
            <a:ext cx="3950562" cy="386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it-IT" sz="2000" u="sng" dirty="0">
                <a:solidFill>
                  <a:srgbClr val="0070C0"/>
                </a:solidFill>
              </a:rPr>
              <a:t>Prema ILAC G8:</a:t>
            </a:r>
          </a:p>
          <a:p>
            <a:pPr marL="0" lvl="1">
              <a:spcBef>
                <a:spcPts val="0"/>
              </a:spcBef>
            </a:pPr>
            <a:r>
              <a:rPr lang="it-IT" sz="2000" u="sng" dirty="0">
                <a:solidFill>
                  <a:srgbClr val="0070C0"/>
                </a:solidFill>
              </a:rPr>
              <a:t>- </a:t>
            </a:r>
            <a:r>
              <a:rPr lang="it-IT" sz="2000" dirty="0">
                <a:solidFill>
                  <a:srgbClr val="0070C0"/>
                </a:solidFill>
              </a:rPr>
              <a:t>za </a:t>
            </a:r>
            <a:r>
              <a:rPr lang="it-IT" sz="2000" dirty="0" err="1">
                <a:solidFill>
                  <a:srgbClr val="0070C0"/>
                </a:solidFill>
              </a:rPr>
              <a:t>Slučaj</a:t>
            </a:r>
            <a:r>
              <a:rPr lang="it-IT" sz="2000" dirty="0">
                <a:solidFill>
                  <a:srgbClr val="0070C0"/>
                </a:solidFill>
              </a:rPr>
              <a:t> 2 i </a:t>
            </a:r>
            <a:r>
              <a:rPr lang="it-IT" sz="2000" dirty="0" err="1">
                <a:solidFill>
                  <a:srgbClr val="0070C0"/>
                </a:solidFill>
              </a:rPr>
              <a:t>Slučaj</a:t>
            </a:r>
            <a:r>
              <a:rPr lang="it-IT" sz="2000" dirty="0">
                <a:solidFill>
                  <a:srgbClr val="0070C0"/>
                </a:solidFill>
              </a:rPr>
              <a:t> 3 ne </a:t>
            </a:r>
            <a:r>
              <a:rPr lang="it-IT" sz="2000" dirty="0" err="1">
                <a:solidFill>
                  <a:srgbClr val="0070C0"/>
                </a:solidFill>
              </a:rPr>
              <a:t>može</a:t>
            </a:r>
            <a:r>
              <a:rPr lang="it-IT" sz="2000" dirty="0">
                <a:solidFill>
                  <a:srgbClr val="0070C0"/>
                </a:solidFill>
              </a:rPr>
              <a:t> se </a:t>
            </a:r>
            <a:r>
              <a:rPr lang="it-IT" sz="2000" dirty="0" err="1">
                <a:solidFill>
                  <a:srgbClr val="0070C0"/>
                </a:solidFill>
              </a:rPr>
              <a:t>izraziti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 err="1">
                <a:solidFill>
                  <a:srgbClr val="0070C0"/>
                </a:solidFill>
              </a:rPr>
              <a:t>sukladnost</a:t>
            </a:r>
            <a:r>
              <a:rPr lang="it-IT" sz="2000" dirty="0">
                <a:solidFill>
                  <a:srgbClr val="0070C0"/>
                </a:solidFill>
              </a:rPr>
              <a:t>.</a:t>
            </a: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ts val="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Prema </a:t>
            </a:r>
            <a:r>
              <a:rPr lang="hr-BA" sz="2000" u="sng" dirty="0">
                <a:solidFill>
                  <a:srgbClr val="0070C0"/>
                </a:solidFill>
              </a:rPr>
              <a:t>HAA-Up-1/4:</a:t>
            </a:r>
          </a:p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- za Slučaj 2 i Slučaj 3 nije moguće izjaviti sukladnosti koristeći 95-postotnu vjerojatnost pokrivanja za proširenu nesigurnost, no rezultat mjerenja je ispod/iznad granice.</a:t>
            </a:r>
          </a:p>
        </p:txBody>
      </p:sp>
    </p:spTree>
    <p:extLst>
      <p:ext uri="{BB962C8B-B14F-4D97-AF65-F5344CB8AC3E}">
        <p14:creationId xmlns:p14="http://schemas.microsoft.com/office/powerpoint/2010/main" val="20626608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4"/>
            <a:ext cx="8589331" cy="444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  <a:p>
            <a:pPr lvl="1"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Prema Pravilniku o praćenju emisija onečišćujućih tvari u zrak iz nepokretnih izvora, NN 129/12, članak 18:</a:t>
            </a:r>
          </a:p>
          <a:p>
            <a:pPr lvl="1">
              <a:spcBef>
                <a:spcPct val="2000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(</a:t>
            </a:r>
            <a:r>
              <a:rPr lang="hr-BA" sz="2000" dirty="0">
                <a:solidFill>
                  <a:srgbClr val="0070C0"/>
                </a:solidFill>
              </a:rPr>
              <a:t>1) Vrednovanje rezultata mjerenja emisija obavlja se usporedbom rezultata mjerenja s propisanim graničnim vrijednostima prema Uredbi o GVE ili rješenjem o objedinjenim uvjetima zaštite okoliša.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(2) Ako je najveća vrijednost rezultata mjerenja onečišćujuće tvari (</a:t>
            </a:r>
            <a:r>
              <a:rPr lang="hr-BA" sz="2000" dirty="0" err="1">
                <a:solidFill>
                  <a:srgbClr val="0070C0"/>
                </a:solidFill>
              </a:rPr>
              <a:t>Emj</a:t>
            </a:r>
            <a:r>
              <a:rPr lang="hr-BA" sz="2000" dirty="0">
                <a:solidFill>
                  <a:srgbClr val="0070C0"/>
                </a:solidFill>
              </a:rPr>
              <a:t>) jednaka ili manja od propisane GVE (</a:t>
            </a:r>
            <a:r>
              <a:rPr lang="hr-BA" sz="2000" dirty="0" err="1">
                <a:solidFill>
                  <a:srgbClr val="0070C0"/>
                </a:solidFill>
              </a:rPr>
              <a:t>Egr</a:t>
            </a:r>
            <a:r>
              <a:rPr lang="hr-BA" sz="2000" dirty="0">
                <a:solidFill>
                  <a:srgbClr val="0070C0"/>
                </a:solidFill>
              </a:rPr>
              <a:t>), bez obzira na iskazanu mjernu nesigurnost,</a:t>
            </a:r>
          </a:p>
          <a:p>
            <a:pPr lvl="1">
              <a:spcBef>
                <a:spcPct val="20000"/>
              </a:spcBef>
            </a:pPr>
            <a:r>
              <a:rPr lang="hr-BA" sz="2000" dirty="0" err="1">
                <a:solidFill>
                  <a:srgbClr val="0070C0"/>
                </a:solidFill>
              </a:rPr>
              <a:t>Emj</a:t>
            </a:r>
            <a:r>
              <a:rPr lang="hr-BA" sz="2000" dirty="0">
                <a:solidFill>
                  <a:srgbClr val="0070C0"/>
                </a:solidFill>
              </a:rPr>
              <a:t> ≤ </a:t>
            </a:r>
            <a:r>
              <a:rPr lang="hr-BA" sz="2000" dirty="0" err="1">
                <a:solidFill>
                  <a:srgbClr val="0070C0"/>
                </a:solidFill>
              </a:rPr>
              <a:t>Egr</a:t>
            </a:r>
            <a:endParaRPr lang="hr-BA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– nepokretni izvor udovoljava propisanim GVE iz stavka 1. ovoga članka</a:t>
            </a:r>
            <a:r>
              <a:rPr lang="hr-BA" sz="2000" dirty="0" smtClean="0">
                <a:solidFill>
                  <a:srgbClr val="0070C0"/>
                </a:solidFill>
              </a:rPr>
              <a:t>.</a:t>
            </a: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94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4"/>
            <a:ext cx="8589331" cy="444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  <a:p>
            <a:pPr lvl="1"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Prema Pravilniku o praćenju emisija onečišćujućih tvari u zrak iz nepokretnih izvora, NN 129/12, članak 18:</a:t>
            </a:r>
          </a:p>
          <a:p>
            <a:pPr lvl="1">
              <a:spcBef>
                <a:spcPct val="2000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(</a:t>
            </a:r>
            <a:r>
              <a:rPr lang="hr-BA" sz="2000" dirty="0">
                <a:solidFill>
                  <a:srgbClr val="0070C0"/>
                </a:solidFill>
              </a:rPr>
              <a:t>3) Ako je najveća vrijednost rezultata mjerenja onečišćujuće tvari veća od propisane GVE, ali unutar područja mjerne nesigurnosti odnosno ako vrijedi:</a:t>
            </a:r>
          </a:p>
          <a:p>
            <a:pPr lvl="1">
              <a:spcBef>
                <a:spcPct val="20000"/>
              </a:spcBef>
            </a:pPr>
            <a:r>
              <a:rPr lang="hr-BA" sz="2000" dirty="0" err="1">
                <a:solidFill>
                  <a:srgbClr val="0070C0"/>
                </a:solidFill>
              </a:rPr>
              <a:t>Emj</a:t>
            </a:r>
            <a:r>
              <a:rPr lang="hr-BA" sz="2000" dirty="0">
                <a:solidFill>
                  <a:srgbClr val="0070C0"/>
                </a:solidFill>
              </a:rPr>
              <a:t> – µ</a:t>
            </a:r>
            <a:r>
              <a:rPr lang="hr-BA" sz="2000" dirty="0" err="1">
                <a:solidFill>
                  <a:srgbClr val="0070C0"/>
                </a:solidFill>
              </a:rPr>
              <a:t>Emj</a:t>
            </a:r>
            <a:r>
              <a:rPr lang="hr-BA" sz="2000" dirty="0">
                <a:solidFill>
                  <a:srgbClr val="0070C0"/>
                </a:solidFill>
              </a:rPr>
              <a:t> ≤ </a:t>
            </a:r>
            <a:r>
              <a:rPr lang="hr-BA" sz="2000" dirty="0" err="1">
                <a:solidFill>
                  <a:srgbClr val="0070C0"/>
                </a:solidFill>
              </a:rPr>
              <a:t>Egr</a:t>
            </a:r>
            <a:endParaRPr lang="hr-BA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gdje je: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µ</a:t>
            </a:r>
            <a:r>
              <a:rPr lang="hr-BA" sz="2000" dirty="0" err="1">
                <a:solidFill>
                  <a:srgbClr val="0070C0"/>
                </a:solidFill>
              </a:rPr>
              <a:t>Emj</a:t>
            </a:r>
            <a:r>
              <a:rPr lang="hr-BA" sz="2000" dirty="0">
                <a:solidFill>
                  <a:srgbClr val="0070C0"/>
                </a:solidFill>
              </a:rPr>
              <a:t> – vrijednost mjerne nesigurnosti mjerenjem utvrđenog iznosa emisijske veličine onečišćujuće tvari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– prihvaća se da nepokretni izvor udovoljava propisanim GVE iz stavka 1. ovoga članka.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73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4"/>
            <a:ext cx="8589331" cy="444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  <a:p>
            <a:pPr lvl="1"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Prema Pravilniku o praćenju emisija onečišćujućih tvari u zrak iz nepokretnih izvora, NN 129/12, članak 18:</a:t>
            </a:r>
          </a:p>
          <a:p>
            <a:pPr lvl="1">
              <a:spcBef>
                <a:spcPct val="2000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(4) Ako je najveća vrijednost rezultata mjerenja onečišćujuće tvari umanjena za mjernu nesigurnost veća od propisane GVE, odnosno ako vrijedi:</a:t>
            </a:r>
          </a:p>
          <a:p>
            <a:pPr lvl="1">
              <a:spcBef>
                <a:spcPct val="20000"/>
              </a:spcBef>
            </a:pPr>
            <a:r>
              <a:rPr lang="hr-BA" sz="2000" dirty="0" err="1">
                <a:solidFill>
                  <a:srgbClr val="0070C0"/>
                </a:solidFill>
              </a:rPr>
              <a:t>Emj</a:t>
            </a:r>
            <a:r>
              <a:rPr lang="hr-BA" sz="2000" dirty="0">
                <a:solidFill>
                  <a:srgbClr val="0070C0"/>
                </a:solidFill>
              </a:rPr>
              <a:t> – µ</a:t>
            </a:r>
            <a:r>
              <a:rPr lang="hr-BA" sz="2000" dirty="0" err="1">
                <a:solidFill>
                  <a:srgbClr val="0070C0"/>
                </a:solidFill>
              </a:rPr>
              <a:t>Emj</a:t>
            </a:r>
            <a:r>
              <a:rPr lang="hr-BA" sz="2000" dirty="0">
                <a:solidFill>
                  <a:srgbClr val="0070C0"/>
                </a:solidFill>
              </a:rPr>
              <a:t> &gt; </a:t>
            </a:r>
            <a:r>
              <a:rPr lang="hr-BA" sz="2000" dirty="0" err="1">
                <a:solidFill>
                  <a:srgbClr val="0070C0"/>
                </a:solidFill>
              </a:rPr>
              <a:t>Egr</a:t>
            </a:r>
            <a:endParaRPr lang="hr-BA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gdje je: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µ</a:t>
            </a:r>
            <a:r>
              <a:rPr lang="hr-BA" sz="2000" dirty="0" err="1">
                <a:solidFill>
                  <a:srgbClr val="0070C0"/>
                </a:solidFill>
              </a:rPr>
              <a:t>Emj</a:t>
            </a:r>
            <a:r>
              <a:rPr lang="hr-BA" sz="2000" dirty="0">
                <a:solidFill>
                  <a:srgbClr val="0070C0"/>
                </a:solidFill>
              </a:rPr>
              <a:t> – vrijednost mjerne nesigurnosti mjerenjem utvrđenog iznosa emisijske veličine onečišćujuće tvari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– nepokretni izvor ne udovoljava propisanim GVE iz stavka 1. ovoga članka.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778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20" y="1362234"/>
            <a:ext cx="8494328" cy="53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4282412" y="2162726"/>
          <a:ext cx="4691062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5" imgW="2963454" imgH="2225040" progId="Visio.Drawing.11">
                  <p:embed/>
                </p:oleObj>
              </mc:Choice>
              <mc:Fallback>
                <p:oleObj name="Visio" r:id="rId5" imgW="2963454" imgH="2225040" progId="Visio.Drawing.11">
                  <p:embed/>
                  <p:pic>
                    <p:nvPicPr>
                      <p:cNvPr id="1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412" y="2162726"/>
                        <a:ext cx="4691062" cy="352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8"/>
          <p:cNvSpPr>
            <a:spLocks/>
          </p:cNvSpPr>
          <p:nvPr/>
        </p:nvSpPr>
        <p:spPr bwMode="auto">
          <a:xfrm>
            <a:off x="230820" y="2054685"/>
            <a:ext cx="3950562" cy="386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Sumarno, prema Pravilniku o praćenju </a:t>
            </a:r>
            <a:r>
              <a:rPr lang="hr-BA" sz="2000" u="sng" dirty="0" smtClean="0">
                <a:solidFill>
                  <a:srgbClr val="0070C0"/>
                </a:solidFill>
              </a:rPr>
              <a:t>emisija </a:t>
            </a:r>
            <a:r>
              <a:rPr lang="hr-BA" sz="2000" dirty="0" smtClean="0">
                <a:solidFill>
                  <a:srgbClr val="0070C0"/>
                </a:solidFill>
              </a:rPr>
              <a:t>onečišćujućih tvari u zrak iz nepokretnih izvora, NN 129/12, članak 18:</a:t>
            </a:r>
          </a:p>
          <a:p>
            <a:pPr marL="0" lvl="1">
              <a:spcBef>
                <a:spcPts val="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ts val="0"/>
              </a:spcBef>
            </a:pPr>
            <a:r>
              <a:rPr lang="hr-BA" sz="2000" b="1" dirty="0">
                <a:solidFill>
                  <a:srgbClr val="0070C0"/>
                </a:solidFill>
              </a:rPr>
              <a:t>Slučaj 1, Slučaj 2 i Slučaj 3 </a:t>
            </a:r>
            <a:r>
              <a:rPr lang="hr-BA" sz="2000" dirty="0">
                <a:solidFill>
                  <a:srgbClr val="0070C0"/>
                </a:solidFill>
              </a:rPr>
              <a:t>su zadovoljavajući!</a:t>
            </a: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345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20" y="1362234"/>
            <a:ext cx="8494328" cy="53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230820" y="2054685"/>
            <a:ext cx="8611570" cy="102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Prema Pravilniku o praćenju kvalitete zraka, NN 3/13, Prilog 8: </a:t>
            </a: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Mjerna nesigurnost mjerenja na stalnim mjernim mjestima:</a:t>
            </a: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</p:txBody>
      </p:sp>
      <p:graphicFrame>
        <p:nvGraphicFramePr>
          <p:cNvPr id="1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52521"/>
              </p:ext>
            </p:extLst>
          </p:nvPr>
        </p:nvGraphicFramePr>
        <p:xfrm>
          <a:off x="2099785" y="3364360"/>
          <a:ext cx="4987926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963">
                  <a:extLst>
                    <a:ext uri="{9D8B030D-6E8A-4147-A177-3AD203B41FA5}">
                      <a16:colId xmlns:a16="http://schemas.microsoft.com/office/drawing/2014/main" xmlns="" val="288685408"/>
                    </a:ext>
                  </a:extLst>
                </a:gridCol>
                <a:gridCol w="2493963">
                  <a:extLst>
                    <a:ext uri="{9D8B030D-6E8A-4147-A177-3AD203B41FA5}">
                      <a16:colId xmlns:a16="http://schemas.microsoft.com/office/drawing/2014/main" xmlns="" val="2137201760"/>
                    </a:ext>
                  </a:extLst>
                </a:gridCol>
              </a:tblGrid>
              <a:tr h="926883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SO2, </a:t>
                      </a:r>
                      <a:r>
                        <a:rPr lang="hr-HR" sz="1800" dirty="0" err="1" smtClean="0"/>
                        <a:t>NOx</a:t>
                      </a:r>
                      <a:r>
                        <a:rPr lang="hr-HR" sz="1800" dirty="0" smtClean="0"/>
                        <a:t>,</a:t>
                      </a:r>
                      <a:r>
                        <a:rPr lang="hr-HR" sz="1800" baseline="0" dirty="0" smtClean="0"/>
                        <a:t> </a:t>
                      </a:r>
                    </a:p>
                    <a:p>
                      <a:pPr algn="ctr"/>
                      <a:r>
                        <a:rPr lang="hr-HR" sz="1800" baseline="0" dirty="0" smtClean="0"/>
                        <a:t>CO, O3</a:t>
                      </a:r>
                      <a:endParaRPr lang="hr-HR" sz="1800" dirty="0"/>
                    </a:p>
                  </a:txBody>
                  <a:tcPr marL="91456" marR="91456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Benzen, </a:t>
                      </a:r>
                    </a:p>
                    <a:p>
                      <a:pPr algn="ctr"/>
                      <a:r>
                        <a:rPr lang="hr-HR" sz="1800" dirty="0" smtClean="0"/>
                        <a:t>lebdeće čestice</a:t>
                      </a:r>
                      <a:endParaRPr lang="hr-HR" sz="1800" dirty="0"/>
                    </a:p>
                  </a:txBody>
                  <a:tcPr marL="91456" marR="91456" marT="45700" marB="45700" anchor="ctr"/>
                </a:tc>
                <a:extLst>
                  <a:ext uri="{0D108BD9-81ED-4DB2-BD59-A6C34878D82A}">
                    <a16:rowId xmlns:a16="http://schemas.microsoft.com/office/drawing/2014/main" xmlns="" val="1038011756"/>
                  </a:ext>
                </a:extLst>
              </a:tr>
              <a:tr h="800317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15%</a:t>
                      </a:r>
                      <a:endParaRPr lang="hr-HR" sz="1800" dirty="0"/>
                    </a:p>
                  </a:txBody>
                  <a:tcPr marL="91456" marR="91456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25%</a:t>
                      </a:r>
                      <a:endParaRPr lang="hr-HR" sz="1800" dirty="0"/>
                    </a:p>
                  </a:txBody>
                  <a:tcPr marL="91456" marR="91456" marT="45700" marB="45700" anchor="ctr"/>
                </a:tc>
                <a:extLst>
                  <a:ext uri="{0D108BD9-81ED-4DB2-BD59-A6C34878D82A}">
                    <a16:rowId xmlns:a16="http://schemas.microsoft.com/office/drawing/2014/main" xmlns="" val="149655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805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20" y="1362234"/>
            <a:ext cx="8494328" cy="53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230820" y="2054684"/>
            <a:ext cx="8611570" cy="34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Pravilnikom o praćenju kvalitete zraka, NN 3/13, Prilog 8, vrijednost mjerne nesigurnosti mjerenja točno je definirana i ne smije prelaziti definiranu vrijednost.</a:t>
            </a: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Prema ILAC G8, točka 2.6:</a:t>
            </a:r>
          </a:p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‘’U ispitivanjima, specifikacija ili dokumentirana praksa može zahtijevati izjavu o sukladnosti sa specifikacijom u ispitnom izvještaju, a koja ne uzima u obzir učinak mjerne nesigurnosti. U tom slučaju, specifikacija obično sadrži </a:t>
            </a:r>
            <a:r>
              <a:rPr lang="hr-BA" sz="2000" b="1" dirty="0">
                <a:solidFill>
                  <a:srgbClr val="0070C0"/>
                </a:solidFill>
              </a:rPr>
              <a:t>implicitnu pretpostavku da nesigurnost ugovorene mjerne metode ne varira </a:t>
            </a:r>
            <a:r>
              <a:rPr lang="hr-BA" sz="2000" dirty="0">
                <a:solidFill>
                  <a:srgbClr val="0070C0"/>
                </a:solidFill>
              </a:rPr>
              <a:t>(npr. </a:t>
            </a:r>
            <a:r>
              <a:rPr lang="hr-BA" sz="2000" b="1" dirty="0">
                <a:solidFill>
                  <a:srgbClr val="0070C0"/>
                </a:solidFill>
              </a:rPr>
              <a:t>zbog propisanih klasa instrumenata </a:t>
            </a:r>
            <a:r>
              <a:rPr lang="hr-BA" sz="2000" dirty="0">
                <a:solidFill>
                  <a:srgbClr val="0070C0"/>
                </a:solidFill>
              </a:rPr>
              <a:t>koji se koriste za ispitivanja). </a:t>
            </a: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133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TEMA </a:t>
            </a:r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16: Upotreba podataka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 dirty="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 dirty="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 dirty="0" err="1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17" name="Title 1"/>
          <p:cNvSpPr>
            <a:spLocks/>
          </p:cNvSpPr>
          <p:nvPr/>
        </p:nvSpPr>
        <p:spPr bwMode="auto">
          <a:xfrm>
            <a:off x="457200" y="4734719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hr-HR" b="1" dirty="0" smtClean="0">
                <a:solidFill>
                  <a:srgbClr val="7F7F7F"/>
                </a:solidFill>
              </a:rPr>
              <a:t> </a:t>
            </a:r>
            <a:endParaRPr lang="hr-HR" b="1" dirty="0">
              <a:solidFill>
                <a:schemeClr val="tx1">
                  <a:lumMod val="65000"/>
                  <a:lumOff val="35000"/>
                </a:schemeClr>
              </a:solidFill>
              <a:effectLst>
                <a:glow>
                  <a:srgbClr val="7F7F7F">
                    <a:alpha val="20000"/>
                  </a:srgbClr>
                </a:glow>
              </a:effectLst>
            </a:endParaRP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20" y="1362234"/>
            <a:ext cx="8494328" cy="53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230820" y="2045807"/>
            <a:ext cx="8611570" cy="34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U </a:t>
            </a:r>
            <a:r>
              <a:rPr lang="hr-BA" sz="2000" dirty="0">
                <a:solidFill>
                  <a:srgbClr val="0070C0"/>
                </a:solidFill>
              </a:rPr>
              <a:t>normi ili specifikaciji treba biti izričito navedeno da je mjerna nesigurnost uzeta u obzir pri postavljanju granica. Specifikacija se također može odrediti nacionalnim propisima kako bi se postavila razumna veličina mjerne nesigurnosti (’</a:t>
            </a:r>
            <a:r>
              <a:rPr lang="hr-BA" sz="2000" dirty="0" smtClean="0">
                <a:solidFill>
                  <a:srgbClr val="0070C0"/>
                </a:solidFill>
              </a:rPr>
              <a:t>’Pravilnik </a:t>
            </a:r>
            <a:r>
              <a:rPr lang="hr-BA" sz="2000" dirty="0">
                <a:solidFill>
                  <a:srgbClr val="0070C0"/>
                </a:solidFill>
              </a:rPr>
              <a:t>o praćenju kvalitete zraka – 15% ili 25%’’).</a:t>
            </a:r>
          </a:p>
          <a:p>
            <a:pPr marL="0" lvl="1">
              <a:spcBef>
                <a:spcPts val="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ts val="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Kad </a:t>
            </a:r>
            <a:r>
              <a:rPr lang="hr-BA" sz="2000" dirty="0">
                <a:solidFill>
                  <a:srgbClr val="0070C0"/>
                </a:solidFill>
              </a:rPr>
              <a:t>god se mjerna nesigurnost ne uzima u obzir tome se treba </a:t>
            </a:r>
            <a:r>
              <a:rPr lang="hr-BA" sz="2000" b="1" dirty="0">
                <a:solidFill>
                  <a:srgbClr val="0070C0"/>
                </a:solidFill>
              </a:rPr>
              <a:t>posvetiti posebna pozornost </a:t>
            </a:r>
            <a:r>
              <a:rPr lang="hr-BA" sz="2000" dirty="0">
                <a:solidFill>
                  <a:srgbClr val="0070C0"/>
                </a:solidFill>
              </a:rPr>
              <a:t>pri izvještavanju. Laboratoriji bi trebali davati napomene i objašnjenja koja bi se osigurala nedvosmislena izvještavanja.’’</a:t>
            </a: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ts val="0"/>
              </a:spcBef>
            </a:pPr>
            <a:endParaRPr lang="hr-B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30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20" y="1362234"/>
            <a:ext cx="8494328" cy="53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Mjerni rezultat i mjerna nesigurnost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230820" y="2054685"/>
            <a:ext cx="3950562" cy="386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it-IT" sz="2000" b="1" dirty="0">
                <a:solidFill>
                  <a:srgbClr val="0070C0"/>
                </a:solidFill>
              </a:rPr>
              <a:t>Prema ILAC G8, </a:t>
            </a:r>
            <a:r>
              <a:rPr lang="it-IT" sz="2000" b="1" dirty="0" err="1">
                <a:solidFill>
                  <a:srgbClr val="0070C0"/>
                </a:solidFill>
              </a:rPr>
              <a:t>točka</a:t>
            </a:r>
            <a:r>
              <a:rPr lang="it-IT" sz="2000" b="1" dirty="0">
                <a:solidFill>
                  <a:srgbClr val="0070C0"/>
                </a:solidFill>
              </a:rPr>
              <a:t> 2.7:</a:t>
            </a:r>
          </a:p>
          <a:p>
            <a:pPr marL="0" lvl="1">
              <a:spcBef>
                <a:spcPts val="0"/>
              </a:spcBef>
            </a:pPr>
            <a:r>
              <a:rPr lang="hr-BA" sz="2000" dirty="0">
                <a:solidFill>
                  <a:srgbClr val="0070C0"/>
                </a:solidFill>
              </a:rPr>
              <a:t>‘’Ukoliko bi nacionalni ili drugi propisi zahtijevali donošenje odluke o prihvaćanju ili odbijanju rezultata, Slučaj 2 može se prikazati kao sukladan, a Slučaj 3 kao nesukladan s graničnom vrijednosti.’’</a:t>
            </a:r>
          </a:p>
          <a:p>
            <a:pPr marL="0" lvl="1">
              <a:spcBef>
                <a:spcPts val="0"/>
              </a:spcBef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62417" y="2486842"/>
            <a:ext cx="4170363" cy="3138487"/>
            <a:chOff x="3879850" y="3303588"/>
            <a:chExt cx="4170363" cy="3138487"/>
          </a:xfrm>
        </p:grpSpPr>
        <p:graphicFrame>
          <p:nvGraphicFramePr>
            <p:cNvPr id="1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445870"/>
                </p:ext>
              </p:extLst>
            </p:nvPr>
          </p:nvGraphicFramePr>
          <p:xfrm>
            <a:off x="3879850" y="3303588"/>
            <a:ext cx="4170363" cy="313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Visio" r:id="rId5" imgW="2963454" imgH="2225040" progId="Visio.Drawing.11">
                    <p:embed/>
                  </p:oleObj>
                </mc:Choice>
                <mc:Fallback>
                  <p:oleObj name="Visio" r:id="rId5" imgW="2963454" imgH="2225040" progId="Visio.Drawing.11">
                    <p:embed/>
                    <p:pic>
                      <p:nvPicPr>
                        <p:cNvPr id="29701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850" y="3303588"/>
                          <a:ext cx="4170363" cy="3138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033963" y="5932488"/>
              <a:ext cx="842962" cy="290512"/>
            </a:xfrm>
            <a:prstGeom prst="rect">
              <a:avLst/>
            </a:prstGeom>
            <a:solidFill>
              <a:srgbClr val="92D050">
                <a:alpha val="4392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Aft>
                  <a:spcPct val="4000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4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4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4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en-US" alt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6000750" y="5949950"/>
              <a:ext cx="923925" cy="273050"/>
            </a:xfrm>
            <a:prstGeom prst="rect">
              <a:avLst/>
            </a:prstGeom>
            <a:solidFill>
              <a:srgbClr val="FF0000">
                <a:alpha val="4392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Aft>
                  <a:spcPct val="4000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4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4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4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38683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9697" y="1628777"/>
            <a:ext cx="8762259" cy="406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400" b="1" dirty="0">
                <a:solidFill>
                  <a:schemeClr val="tx2"/>
                </a:solidFill>
              </a:rPr>
              <a:t>Godišnja izvješća o praćenju kvalitete zraka </a:t>
            </a:r>
            <a:r>
              <a:rPr lang="hr-BA" sz="2400" b="1" dirty="0" smtClean="0">
                <a:solidFill>
                  <a:schemeClr val="tx2"/>
                </a:solidFill>
              </a:rPr>
              <a:t>mogu se pronaći na portalu Kvaliteta zraka u RH, na poveznicama:</a:t>
            </a:r>
            <a:r>
              <a:rPr lang="hr-BA" sz="24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Godišnja izvješća </a:t>
            </a:r>
            <a:r>
              <a:rPr lang="hr-BA" sz="2000" b="1" dirty="0">
                <a:solidFill>
                  <a:srgbClr val="0070C0"/>
                </a:solidFill>
              </a:rPr>
              <a:t>na području RH (državna i lokalne mreže)</a:t>
            </a:r>
          </a:p>
          <a:p>
            <a:pPr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2"/>
              </a:rPr>
              <a:t>http://iszz.azo.hr/iskzl/godizvrpt.htm?pid=0&amp;t=0</a:t>
            </a:r>
            <a:endParaRPr lang="hr-BA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Godišnja izvješća </a:t>
            </a:r>
            <a:r>
              <a:rPr lang="hr-BA" sz="2000" b="1" dirty="0">
                <a:solidFill>
                  <a:srgbClr val="0070C0"/>
                </a:solidFill>
              </a:rPr>
              <a:t>državne mreže:</a:t>
            </a:r>
          </a:p>
          <a:p>
            <a:pPr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3"/>
              </a:rPr>
              <a:t>http://iszz.azo.hr/iskzl/godizvrpt.htm?pid=0&amp;t=1</a:t>
            </a:r>
            <a:endParaRPr lang="hr-BA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Godišnja izvješća </a:t>
            </a:r>
            <a:r>
              <a:rPr lang="hr-BA" sz="2000" b="1" dirty="0">
                <a:solidFill>
                  <a:srgbClr val="0070C0"/>
                </a:solidFill>
              </a:rPr>
              <a:t>lokalnih mreža:</a:t>
            </a:r>
          </a:p>
          <a:p>
            <a:pPr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4"/>
              </a:rPr>
              <a:t>http://iszz.azo.hr/iskzl/godizvrpt.htm?pid=0&amp;t=2</a:t>
            </a:r>
            <a:endParaRPr lang="hr-BA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11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16.2 INTERPRETACIJA GODIŠNJIH IZVJEŠĆA O KVALITETI 	ZRAKA</a:t>
            </a: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438184"/>
            <a:ext cx="8362950" cy="47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Sadržaj godišnjih izvješća o praćenju kvalitete zraka propisan je člankom 22. Pravilnika o praćenju kvalitete zraka (NN 79/17). </a:t>
            </a:r>
          </a:p>
          <a:p>
            <a:pPr>
              <a:spcBef>
                <a:spcPct val="20000"/>
              </a:spcBef>
            </a:pPr>
            <a:r>
              <a:rPr lang="hr-BA" sz="2400" b="1" dirty="0" smtClean="0">
                <a:solidFill>
                  <a:schemeClr val="tx2"/>
                </a:solidFill>
              </a:rPr>
              <a:t>Godišnja izvješća sadrže ili trebaju sadržavati podatke o:</a:t>
            </a:r>
            <a:r>
              <a:rPr lang="hr-BA" sz="2400" b="1" dirty="0" smtClean="0">
                <a:solidFill>
                  <a:srgbClr val="FF0000"/>
                </a:solidFill>
              </a:rPr>
              <a:t> </a:t>
            </a:r>
            <a:endParaRPr lang="hr-BA" sz="2400" b="1" dirty="0" smtClean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– </a:t>
            </a:r>
            <a:r>
              <a:rPr lang="hr-BA" sz="2000" b="1" dirty="0" smtClean="0">
                <a:solidFill>
                  <a:srgbClr val="0070C0"/>
                </a:solidFill>
              </a:rPr>
              <a:t>pravnoj osobi – ispitnom laboratoriju ili referentnom laboratoriju </a:t>
            </a:r>
            <a:r>
              <a:rPr lang="hr-BA" sz="2000" dirty="0" smtClean="0">
                <a:solidFill>
                  <a:srgbClr val="0070C0"/>
                </a:solidFill>
              </a:rPr>
              <a:t>koji obavlja praćenje kvalitete zraka</a:t>
            </a:r>
          </a:p>
          <a:p>
            <a:pPr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– </a:t>
            </a:r>
            <a:r>
              <a:rPr lang="hr-BA" sz="2000" b="1" dirty="0">
                <a:solidFill>
                  <a:srgbClr val="0070C0"/>
                </a:solidFill>
              </a:rPr>
              <a:t>mjernim mjestima </a:t>
            </a:r>
            <a:r>
              <a:rPr lang="hr-BA" sz="2000" dirty="0">
                <a:solidFill>
                  <a:srgbClr val="0070C0"/>
                </a:solidFill>
              </a:rPr>
              <a:t>uzimanja uzoraka i </a:t>
            </a:r>
            <a:r>
              <a:rPr lang="hr-BA" sz="2000" b="1" dirty="0">
                <a:solidFill>
                  <a:srgbClr val="0070C0"/>
                </a:solidFill>
              </a:rPr>
              <a:t>opsegu mjerenja</a:t>
            </a:r>
          </a:p>
          <a:p>
            <a:pPr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– </a:t>
            </a:r>
            <a:r>
              <a:rPr lang="hr-BA" sz="2000" b="1" dirty="0">
                <a:solidFill>
                  <a:srgbClr val="0070C0"/>
                </a:solidFill>
              </a:rPr>
              <a:t>korištenim metodama mjerenja i mjernoj opremi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– </a:t>
            </a:r>
            <a:r>
              <a:rPr lang="hr-BA" sz="2000" dirty="0" smtClean="0">
                <a:solidFill>
                  <a:srgbClr val="0070C0"/>
                </a:solidFill>
              </a:rPr>
              <a:t>načinu </a:t>
            </a:r>
            <a:r>
              <a:rPr lang="hr-BA" sz="2000" b="1" dirty="0" smtClean="0">
                <a:solidFill>
                  <a:srgbClr val="0070C0"/>
                </a:solidFill>
              </a:rPr>
              <a:t>osiguravanja </a:t>
            </a:r>
            <a:r>
              <a:rPr lang="hr-BA" sz="2000" b="1" dirty="0">
                <a:solidFill>
                  <a:srgbClr val="0070C0"/>
                </a:solidFill>
              </a:rPr>
              <a:t>kvalitete podataka </a:t>
            </a:r>
            <a:r>
              <a:rPr lang="hr-BA" sz="2000" dirty="0">
                <a:solidFill>
                  <a:srgbClr val="0070C0"/>
                </a:solidFill>
              </a:rPr>
              <a:t>prema zahtjevu usklađene norme za ispitne i umjerne </a:t>
            </a:r>
            <a:r>
              <a:rPr lang="hr-BA" sz="2000" dirty="0" smtClean="0">
                <a:solidFill>
                  <a:srgbClr val="0070C0"/>
                </a:solidFill>
              </a:rPr>
              <a:t>laboratorije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– ostalim podacima iz područja </a:t>
            </a:r>
            <a:r>
              <a:rPr lang="hr-BA" sz="2000" b="1" dirty="0">
                <a:solidFill>
                  <a:srgbClr val="0070C0"/>
                </a:solidFill>
              </a:rPr>
              <a:t>osiguravanja kvalitete</a:t>
            </a:r>
            <a:r>
              <a:rPr lang="hr-BA" sz="2000" dirty="0">
                <a:solidFill>
                  <a:srgbClr val="0070C0"/>
                </a:solidFill>
              </a:rPr>
              <a:t>, kao što su osiguravanje kontinuiteta, sudjelovanje u usporednim mjerenjima, odstupanja od propisane metodologije i razlozi za to.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886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71021" y="1628776"/>
            <a:ext cx="89753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pl-PL" sz="2400" b="1" dirty="0" smtClean="0">
                <a:solidFill>
                  <a:schemeClr val="tx2"/>
                </a:solidFill>
              </a:rPr>
              <a:t>Godišnja </a:t>
            </a:r>
            <a:r>
              <a:rPr lang="pl-PL" sz="2400" b="1" dirty="0">
                <a:solidFill>
                  <a:schemeClr val="tx2"/>
                </a:solidFill>
              </a:rPr>
              <a:t>izvješća sadrže ili trebaju sadržavati podatke </a:t>
            </a:r>
            <a:r>
              <a:rPr lang="pl-PL" sz="2400" b="1" dirty="0" smtClean="0">
                <a:solidFill>
                  <a:schemeClr val="tx2"/>
                </a:solidFill>
              </a:rPr>
              <a:t>o: </a:t>
            </a:r>
            <a:r>
              <a:rPr lang="pl-PL" sz="2400" dirty="0" smtClean="0">
                <a:solidFill>
                  <a:srgbClr val="FF0000"/>
                </a:solidFill>
              </a:rPr>
              <a:t>(nastavak) </a:t>
            </a:r>
            <a:r>
              <a:rPr lang="hr-BA" sz="2400" dirty="0" smtClean="0">
                <a:solidFill>
                  <a:srgbClr val="FF0000"/>
                </a:solidFill>
              </a:rPr>
              <a:t> </a:t>
            </a:r>
            <a:endParaRPr lang="hr-BA" sz="2400" dirty="0">
              <a:solidFill>
                <a:srgbClr val="FF000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– </a:t>
            </a:r>
            <a:r>
              <a:rPr lang="hr-BA" sz="2000" b="1" dirty="0">
                <a:solidFill>
                  <a:srgbClr val="0070C0"/>
                </a:solidFill>
              </a:rPr>
              <a:t>o </a:t>
            </a:r>
            <a:r>
              <a:rPr lang="hr-BA" sz="2000" b="1" dirty="0" smtClean="0">
                <a:solidFill>
                  <a:srgbClr val="0070C0"/>
                </a:solidFill>
              </a:rPr>
              <a:t>razinama </a:t>
            </a:r>
            <a:r>
              <a:rPr lang="hr-BA" sz="2000" b="1" dirty="0">
                <a:solidFill>
                  <a:srgbClr val="0070C0"/>
                </a:solidFill>
              </a:rPr>
              <a:t>onečišćenosti zraka </a:t>
            </a:r>
            <a:r>
              <a:rPr lang="hr-BA" sz="2000" dirty="0">
                <a:solidFill>
                  <a:srgbClr val="0070C0"/>
                </a:solidFill>
              </a:rPr>
              <a:t>te o datumima i razdobljima onečišćenosti zraka koje prekoračuju granične vrijednosti, ciljne vrijednosti i dugoročne ciljeve za prizemni ozon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– o prekoračenju </a:t>
            </a:r>
            <a:r>
              <a:rPr lang="hr-BA" sz="2000" b="1" dirty="0">
                <a:solidFill>
                  <a:srgbClr val="0070C0"/>
                </a:solidFill>
              </a:rPr>
              <a:t>praga obavješćivanja i pragova upozorenja</a:t>
            </a:r>
            <a:r>
              <a:rPr lang="hr-BA" sz="2000" dirty="0">
                <a:solidFill>
                  <a:srgbClr val="0070C0"/>
                </a:solidFill>
              </a:rPr>
              <a:t> te o datumima i razdobljima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– o izračunatim </a:t>
            </a:r>
            <a:r>
              <a:rPr lang="hr-BA" sz="2000" b="1" dirty="0">
                <a:solidFill>
                  <a:srgbClr val="0070C0"/>
                </a:solidFill>
              </a:rPr>
              <a:t>statističkim parametrima </a:t>
            </a:r>
            <a:r>
              <a:rPr lang="hr-BA" sz="2000" dirty="0">
                <a:solidFill>
                  <a:srgbClr val="0070C0"/>
                </a:solidFill>
              </a:rPr>
              <a:t>onečišćenosti zraka za onečišćujuće tvari prema mjerilima određenim u prilogu 8. </a:t>
            </a:r>
            <a:r>
              <a:rPr lang="hr-BA" sz="2000" dirty="0" smtClean="0">
                <a:solidFill>
                  <a:srgbClr val="0070C0"/>
                </a:solidFill>
              </a:rPr>
              <a:t>Pravilnika o praćenju kvalitete zraka – </a:t>
            </a:r>
            <a:r>
              <a:rPr lang="hr-BA" sz="2000" dirty="0">
                <a:solidFill>
                  <a:srgbClr val="0070C0"/>
                </a:solidFill>
              </a:rPr>
              <a:t>aritmetičkoj sredini, medijanu, relevantnom percentilu i maksimalnoj vrijednosti, obuhvatu podataka – postotak od ukupno mogućeg broja podataka te broju podataka, za relevantna vremena </a:t>
            </a:r>
            <a:r>
              <a:rPr lang="hr-BA" sz="2000" dirty="0" smtClean="0">
                <a:solidFill>
                  <a:srgbClr val="0070C0"/>
                </a:solidFill>
              </a:rPr>
              <a:t>usrednjavanja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– o razini onečišćenosti zraka u odnosu na </a:t>
            </a:r>
            <a:r>
              <a:rPr lang="hr-BA" sz="2000" b="1" dirty="0">
                <a:solidFill>
                  <a:srgbClr val="0070C0"/>
                </a:solidFill>
              </a:rPr>
              <a:t>gornji i donji prag procjene</a:t>
            </a:r>
          </a:p>
          <a:p>
            <a:pPr lvl="1">
              <a:spcBef>
                <a:spcPct val="20000"/>
              </a:spcBef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97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13063" y="1553592"/>
            <a:ext cx="8859915" cy="460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400" b="1" dirty="0" smtClean="0">
                <a:solidFill>
                  <a:schemeClr val="tx2"/>
                </a:solidFill>
              </a:rPr>
              <a:t>Najvažnije je provjeriti kategorije </a:t>
            </a:r>
            <a:r>
              <a:rPr lang="hr-BA" sz="2400" b="1" dirty="0">
                <a:solidFill>
                  <a:schemeClr val="tx2"/>
                </a:solidFill>
              </a:rPr>
              <a:t>kvalitete </a:t>
            </a:r>
            <a:r>
              <a:rPr lang="hr-BA" sz="2400" b="1" dirty="0" smtClean="0">
                <a:solidFill>
                  <a:schemeClr val="tx2"/>
                </a:solidFill>
              </a:rPr>
              <a:t>zraka!</a:t>
            </a:r>
          </a:p>
          <a:p>
            <a:pPr>
              <a:spcBef>
                <a:spcPct val="20000"/>
              </a:spcBef>
            </a:pPr>
            <a:endParaRPr lang="hr-BA" sz="10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Prema </a:t>
            </a:r>
            <a:r>
              <a:rPr lang="hr-BA" sz="2000" b="1" dirty="0">
                <a:solidFill>
                  <a:srgbClr val="0070C0"/>
                </a:solidFill>
              </a:rPr>
              <a:t>razinama onečišćenosti, utvrđene su </a:t>
            </a:r>
            <a:r>
              <a:rPr lang="hr-BA" sz="2000" b="1" dirty="0" smtClean="0">
                <a:solidFill>
                  <a:srgbClr val="0070C0"/>
                </a:solidFill>
              </a:rPr>
              <a:t>dvije kategorije </a:t>
            </a:r>
            <a:r>
              <a:rPr lang="hr-BA" sz="2000" b="1" dirty="0">
                <a:solidFill>
                  <a:srgbClr val="0070C0"/>
                </a:solidFill>
              </a:rPr>
              <a:t>kvalitete zraka</a:t>
            </a:r>
            <a:r>
              <a:rPr lang="hr-BA" sz="2000" b="1" dirty="0" smtClean="0">
                <a:solidFill>
                  <a:schemeClr val="tx2"/>
                </a:solidFill>
              </a:rPr>
              <a:t>:</a:t>
            </a:r>
          </a:p>
          <a:p>
            <a:pPr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– </a:t>
            </a:r>
            <a:r>
              <a:rPr lang="hr-BA" sz="2000" b="1" dirty="0">
                <a:solidFill>
                  <a:srgbClr val="00B050"/>
                </a:solidFill>
              </a:rPr>
              <a:t>prva kategorija kvalitete zraka</a:t>
            </a:r>
            <a:r>
              <a:rPr lang="hr-BA" sz="2000" dirty="0">
                <a:solidFill>
                  <a:srgbClr val="00B05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– čist ili neznatno onečišćen zrak: nisu prekoračene granične vrijednosti (GV), ciljne vrijednosti i ciljne vrijednosti za prizemni ozon,</a:t>
            </a:r>
          </a:p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– </a:t>
            </a:r>
            <a:r>
              <a:rPr lang="hr-BA" sz="2000" b="1" dirty="0">
                <a:solidFill>
                  <a:srgbClr val="FF0000"/>
                </a:solidFill>
              </a:rPr>
              <a:t>druga kategorija kvalitete zraka</a:t>
            </a:r>
            <a:r>
              <a:rPr lang="hr-BA" sz="2000" b="1" dirty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– onečišćen zrak: prekoračene su granične vrijednosti (GV), ciljne vrijednosti i ciljne vrijednosti za prizemni </a:t>
            </a:r>
            <a:r>
              <a:rPr lang="hr-BA" sz="2000" dirty="0" smtClean="0">
                <a:solidFill>
                  <a:srgbClr val="0070C0"/>
                </a:solidFill>
              </a:rPr>
              <a:t>ozon.</a:t>
            </a:r>
          </a:p>
          <a:p>
            <a:pPr lvl="1">
              <a:spcBef>
                <a:spcPct val="2000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Kategorije kvalitete zraka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  <a:r>
              <a:rPr lang="hr-BA" sz="2000" dirty="0" smtClean="0">
                <a:solidFill>
                  <a:srgbClr val="0070C0"/>
                </a:solidFill>
              </a:rPr>
              <a:t>utvrđuju </a:t>
            </a:r>
            <a:r>
              <a:rPr lang="hr-BA" sz="2000" dirty="0">
                <a:solidFill>
                  <a:srgbClr val="0070C0"/>
                </a:solidFill>
              </a:rPr>
              <a:t>se </a:t>
            </a:r>
            <a:r>
              <a:rPr lang="hr-BA" sz="2000" dirty="0" smtClean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se </a:t>
            </a:r>
            <a:r>
              <a:rPr lang="pl-PL" sz="2000" u="sng" dirty="0">
                <a:solidFill>
                  <a:srgbClr val="0070C0"/>
                </a:solidFill>
              </a:rPr>
              <a:t>jedanput godišnje za proteklu kalendarsku </a:t>
            </a:r>
            <a:r>
              <a:rPr lang="pl-PL" sz="2000" u="sng" dirty="0" smtClean="0">
                <a:solidFill>
                  <a:srgbClr val="0070C0"/>
                </a:solidFill>
              </a:rPr>
              <a:t>godinu</a:t>
            </a:r>
            <a:r>
              <a:rPr lang="hr-BA" sz="2000" dirty="0" smtClean="0">
                <a:solidFill>
                  <a:srgbClr val="0070C0"/>
                </a:solidFill>
              </a:rPr>
              <a:t>) za </a:t>
            </a:r>
            <a:r>
              <a:rPr lang="hr-BA" sz="2000" dirty="0">
                <a:solidFill>
                  <a:srgbClr val="0070C0"/>
                </a:solidFill>
              </a:rPr>
              <a:t>svaku onečišćujuću tvar posebno i </a:t>
            </a:r>
            <a:r>
              <a:rPr lang="hr-BA" sz="2000" dirty="0" smtClean="0">
                <a:solidFill>
                  <a:srgbClr val="0070C0"/>
                </a:solidFill>
              </a:rPr>
              <a:t>odnose </a:t>
            </a:r>
            <a:r>
              <a:rPr lang="hr-BA" sz="2000" dirty="0">
                <a:solidFill>
                  <a:srgbClr val="0070C0"/>
                </a:solidFill>
              </a:rPr>
              <a:t>se </a:t>
            </a:r>
            <a:r>
              <a:rPr lang="hr-BA" sz="2000" dirty="0" smtClean="0">
                <a:solidFill>
                  <a:srgbClr val="0070C0"/>
                </a:solidFill>
              </a:rPr>
              <a:t>na </a:t>
            </a:r>
            <a:r>
              <a:rPr lang="hr-BA" sz="2000" b="1" dirty="0">
                <a:solidFill>
                  <a:srgbClr val="0070C0"/>
                </a:solidFill>
              </a:rPr>
              <a:t>zaštitu zdravlja ljudi</a:t>
            </a:r>
            <a:r>
              <a:rPr lang="hr-BA" sz="2000" dirty="0">
                <a:solidFill>
                  <a:srgbClr val="0070C0"/>
                </a:solidFill>
              </a:rPr>
              <a:t>, </a:t>
            </a:r>
            <a:r>
              <a:rPr lang="hr-BA" sz="2000" b="1" dirty="0">
                <a:solidFill>
                  <a:srgbClr val="0070C0"/>
                </a:solidFill>
              </a:rPr>
              <a:t>kvalitetu življenja</a:t>
            </a:r>
            <a:r>
              <a:rPr lang="hr-BA" sz="2000" dirty="0">
                <a:solidFill>
                  <a:srgbClr val="0070C0"/>
                </a:solidFill>
              </a:rPr>
              <a:t>, </a:t>
            </a:r>
            <a:r>
              <a:rPr lang="hr-BA" sz="2000" b="1" dirty="0">
                <a:solidFill>
                  <a:srgbClr val="0070C0"/>
                </a:solidFill>
              </a:rPr>
              <a:t>zaštitu vegetacije i ekosustava.</a:t>
            </a:r>
          </a:p>
          <a:p>
            <a:pPr lvl="1">
              <a:spcBef>
                <a:spcPct val="2000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BA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618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53059" y="1433256"/>
            <a:ext cx="8589331" cy="453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n-NO" sz="2400" b="1" dirty="0">
                <a:solidFill>
                  <a:schemeClr val="tx2"/>
                </a:solidFill>
              </a:rPr>
              <a:t>Provjera s ciljevima kvalitete </a:t>
            </a:r>
            <a:r>
              <a:rPr lang="nn-NO" sz="2400" b="1" dirty="0" smtClean="0">
                <a:solidFill>
                  <a:schemeClr val="tx2"/>
                </a:solidFill>
              </a:rPr>
              <a:t>podataka</a:t>
            </a:r>
            <a:endParaRPr lang="hr-HR" sz="2400" b="1" dirty="0" smtClean="0">
              <a:solidFill>
                <a:schemeClr val="tx2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Iz Vodiča za provedbu Odluke 2011/850/EU</a:t>
            </a:r>
          </a:p>
          <a:p>
            <a:pPr marL="0" lvl="1"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Vrijeme pokrivenosti </a:t>
            </a:r>
            <a:r>
              <a:rPr lang="hr-BA" sz="2000" dirty="0">
                <a:solidFill>
                  <a:srgbClr val="0070C0"/>
                </a:solidFill>
              </a:rPr>
              <a:t>ne smije biti manje od minimalnih zahtjeva, što znači da vrijeme </a:t>
            </a:r>
            <a:r>
              <a:rPr lang="hr-BA" sz="2000" dirty="0" smtClean="0">
                <a:solidFill>
                  <a:srgbClr val="0070C0"/>
                </a:solidFill>
              </a:rPr>
              <a:t>pokrivenosti mora </a:t>
            </a:r>
            <a:r>
              <a:rPr lang="hr-BA" sz="2000" dirty="0">
                <a:solidFill>
                  <a:srgbClr val="0070C0"/>
                </a:solidFill>
              </a:rPr>
              <a:t>biti ispunjeno u svim </a:t>
            </a:r>
            <a:r>
              <a:rPr lang="hr-BA" sz="2000" dirty="0" smtClean="0">
                <a:solidFill>
                  <a:srgbClr val="0070C0"/>
                </a:solidFill>
              </a:rPr>
              <a:t>slučajevima, što znači da se </a:t>
            </a:r>
            <a:r>
              <a:rPr lang="hr-BA" sz="2000" dirty="0">
                <a:solidFill>
                  <a:srgbClr val="0070C0"/>
                </a:solidFill>
              </a:rPr>
              <a:t>provjerava samo obuhvat podataka. 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Obuhvat podataka </a:t>
            </a:r>
            <a:r>
              <a:rPr lang="hr-BA" sz="2000" dirty="0" smtClean="0">
                <a:solidFill>
                  <a:srgbClr val="0070C0"/>
                </a:solidFill>
              </a:rPr>
              <a:t>mora </a:t>
            </a:r>
            <a:r>
              <a:rPr lang="hr-BA" sz="2000" dirty="0">
                <a:solidFill>
                  <a:srgbClr val="0070C0"/>
                </a:solidFill>
              </a:rPr>
              <a:t>se zaokruživati neposredno prije nego što se uspoređuje sa zahtjevom za minimalnim </a:t>
            </a:r>
            <a:r>
              <a:rPr lang="hr-BA" sz="2000" dirty="0" smtClean="0">
                <a:solidFill>
                  <a:srgbClr val="0070C0"/>
                </a:solidFill>
              </a:rPr>
              <a:t>obuhvatom podataka</a:t>
            </a:r>
            <a:r>
              <a:rPr lang="hr-BA" sz="2000" dirty="0">
                <a:solidFill>
                  <a:srgbClr val="0070C0"/>
                </a:solidFill>
              </a:rPr>
              <a:t>. Ciljevi za obuhvat podataka i vremensku pokrivenost su ispunjeni ako:</a:t>
            </a:r>
          </a:p>
          <a:p>
            <a:pPr marL="0" lvl="1">
              <a:spcBef>
                <a:spcPts val="1200"/>
              </a:spcBef>
              <a:spcAft>
                <a:spcPts val="1200"/>
              </a:spcAft>
            </a:pPr>
            <a:r>
              <a:rPr lang="hr-BA" sz="2000" b="1" u="sng" dirty="0" smtClean="0">
                <a:solidFill>
                  <a:srgbClr val="0070C0"/>
                </a:solidFill>
              </a:rPr>
              <a:t>Obuhvat </a:t>
            </a:r>
            <a:r>
              <a:rPr lang="hr-BA" sz="2000" b="1" u="sng" dirty="0">
                <a:solidFill>
                  <a:srgbClr val="0070C0"/>
                </a:solidFill>
              </a:rPr>
              <a:t>podataka </a:t>
            </a:r>
            <a:r>
              <a:rPr lang="hr-BA" sz="2000" b="1" dirty="0">
                <a:solidFill>
                  <a:srgbClr val="0070C0"/>
                </a:solidFill>
              </a:rPr>
              <a:t>(%) </a:t>
            </a:r>
            <a:r>
              <a:rPr lang="hr-BA" sz="2000" dirty="0">
                <a:solidFill>
                  <a:srgbClr val="0070C0"/>
                </a:solidFill>
              </a:rPr>
              <a:t>(nakon zaokruživanja) </a:t>
            </a:r>
            <a:r>
              <a:rPr lang="hr-BA" sz="2000" b="1" dirty="0">
                <a:solidFill>
                  <a:srgbClr val="0070C0"/>
                </a:solidFill>
              </a:rPr>
              <a:t>≥ minimalnog zahtijeva</a:t>
            </a:r>
          </a:p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Budući da Direktiva navodi da zahtjevi za minimalnim </a:t>
            </a:r>
            <a:r>
              <a:rPr lang="hr-BA" sz="2000" b="1" dirty="0">
                <a:solidFill>
                  <a:srgbClr val="0070C0"/>
                </a:solidFill>
              </a:rPr>
              <a:t>obuhvatom podataka </a:t>
            </a:r>
            <a:r>
              <a:rPr lang="hr-BA" sz="2000" dirty="0">
                <a:solidFill>
                  <a:srgbClr val="0070C0"/>
                </a:solidFill>
              </a:rPr>
              <a:t>i </a:t>
            </a:r>
            <a:r>
              <a:rPr lang="hr-BA" sz="2000" dirty="0" smtClean="0">
                <a:solidFill>
                  <a:srgbClr val="0070C0"/>
                </a:solidFill>
              </a:rPr>
              <a:t>vremenskom pokrivenosti </a:t>
            </a:r>
            <a:r>
              <a:rPr lang="hr-BA" sz="2000" b="1" dirty="0">
                <a:solidFill>
                  <a:srgbClr val="0070C0"/>
                </a:solidFill>
              </a:rPr>
              <a:t>ne uključuju gubitak podataka zbog redovitog umjeravanja ili normalnog </a:t>
            </a:r>
            <a:r>
              <a:rPr lang="hr-BA" sz="2000" b="1" dirty="0" smtClean="0">
                <a:solidFill>
                  <a:srgbClr val="0070C0"/>
                </a:solidFill>
              </a:rPr>
              <a:t>održavanja instrumenata</a:t>
            </a:r>
            <a:r>
              <a:rPr lang="hr-BA" sz="2000" dirty="0">
                <a:solidFill>
                  <a:srgbClr val="0070C0"/>
                </a:solidFill>
              </a:rPr>
              <a:t>, treba </a:t>
            </a:r>
            <a:r>
              <a:rPr lang="hr-BA" sz="2000" dirty="0" smtClean="0">
                <a:solidFill>
                  <a:srgbClr val="0070C0"/>
                </a:solidFill>
              </a:rPr>
              <a:t>korigirati zahtjev </a:t>
            </a:r>
            <a:r>
              <a:rPr lang="hr-BA" sz="2000" dirty="0">
                <a:solidFill>
                  <a:srgbClr val="0070C0"/>
                </a:solidFill>
              </a:rPr>
              <a:t>za minimalni obuhvat podataka prije provjere </a:t>
            </a:r>
            <a:r>
              <a:rPr lang="hr-BA" sz="2000" dirty="0" smtClean="0">
                <a:solidFill>
                  <a:srgbClr val="0070C0"/>
                </a:solidFill>
              </a:rPr>
              <a:t>da li </a:t>
            </a:r>
            <a:r>
              <a:rPr lang="hr-BA" sz="2000" dirty="0">
                <a:solidFill>
                  <a:srgbClr val="0070C0"/>
                </a:solidFill>
              </a:rPr>
              <a:t>je ovaj zahtjev ispunjen.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0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5"/>
            <a:ext cx="8589331" cy="410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n-NO" sz="2400" b="1" dirty="0">
                <a:solidFill>
                  <a:schemeClr val="tx2"/>
                </a:solidFill>
              </a:rPr>
              <a:t>Provjera s ciljevima kvalitete </a:t>
            </a:r>
            <a:r>
              <a:rPr lang="nn-NO" sz="2400" b="1" dirty="0" smtClean="0">
                <a:solidFill>
                  <a:schemeClr val="tx2"/>
                </a:solidFill>
              </a:rPr>
              <a:t>podataka</a:t>
            </a:r>
            <a:r>
              <a:rPr lang="hr-BA" sz="2400" b="1" dirty="0" smtClean="0">
                <a:solidFill>
                  <a:schemeClr val="tx2"/>
                </a:solidFill>
              </a:rPr>
              <a:t> </a:t>
            </a:r>
            <a:r>
              <a:rPr lang="pl-PL" sz="2400" dirty="0">
                <a:solidFill>
                  <a:srgbClr val="FF0000"/>
                </a:solidFill>
              </a:rPr>
              <a:t>(nastavak)</a:t>
            </a:r>
            <a:endParaRPr lang="hr-HR" sz="2400" b="1" dirty="0" smtClean="0">
              <a:solidFill>
                <a:schemeClr val="tx2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Iz Vodiča za provedbu Odluke 2011/850/EU</a:t>
            </a: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Prema </a:t>
            </a:r>
            <a:r>
              <a:rPr lang="hr-BA" sz="2000" dirty="0">
                <a:solidFill>
                  <a:srgbClr val="0070C0"/>
                </a:solidFill>
              </a:rPr>
              <a:t>Vodiču za anekse Odluke 97/101/EC o razmjeni informacija, kao </a:t>
            </a:r>
            <a:r>
              <a:rPr lang="hr-BA" sz="2000" dirty="0" smtClean="0">
                <a:solidFill>
                  <a:srgbClr val="0070C0"/>
                </a:solidFill>
              </a:rPr>
              <a:t>i izmijeni </a:t>
            </a:r>
            <a:r>
              <a:rPr lang="hr-BA" sz="2000" dirty="0">
                <a:solidFill>
                  <a:srgbClr val="0070C0"/>
                </a:solidFill>
              </a:rPr>
              <a:t>Odluka 2001/752/EC, </a:t>
            </a:r>
            <a:r>
              <a:rPr lang="hr-BA" sz="2000" b="1" dirty="0">
                <a:solidFill>
                  <a:srgbClr val="0070C0"/>
                </a:solidFill>
              </a:rPr>
              <a:t>5% je dobra aproksimacija udjela vremena </a:t>
            </a:r>
            <a:r>
              <a:rPr lang="hr-BA" sz="2000" dirty="0">
                <a:solidFill>
                  <a:srgbClr val="0070C0"/>
                </a:solidFill>
              </a:rPr>
              <a:t>u kalendarskoj </a:t>
            </a:r>
            <a:r>
              <a:rPr lang="hr-BA" sz="2000" dirty="0" smtClean="0">
                <a:solidFill>
                  <a:srgbClr val="0070C0"/>
                </a:solidFill>
              </a:rPr>
              <a:t>godini posvećena </a:t>
            </a:r>
            <a:r>
              <a:rPr lang="hr-BA" sz="2000" dirty="0">
                <a:solidFill>
                  <a:srgbClr val="0070C0"/>
                </a:solidFill>
              </a:rPr>
              <a:t>planiranom održavanju opreme i kalibraciji. 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To </a:t>
            </a:r>
            <a:r>
              <a:rPr lang="hr-BA" sz="2000" dirty="0">
                <a:solidFill>
                  <a:srgbClr val="0070C0"/>
                </a:solidFill>
              </a:rPr>
              <a:t>je potvrđeno na nekoliko EIONET </a:t>
            </a:r>
            <a:r>
              <a:rPr lang="hr-BA" sz="2000" dirty="0" smtClean="0">
                <a:solidFill>
                  <a:srgbClr val="0070C0"/>
                </a:solidFill>
              </a:rPr>
              <a:t>sastanaka u </a:t>
            </a:r>
            <a:r>
              <a:rPr lang="hr-BA" sz="2000" dirty="0">
                <a:solidFill>
                  <a:srgbClr val="0070C0"/>
                </a:solidFill>
              </a:rPr>
              <a:t>2008. godini. Stoga je moguće </a:t>
            </a:r>
            <a:r>
              <a:rPr lang="hr-BA" sz="2000" b="1" dirty="0">
                <a:solidFill>
                  <a:srgbClr val="0070C0"/>
                </a:solidFill>
              </a:rPr>
              <a:t>smanjiti zahtjev za minimalnim obuhvatom podataka za 5%, </a:t>
            </a:r>
            <a:r>
              <a:rPr lang="hr-BA" sz="2000" b="1" dirty="0" smtClean="0">
                <a:solidFill>
                  <a:srgbClr val="0070C0"/>
                </a:solidFill>
              </a:rPr>
              <a:t>kao razumnom </a:t>
            </a:r>
            <a:r>
              <a:rPr lang="hr-BA" sz="2000" b="1" dirty="0">
                <a:solidFill>
                  <a:srgbClr val="0070C0"/>
                </a:solidFill>
              </a:rPr>
              <a:t>količinom vremena, za gubitak podataka koji se smatra redovitim održavanjem.</a:t>
            </a:r>
          </a:p>
          <a:p>
            <a:pPr marL="0" lvl="1">
              <a:spcBef>
                <a:spcPct val="20000"/>
              </a:spcBef>
            </a:pPr>
            <a:r>
              <a:rPr lang="hr-BA" sz="2000" b="1" u="sng" dirty="0">
                <a:solidFill>
                  <a:srgbClr val="0070C0"/>
                </a:solidFill>
              </a:rPr>
              <a:t>Iz pragmatičnih razloga preporuča se </a:t>
            </a:r>
            <a:r>
              <a:rPr lang="hr-BA" sz="2000" dirty="0">
                <a:solidFill>
                  <a:srgbClr val="0070C0"/>
                </a:solidFill>
              </a:rPr>
              <a:t>kao </a:t>
            </a:r>
            <a:r>
              <a:rPr lang="hr-BA" sz="2000" b="1" dirty="0">
                <a:solidFill>
                  <a:srgbClr val="0070C0"/>
                </a:solidFill>
              </a:rPr>
              <a:t>minimalan obuhvat podataka </a:t>
            </a:r>
            <a:r>
              <a:rPr lang="hr-BA" sz="2000" dirty="0">
                <a:solidFill>
                  <a:srgbClr val="0070C0"/>
                </a:solidFill>
              </a:rPr>
              <a:t>koji će se koristiti </a:t>
            </a:r>
            <a:r>
              <a:rPr lang="hr-BA" sz="2000" dirty="0" smtClean="0">
                <a:solidFill>
                  <a:srgbClr val="0070C0"/>
                </a:solidFill>
              </a:rPr>
              <a:t>za provjeru </a:t>
            </a:r>
            <a:r>
              <a:rPr lang="hr-BA" sz="2000" dirty="0">
                <a:solidFill>
                  <a:srgbClr val="0070C0"/>
                </a:solidFill>
              </a:rPr>
              <a:t>sukladnosti </a:t>
            </a:r>
            <a:r>
              <a:rPr lang="hr-BA" sz="2000" b="1" dirty="0">
                <a:solidFill>
                  <a:srgbClr val="0070C0"/>
                </a:solidFill>
              </a:rPr>
              <a:t>uzeti 85% umjesto 90% </a:t>
            </a:r>
            <a:r>
              <a:rPr lang="hr-BA" sz="2000" dirty="0">
                <a:solidFill>
                  <a:srgbClr val="0070C0"/>
                </a:solidFill>
              </a:rPr>
              <a:t>za sva mjerenja, </a:t>
            </a:r>
            <a:r>
              <a:rPr lang="hr-BA" sz="2000" b="1" dirty="0">
                <a:solidFill>
                  <a:srgbClr val="0070C0"/>
                </a:solidFill>
              </a:rPr>
              <a:t>osim mjerenja ozona tijekom zime</a:t>
            </a:r>
            <a:r>
              <a:rPr lang="hr-BA" sz="2000" dirty="0" smtClean="0">
                <a:solidFill>
                  <a:srgbClr val="0070C0"/>
                </a:solidFill>
              </a:rPr>
              <a:t>, gdje </a:t>
            </a:r>
            <a:r>
              <a:rPr lang="hr-BA" sz="2000" dirty="0">
                <a:solidFill>
                  <a:srgbClr val="0070C0"/>
                </a:solidFill>
              </a:rPr>
              <a:t>se kao minimalan cilj kvalitete prikupljenih podataka treba </a:t>
            </a:r>
            <a:r>
              <a:rPr lang="hr-BA" sz="2000" b="1" dirty="0">
                <a:solidFill>
                  <a:srgbClr val="0070C0"/>
                </a:solidFill>
              </a:rPr>
              <a:t>uzeti 70% umjesto 75%.</a:t>
            </a:r>
          </a:p>
          <a:p>
            <a:pPr lvl="1">
              <a:spcBef>
                <a:spcPct val="20000"/>
              </a:spcBef>
            </a:pPr>
            <a:endParaRPr lang="hr-BA" sz="2000" dirty="0">
              <a:solidFill>
                <a:srgbClr val="0070C0"/>
              </a:solidFill>
              <a:hlinkClick r:id="rId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0819" y="5493907"/>
            <a:ext cx="88066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5"/>
              </a:rPr>
              <a:t>http://</a:t>
            </a:r>
            <a:r>
              <a:rPr lang="hr-BA" sz="2000" dirty="0" smtClean="0">
                <a:solidFill>
                  <a:srgbClr val="0070C0"/>
                </a:solidFill>
                <a:hlinkClick r:id="rId5"/>
              </a:rPr>
              <a:t>ec.europa.eu/environment/air/quality/legislation/pdf/IPR_guidance1.pdf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(strana 47)</a:t>
            </a:r>
            <a:endParaRPr lang="hr-B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476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6"/>
            <a:ext cx="2663301" cy="48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BA" sz="2400" b="1" dirty="0" smtClean="0">
                <a:solidFill>
                  <a:schemeClr val="tx2"/>
                </a:solidFill>
              </a:rPr>
              <a:t>Broj podataka</a:t>
            </a: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87419"/>
              </p:ext>
            </p:extLst>
          </p:nvPr>
        </p:nvGraphicFramePr>
        <p:xfrm>
          <a:off x="4913197" y="2094840"/>
          <a:ext cx="4089400" cy="403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39444891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14119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9042214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121777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451889913"/>
                    </a:ext>
                  </a:extLst>
                </a:gridCol>
              </a:tblGrid>
              <a:tr h="1763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noProof="0" dirty="0" smtClean="0">
                          <a:effectLst/>
                        </a:rPr>
                        <a:t>Onečišćujuća tvar</a:t>
                      </a:r>
                      <a:endParaRPr lang="hr-BA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noProof="0" dirty="0" smtClean="0">
                          <a:effectLst/>
                        </a:rPr>
                        <a:t>Kontinuirana mjerenja </a:t>
                      </a:r>
                      <a:endParaRPr lang="hr-BA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351071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noProof="0" dirty="0" smtClean="0">
                          <a:effectLst/>
                        </a:rPr>
                        <a:t>Minimalni broj sati</a:t>
                      </a:r>
                      <a:endParaRPr lang="hr-BA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noProof="0" dirty="0" smtClean="0">
                          <a:effectLst/>
                        </a:rPr>
                        <a:t>Minimalni broj dana</a:t>
                      </a:r>
                      <a:endParaRPr lang="hr-BA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0623365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noProof="0" dirty="0" smtClean="0">
                          <a:effectLst/>
                        </a:rPr>
                        <a:t>Obična godina</a:t>
                      </a:r>
                      <a:endParaRPr lang="hr-BA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noProof="0" dirty="0" smtClean="0">
                          <a:effectLst/>
                        </a:rPr>
                        <a:t>Prestupna godina</a:t>
                      </a:r>
                      <a:endParaRPr lang="hr-BA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noProof="0" dirty="0" smtClean="0">
                          <a:effectLst/>
                        </a:rPr>
                        <a:t>Obična godina</a:t>
                      </a:r>
                      <a:endParaRPr lang="hr-BA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noProof="0" dirty="0" smtClean="0">
                          <a:effectLst/>
                        </a:rPr>
                        <a:t>Prestupna godina</a:t>
                      </a:r>
                      <a:endParaRPr lang="hr-BA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91313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SO</a:t>
                      </a:r>
                      <a:r>
                        <a:rPr lang="en-GB" sz="1000" u="none" strike="noStrike" baseline="-25000">
                          <a:effectLst/>
                        </a:rPr>
                        <a:t>2</a:t>
                      </a:r>
                      <a:r>
                        <a:rPr lang="en-GB" sz="1000" u="none" strike="noStrike">
                          <a:effectLst/>
                        </a:rPr>
                        <a:t>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7403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7423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309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310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763252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r>
                        <a:rPr lang="en-GB" sz="1000" u="none" strike="noStrike" baseline="-25000">
                          <a:effectLst/>
                        </a:rPr>
                        <a:t>2</a:t>
                      </a:r>
                      <a:r>
                        <a:rPr lang="en-GB" sz="1000" u="none" strike="noStrike">
                          <a:effectLst/>
                        </a:rPr>
                        <a:t>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7403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7423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309</a:t>
                      </a:r>
                      <a:endParaRPr lang="hr-BA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310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976400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r>
                        <a:rPr lang="en-GB" sz="1000" u="none" strike="noStrike" baseline="-25000">
                          <a:effectLst/>
                        </a:rPr>
                        <a:t>x</a:t>
                      </a:r>
                      <a:r>
                        <a:rPr lang="en-GB" sz="1000" u="none" strike="noStrike">
                          <a:effectLst/>
                        </a:rPr>
                        <a:t>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7403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7423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309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310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312082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Benzen (industrija)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6662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6681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278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279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7324508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Benzene (pozadinska, prometna)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2591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2598</a:t>
                      </a:r>
                      <a:endParaRPr lang="hr-BA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108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109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82374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CO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7403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7423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309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310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942647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O</a:t>
                      </a:r>
                      <a:r>
                        <a:rPr lang="en-GB" sz="1000" u="none" strike="noStrike" baseline="-25000">
                          <a:effectLst/>
                        </a:rPr>
                        <a:t>3</a:t>
                      </a:r>
                      <a:r>
                        <a:rPr lang="en-GB" sz="1000" u="none" strike="noStrike">
                          <a:effectLst/>
                        </a:rPr>
                        <a:t> (ljeto)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3712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3712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155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155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264532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O</a:t>
                      </a:r>
                      <a:r>
                        <a:rPr lang="en-GB" sz="1000" u="none" strike="noStrike" baseline="-25000">
                          <a:effectLst/>
                        </a:rPr>
                        <a:t>3</a:t>
                      </a:r>
                      <a:r>
                        <a:rPr lang="en-GB" sz="1000" u="none" strike="noStrike">
                          <a:effectLst/>
                        </a:rPr>
                        <a:t> (zimar)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3036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3053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127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128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324914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Pb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7403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7423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309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310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683746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PM</a:t>
                      </a:r>
                      <a:r>
                        <a:rPr lang="en-GB" sz="1000" u="none" strike="noStrike" baseline="-25000">
                          <a:effectLst/>
                        </a:rPr>
                        <a:t>10</a:t>
                      </a:r>
                      <a:r>
                        <a:rPr lang="en-GB" sz="1000" u="none" strike="noStrike">
                          <a:effectLst/>
                        </a:rPr>
                        <a:t>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7403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7423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309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310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30500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PM</a:t>
                      </a:r>
                      <a:r>
                        <a:rPr lang="en-GB" sz="1000" u="none" strike="noStrike" baseline="-25000">
                          <a:effectLst/>
                        </a:rPr>
                        <a:t>2.5</a:t>
                      </a:r>
                      <a:r>
                        <a:rPr lang="en-GB" sz="1000" u="none" strike="noStrike">
                          <a:effectLst/>
                        </a:rPr>
                        <a:t>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7403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7423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309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310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151537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As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3702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3712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155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155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55001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Cd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3702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3712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155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155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951141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Ni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3702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3712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155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155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494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BaP </a:t>
                      </a:r>
                      <a:endParaRPr lang="hr-BA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2443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2450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102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103</a:t>
                      </a:r>
                      <a:endParaRPr lang="hr-BA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5885744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69380"/>
              </p:ext>
            </p:extLst>
          </p:nvPr>
        </p:nvGraphicFramePr>
        <p:xfrm>
          <a:off x="230819" y="2264892"/>
          <a:ext cx="4457702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318">
                  <a:extLst>
                    <a:ext uri="{9D8B030D-6E8A-4147-A177-3AD203B41FA5}">
                      <a16:colId xmlns:a16="http://schemas.microsoft.com/office/drawing/2014/main" xmlns="" val="958774022"/>
                    </a:ext>
                  </a:extLst>
                </a:gridCol>
                <a:gridCol w="712346">
                  <a:extLst>
                    <a:ext uri="{9D8B030D-6E8A-4147-A177-3AD203B41FA5}">
                      <a16:colId xmlns:a16="http://schemas.microsoft.com/office/drawing/2014/main" xmlns="" val="332659454"/>
                    </a:ext>
                  </a:extLst>
                </a:gridCol>
                <a:gridCol w="712346">
                  <a:extLst>
                    <a:ext uri="{9D8B030D-6E8A-4147-A177-3AD203B41FA5}">
                      <a16:colId xmlns:a16="http://schemas.microsoft.com/office/drawing/2014/main" xmlns="" val="3442836417"/>
                    </a:ext>
                  </a:extLst>
                </a:gridCol>
                <a:gridCol w="712346">
                  <a:extLst>
                    <a:ext uri="{9D8B030D-6E8A-4147-A177-3AD203B41FA5}">
                      <a16:colId xmlns:a16="http://schemas.microsoft.com/office/drawing/2014/main" xmlns="" val="2845476360"/>
                    </a:ext>
                  </a:extLst>
                </a:gridCol>
                <a:gridCol w="712346">
                  <a:extLst>
                    <a:ext uri="{9D8B030D-6E8A-4147-A177-3AD203B41FA5}">
                      <a16:colId xmlns:a16="http://schemas.microsoft.com/office/drawing/2014/main" xmlns="" val="3261931428"/>
                    </a:ext>
                  </a:extLst>
                </a:gridCol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dirty="0" smtClean="0">
                          <a:effectLst/>
                        </a:rPr>
                        <a:t>Onečišćujuća tvar</a:t>
                      </a:r>
                      <a:endParaRPr lang="hr-B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dirty="0" smtClean="0">
                          <a:effectLst/>
                        </a:rPr>
                        <a:t>N</a:t>
                      </a:r>
                      <a:r>
                        <a:rPr lang="hr-BA" sz="1000" u="none" strike="noStrike" baseline="-25000" dirty="0" smtClean="0">
                          <a:effectLst/>
                        </a:rPr>
                        <a:t>godina</a:t>
                      </a:r>
                      <a:r>
                        <a:rPr lang="hr-BA" sz="1000" u="none" strike="noStrike" dirty="0" smtClean="0">
                          <a:effectLst/>
                        </a:rPr>
                        <a:t> (obična godina)</a:t>
                      </a:r>
                      <a:endParaRPr lang="hr-B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dirty="0" smtClean="0">
                          <a:effectLst/>
                        </a:rPr>
                        <a:t>N</a:t>
                      </a:r>
                      <a:r>
                        <a:rPr lang="hr-BA" sz="1000" u="none" strike="noStrike" baseline="-25000" dirty="0" smtClean="0">
                          <a:effectLst/>
                        </a:rPr>
                        <a:t>godina</a:t>
                      </a:r>
                      <a:r>
                        <a:rPr lang="hr-BA" sz="1000" u="none" strike="noStrike" dirty="0" smtClean="0">
                          <a:effectLst/>
                        </a:rPr>
                        <a:t> (prestupna godina)</a:t>
                      </a:r>
                      <a:endParaRPr lang="hr-B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745990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dirty="0" smtClean="0">
                          <a:effectLst/>
                        </a:rPr>
                        <a:t>satne vrijednosti</a:t>
                      </a:r>
                      <a:endParaRPr lang="hr-B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dirty="0" smtClean="0">
                          <a:effectLst/>
                        </a:rPr>
                        <a:t>dnevne vrijednosti</a:t>
                      </a:r>
                      <a:endParaRPr lang="hr-B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dirty="0" smtClean="0">
                          <a:effectLst/>
                        </a:rPr>
                        <a:t>satne vrijednosti</a:t>
                      </a:r>
                      <a:endParaRPr lang="hr-B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BA" sz="1000" u="none" strike="noStrike" noProof="0" dirty="0" smtClean="0">
                          <a:effectLst/>
                        </a:rPr>
                        <a:t>dnevne</a:t>
                      </a:r>
                      <a:r>
                        <a:rPr lang="hr-BA" sz="1000" u="none" strike="noStrike" dirty="0" smtClean="0">
                          <a:effectLst/>
                        </a:rPr>
                        <a:t> vrijednosti</a:t>
                      </a:r>
                      <a:endParaRPr lang="hr-B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88219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Sve onečišćujuće tvari osim ozona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8760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365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8784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02601902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l" fontAlgn="ctr"/>
                      <a:r>
                        <a:rPr lang="hr-BA" sz="1000" u="none" strike="noStrike" noProof="0" dirty="0" smtClean="0">
                          <a:effectLst/>
                        </a:rPr>
                        <a:t>Ozon: ljeto (Travanj – Rujan)</a:t>
                      </a:r>
                      <a:endParaRPr lang="hr-BA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4392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183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4392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20556004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l" fontAlgn="ctr"/>
                      <a:r>
                        <a:rPr lang="hr-BA" sz="1000" u="none" strike="noStrike" dirty="0">
                          <a:effectLst/>
                        </a:rPr>
                        <a:t>Ozon: zima (Siječanj - Ožujak, Listopad - Prosinac)</a:t>
                      </a:r>
                      <a:endParaRPr lang="hr-B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4368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182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4392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183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25546807"/>
                  </a:ext>
                </a:extLst>
              </a:tr>
            </a:tbl>
          </a:graphicData>
        </a:graphic>
      </p:graphicFrame>
      <p:sp>
        <p:nvSpPr>
          <p:cNvPr id="13" name="Content Placeholder 8"/>
          <p:cNvSpPr>
            <a:spLocks/>
          </p:cNvSpPr>
          <p:nvPr/>
        </p:nvSpPr>
        <p:spPr bwMode="auto">
          <a:xfrm>
            <a:off x="376239" y="1888501"/>
            <a:ext cx="4039340" cy="41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Maksimalan broj podataka u godini</a:t>
            </a:r>
            <a:endParaRPr lang="hr-BA" sz="2000" b="1" dirty="0">
              <a:solidFill>
                <a:srgbClr val="0070C0"/>
              </a:solidFill>
            </a:endParaRPr>
          </a:p>
        </p:txBody>
      </p:sp>
      <p:sp>
        <p:nvSpPr>
          <p:cNvPr id="14" name="Content Placeholder 8"/>
          <p:cNvSpPr>
            <a:spLocks/>
          </p:cNvSpPr>
          <p:nvPr/>
        </p:nvSpPr>
        <p:spPr bwMode="auto">
          <a:xfrm>
            <a:off x="4833940" y="1395355"/>
            <a:ext cx="4247915" cy="70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Minimalno potreban broj podataka</a:t>
            </a:r>
          </a:p>
          <a:p>
            <a:pPr>
              <a:spcBef>
                <a:spcPct val="20000"/>
              </a:spcBef>
            </a:pPr>
            <a:r>
              <a:rPr lang="pl-PL" sz="1400" dirty="0" smtClean="0">
                <a:solidFill>
                  <a:srgbClr val="0070C0"/>
                </a:solidFill>
              </a:rPr>
              <a:t>Ovi </a:t>
            </a:r>
            <a:r>
              <a:rPr lang="pl-PL" sz="1400" dirty="0">
                <a:solidFill>
                  <a:srgbClr val="0070C0"/>
                </a:solidFill>
              </a:rPr>
              <a:t>brojevi uključuju odbitak od 5% za održavanje</a:t>
            </a:r>
            <a:endParaRPr lang="hr-BA" sz="1400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43706"/>
              </p:ext>
            </p:extLst>
          </p:nvPr>
        </p:nvGraphicFramePr>
        <p:xfrm>
          <a:off x="230819" y="5149049"/>
          <a:ext cx="4121498" cy="662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164">
                  <a:extLst>
                    <a:ext uri="{9D8B030D-6E8A-4147-A177-3AD203B41FA5}">
                      <a16:colId xmlns:a16="http://schemas.microsoft.com/office/drawing/2014/main" xmlns="" val="3466531328"/>
                    </a:ext>
                  </a:extLst>
                </a:gridCol>
                <a:gridCol w="503389">
                  <a:extLst>
                    <a:ext uri="{9D8B030D-6E8A-4147-A177-3AD203B41FA5}">
                      <a16:colId xmlns:a16="http://schemas.microsoft.com/office/drawing/2014/main" xmlns="" val="4134488999"/>
                    </a:ext>
                  </a:extLst>
                </a:gridCol>
                <a:gridCol w="503389">
                  <a:extLst>
                    <a:ext uri="{9D8B030D-6E8A-4147-A177-3AD203B41FA5}">
                      <a16:colId xmlns:a16="http://schemas.microsoft.com/office/drawing/2014/main" xmlns="" val="1406584169"/>
                    </a:ext>
                  </a:extLst>
                </a:gridCol>
                <a:gridCol w="503389">
                  <a:extLst>
                    <a:ext uri="{9D8B030D-6E8A-4147-A177-3AD203B41FA5}">
                      <a16:colId xmlns:a16="http://schemas.microsoft.com/office/drawing/2014/main" xmlns="" val="183810213"/>
                    </a:ext>
                  </a:extLst>
                </a:gridCol>
                <a:gridCol w="503389">
                  <a:extLst>
                    <a:ext uri="{9D8B030D-6E8A-4147-A177-3AD203B41FA5}">
                      <a16:colId xmlns:a16="http://schemas.microsoft.com/office/drawing/2014/main" xmlns="" val="794358484"/>
                    </a:ext>
                  </a:extLst>
                </a:gridCol>
                <a:gridCol w="503389">
                  <a:extLst>
                    <a:ext uri="{9D8B030D-6E8A-4147-A177-3AD203B41FA5}">
                      <a16:colId xmlns:a16="http://schemas.microsoft.com/office/drawing/2014/main" xmlns="" val="3719950531"/>
                    </a:ext>
                  </a:extLst>
                </a:gridCol>
                <a:gridCol w="503389">
                  <a:extLst>
                    <a:ext uri="{9D8B030D-6E8A-4147-A177-3AD203B41FA5}">
                      <a16:colId xmlns:a16="http://schemas.microsoft.com/office/drawing/2014/main" xmlns="" val="3144430678"/>
                    </a:ext>
                  </a:extLst>
                </a:gridCol>
              </a:tblGrid>
              <a:tr h="17564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 dirty="0">
                          <a:effectLst/>
                        </a:rPr>
                        <a:t> </a:t>
                      </a:r>
                      <a:endParaRPr lang="hr-B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 dirty="0">
                          <a:effectLst/>
                        </a:rPr>
                        <a:t>Satni podaci</a:t>
                      </a:r>
                      <a:endParaRPr lang="hr-B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 dirty="0">
                          <a:effectLst/>
                        </a:rPr>
                        <a:t>Dnevni podaci</a:t>
                      </a:r>
                      <a:endParaRPr lang="hr-B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0707294"/>
                  </a:ext>
                </a:extLst>
              </a:tr>
              <a:tr h="175644">
                <a:tc v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>
                          <a:effectLst/>
                        </a:rPr>
                        <a:t>85%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>
                          <a:effectLst/>
                        </a:rPr>
                        <a:t>90%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>
                          <a:effectLst/>
                        </a:rPr>
                        <a:t>100%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>
                          <a:effectLst/>
                        </a:rPr>
                        <a:t>85%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>
                          <a:effectLst/>
                        </a:rPr>
                        <a:t>90%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 dirty="0">
                          <a:effectLst/>
                        </a:rPr>
                        <a:t>100%</a:t>
                      </a:r>
                      <a:endParaRPr lang="hr-B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9756295"/>
                  </a:ext>
                </a:extLst>
              </a:tr>
              <a:tr h="311699">
                <a:tc>
                  <a:txBody>
                    <a:bodyPr/>
                    <a:lstStyle/>
                    <a:p>
                      <a:pPr algn="l" rtl="0" fontAlgn="ctr"/>
                      <a:r>
                        <a:rPr lang="hr-BA" sz="1000" u="none" strike="noStrike">
                          <a:effectLst/>
                        </a:rPr>
                        <a:t>Broj podataka</a:t>
                      </a:r>
                      <a:endParaRPr lang="hr-B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 dirty="0">
                          <a:effectLst/>
                        </a:rPr>
                        <a:t>7403</a:t>
                      </a:r>
                      <a:endParaRPr lang="hr-BA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 dirty="0">
                          <a:effectLst/>
                        </a:rPr>
                        <a:t>7841</a:t>
                      </a:r>
                      <a:endParaRPr lang="hr-BA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 dirty="0">
                          <a:effectLst/>
                        </a:rPr>
                        <a:t>8760</a:t>
                      </a:r>
                      <a:endParaRPr lang="hr-BA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>
                          <a:effectLst/>
                        </a:rPr>
                        <a:t>309</a:t>
                      </a:r>
                      <a:endParaRPr lang="hr-BA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>
                          <a:effectLst/>
                        </a:rPr>
                        <a:t>327</a:t>
                      </a:r>
                      <a:endParaRPr lang="hr-BA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BA" sz="1000" u="none" strike="noStrike" dirty="0">
                          <a:effectLst/>
                        </a:rPr>
                        <a:t>365</a:t>
                      </a:r>
                      <a:endParaRPr lang="hr-BA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74316302"/>
                  </a:ext>
                </a:extLst>
              </a:tr>
            </a:tbl>
          </a:graphicData>
        </a:graphic>
      </p:graphicFrame>
      <p:sp>
        <p:nvSpPr>
          <p:cNvPr id="19" name="Content Placeholder 8"/>
          <p:cNvSpPr>
            <a:spLocks/>
          </p:cNvSpPr>
          <p:nvPr/>
        </p:nvSpPr>
        <p:spPr bwMode="auto">
          <a:xfrm>
            <a:off x="103429" y="4370813"/>
            <a:ext cx="4730510" cy="68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b="1" dirty="0" smtClean="0">
                <a:solidFill>
                  <a:srgbClr val="0070C0"/>
                </a:solidFill>
              </a:rPr>
              <a:t>Usporedba broj podataka (obična godina) : maksimalan broj podataka u godini, 90% i 85%)</a:t>
            </a:r>
            <a:endParaRPr lang="hr-B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293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4"/>
            <a:ext cx="8589331" cy="4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n-NO" sz="2400" b="1" dirty="0">
                <a:solidFill>
                  <a:schemeClr val="tx2"/>
                </a:solidFill>
              </a:rPr>
              <a:t>Zaokruživanje</a:t>
            </a:r>
          </a:p>
          <a:p>
            <a:pPr marL="0" lvl="1"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Iz Vodiča za provedbu Odluke 2011/850/EU</a:t>
            </a: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Podaci </a:t>
            </a:r>
            <a:r>
              <a:rPr lang="hr-BA" sz="2000" dirty="0">
                <a:solidFill>
                  <a:srgbClr val="0070C0"/>
                </a:solidFill>
              </a:rPr>
              <a:t>koji se dostavljaju u EEA/EK trebaju se dostaviti s jednakim brojem znamenaka </a:t>
            </a:r>
            <a:r>
              <a:rPr lang="hr-BA" sz="2000" dirty="0" smtClean="0">
                <a:solidFill>
                  <a:srgbClr val="0070C0"/>
                </a:solidFill>
              </a:rPr>
              <a:t>koji </a:t>
            </a:r>
            <a:r>
              <a:rPr lang="hr-BA" sz="2000" dirty="0">
                <a:solidFill>
                  <a:srgbClr val="0070C0"/>
                </a:solidFill>
              </a:rPr>
              <a:t>se koriste u mreži za </a:t>
            </a:r>
            <a:r>
              <a:rPr lang="hr-BA" sz="2000" dirty="0" smtClean="0">
                <a:solidFill>
                  <a:srgbClr val="0070C0"/>
                </a:solidFill>
              </a:rPr>
              <a:t>praćenje kvalitete zraka.</a:t>
            </a: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Zaokruživanje treba biti posljednji korak izračuna</a:t>
            </a:r>
            <a:r>
              <a:rPr lang="hr-BA" sz="2000" dirty="0">
                <a:solidFill>
                  <a:srgbClr val="0070C0"/>
                </a:solidFill>
              </a:rPr>
              <a:t>, tj. neposredno prije usporedbe rezultata s ciljem zaštite okoliša </a:t>
            </a:r>
            <a:r>
              <a:rPr lang="hr-BA" sz="2000" dirty="0" smtClean="0">
                <a:solidFill>
                  <a:srgbClr val="0070C0"/>
                </a:solidFill>
              </a:rPr>
              <a:t>(usporedba s GV, CV…), </a:t>
            </a:r>
            <a:r>
              <a:rPr lang="hr-BA" sz="2000" dirty="0">
                <a:solidFill>
                  <a:srgbClr val="0070C0"/>
                </a:solidFill>
              </a:rPr>
              <a:t>te se treba izvesti samo </a:t>
            </a:r>
            <a:r>
              <a:rPr lang="hr-BA" sz="2000" dirty="0" smtClean="0">
                <a:solidFill>
                  <a:srgbClr val="0070C0"/>
                </a:solidFill>
              </a:rPr>
              <a:t>jednom, slijedeći </a:t>
            </a:r>
            <a:r>
              <a:rPr lang="hr-BA" sz="2000" dirty="0">
                <a:solidFill>
                  <a:srgbClr val="0070C0"/>
                </a:solidFill>
              </a:rPr>
              <a:t>takozvana </a:t>
            </a:r>
            <a:r>
              <a:rPr lang="hr-BA" sz="2000" b="1" dirty="0" smtClean="0">
                <a:solidFill>
                  <a:srgbClr val="0070C0"/>
                </a:solidFill>
              </a:rPr>
              <a:t>komercijalna pravila zaokruživanja </a:t>
            </a:r>
            <a:r>
              <a:rPr lang="hr-BA" sz="2000" dirty="0" smtClean="0">
                <a:solidFill>
                  <a:srgbClr val="0070C0"/>
                </a:solidFill>
              </a:rPr>
              <a:t>(</a:t>
            </a:r>
            <a:r>
              <a:rPr lang="hr-BA" sz="2000" b="1" noProof="1" smtClean="0">
                <a:solidFill>
                  <a:srgbClr val="0070C0"/>
                </a:solidFill>
              </a:rPr>
              <a:t>commercial rounding rules</a:t>
            </a:r>
            <a:r>
              <a:rPr lang="hr-BA" sz="2000" dirty="0" smtClean="0">
                <a:solidFill>
                  <a:srgbClr val="0070C0"/>
                </a:solidFill>
              </a:rPr>
              <a:t>).</a:t>
            </a: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Usporedba </a:t>
            </a:r>
            <a:r>
              <a:rPr lang="hr-BA" sz="2000" dirty="0">
                <a:solidFill>
                  <a:srgbClr val="0070C0"/>
                </a:solidFill>
              </a:rPr>
              <a:t>s ciljevima zaštite okoliša (tj. </a:t>
            </a:r>
            <a:r>
              <a:rPr lang="hr-BA" sz="2000" dirty="0" smtClean="0">
                <a:solidFill>
                  <a:srgbClr val="0070C0"/>
                </a:solidFill>
              </a:rPr>
              <a:t>GV, CV itd</a:t>
            </a:r>
            <a:r>
              <a:rPr lang="hr-BA" sz="2000" dirty="0">
                <a:solidFill>
                  <a:srgbClr val="0070C0"/>
                </a:solidFill>
              </a:rPr>
              <a:t>.) </a:t>
            </a:r>
            <a:r>
              <a:rPr lang="hr-BA" sz="2000" dirty="0" smtClean="0">
                <a:solidFill>
                  <a:srgbClr val="0070C0"/>
                </a:solidFill>
              </a:rPr>
              <a:t>obavlja se u istoj </a:t>
            </a:r>
            <a:r>
              <a:rPr lang="hr-BA" sz="2000" dirty="0">
                <a:solidFill>
                  <a:srgbClr val="0070C0"/>
                </a:solidFill>
              </a:rPr>
              <a:t>numeričkoj točnosti </a:t>
            </a:r>
            <a:r>
              <a:rPr lang="hr-BA" sz="2000" dirty="0" smtClean="0">
                <a:solidFill>
                  <a:srgbClr val="0070C0"/>
                </a:solidFill>
              </a:rPr>
              <a:t>koja se koristi kao i za cilj </a:t>
            </a:r>
            <a:r>
              <a:rPr lang="hr-BA" sz="2000" dirty="0">
                <a:solidFill>
                  <a:srgbClr val="0070C0"/>
                </a:solidFill>
              </a:rPr>
              <a:t>zaštite okoliša u Direktivi. 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b="1" dirty="0" smtClean="0">
                <a:solidFill>
                  <a:srgbClr val="FF3300"/>
                </a:solidFill>
              </a:rPr>
              <a:t>To znači da ako je GV ili CV propisana kao cijeli broj, zaokružuje se na cijeli broj.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0819" y="5471928"/>
            <a:ext cx="88066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hr-BA" sz="2000" dirty="0" smtClean="0">
                <a:solidFill>
                  <a:srgbClr val="0070C0"/>
                </a:solidFill>
                <a:hlinkClick r:id="rId4"/>
              </a:rPr>
              <a:t>ec.europa.eu/environment/air/quality/legislation/pdf/IPR_guidance1.pdf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(strana 10)</a:t>
            </a:r>
            <a:endParaRPr lang="hr-B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187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5"/>
            <a:ext cx="8589331" cy="199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Portal </a:t>
            </a:r>
            <a:r>
              <a:rPr lang="hr-HR" sz="2400" b="1" dirty="0">
                <a:solidFill>
                  <a:schemeClr val="tx2"/>
                </a:solidFill>
              </a:rPr>
              <a:t>kvaliteta </a:t>
            </a:r>
            <a:r>
              <a:rPr lang="hr-HR" sz="2400" b="1" dirty="0" smtClean="0">
                <a:solidFill>
                  <a:schemeClr val="tx2"/>
                </a:solidFill>
              </a:rPr>
              <a:t>zraka u RH - mogućnost tri tip podataka:</a:t>
            </a:r>
          </a:p>
          <a:p>
            <a:pPr marL="36000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BA" sz="2000" dirty="0" smtClean="0">
                <a:solidFill>
                  <a:srgbClr val="0070C0"/>
                </a:solidFill>
              </a:rPr>
              <a:t>Izvorni </a:t>
            </a:r>
            <a:r>
              <a:rPr lang="hr-BA" sz="2000" dirty="0">
                <a:solidFill>
                  <a:srgbClr val="0070C0"/>
                </a:solidFill>
              </a:rPr>
              <a:t>(</a:t>
            </a:r>
            <a:r>
              <a:rPr lang="hr-BA" sz="2000" dirty="0" smtClean="0">
                <a:solidFill>
                  <a:srgbClr val="0070C0"/>
                </a:solidFill>
              </a:rPr>
              <a:t>trenutne mjerne vrijednosti)</a:t>
            </a:r>
          </a:p>
          <a:p>
            <a:pPr marL="36000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BA" sz="2000" dirty="0" smtClean="0">
                <a:solidFill>
                  <a:srgbClr val="0070C0"/>
                </a:solidFill>
              </a:rPr>
              <a:t>Validirani podaci (prošli proces validacije)</a:t>
            </a:r>
          </a:p>
          <a:p>
            <a:pPr marL="36000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BA" sz="2000" dirty="0" err="1" smtClean="0">
                <a:solidFill>
                  <a:srgbClr val="0070C0"/>
                </a:solidFill>
              </a:rPr>
              <a:t>Predvalidirani</a:t>
            </a:r>
            <a:r>
              <a:rPr lang="hr-BA" sz="2000" dirty="0" smtClean="0">
                <a:solidFill>
                  <a:srgbClr val="0070C0"/>
                </a:solidFill>
              </a:rPr>
              <a:t> (trenutno ne postoje na portalu jer nitko ne dostavlja validirane podatke kontinuirano)</a:t>
            </a:r>
            <a:endParaRPr lang="hr-BA" sz="2000" dirty="0" smtClean="0">
              <a:solidFill>
                <a:srgbClr val="0070C0"/>
              </a:solidFill>
              <a:hlinkClick r:id="rId2"/>
            </a:endParaRPr>
          </a:p>
          <a:p>
            <a:pPr lvl="1">
              <a:spcBef>
                <a:spcPct val="20000"/>
              </a:spcBef>
            </a:pPr>
            <a:endParaRPr lang="hr-BA" sz="2000" dirty="0">
              <a:solidFill>
                <a:srgbClr val="0070C0"/>
              </a:solidFill>
              <a:hlinkClick r:id="rId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0921" y="579156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2"/>
              </a:rPr>
              <a:t>http://iszz.azo.hr/iskzl/podatak.htm</a:t>
            </a:r>
            <a:endParaRPr lang="hr-BA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83223" y="2929631"/>
            <a:ext cx="4336927" cy="3044084"/>
            <a:chOff x="1207363" y="681579"/>
            <a:chExt cx="7612787" cy="52921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7363" y="681579"/>
              <a:ext cx="7612787" cy="529213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722921" y="1953087"/>
              <a:ext cx="1464815" cy="4793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BA"/>
            </a:p>
          </p:txBody>
        </p:sp>
      </p:grpSp>
      <p:sp>
        <p:nvSpPr>
          <p:cNvPr id="14" name="Content Placeholder 8"/>
          <p:cNvSpPr>
            <a:spLocks/>
          </p:cNvSpPr>
          <p:nvPr/>
        </p:nvSpPr>
        <p:spPr bwMode="auto">
          <a:xfrm>
            <a:off x="150921" y="3661014"/>
            <a:ext cx="4106985" cy="154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Ovisno o onečišćujućoj tvari podaci mogu biti satni, dnevni, osmosatni ili maksimalne osmosatne dnevne vrijednosti</a:t>
            </a:r>
            <a:endParaRPr lang="hr-B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039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4"/>
            <a:ext cx="8589331" cy="4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n-NO" sz="2400" b="1" dirty="0" smtClean="0">
                <a:solidFill>
                  <a:schemeClr val="tx2"/>
                </a:solidFill>
              </a:rPr>
              <a:t>Zaokruživanje</a:t>
            </a:r>
            <a:r>
              <a:rPr lang="hr-BA" sz="2400" b="1" dirty="0" smtClean="0">
                <a:solidFill>
                  <a:schemeClr val="tx2"/>
                </a:solidFill>
              </a:rPr>
              <a:t> </a:t>
            </a:r>
            <a:r>
              <a:rPr lang="pl-PL" sz="2400" dirty="0">
                <a:solidFill>
                  <a:srgbClr val="FF0000"/>
                </a:solidFill>
              </a:rPr>
              <a:t>(nastavak)</a:t>
            </a:r>
            <a:endParaRPr lang="nn-NO" sz="2400" b="1" dirty="0">
              <a:solidFill>
                <a:schemeClr val="tx2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Iz Vodiča za provedbu Odluke 2011/850/EU</a:t>
            </a: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Primjeri:</a:t>
            </a:r>
          </a:p>
          <a:p>
            <a:pPr marL="0" lvl="1">
              <a:spcBef>
                <a:spcPct val="200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1) </a:t>
            </a:r>
            <a:r>
              <a:rPr lang="hr-BA" sz="2000" dirty="0" smtClean="0">
                <a:solidFill>
                  <a:srgbClr val="0070C0"/>
                </a:solidFill>
              </a:rPr>
              <a:t>Dnevna vrijednost </a:t>
            </a:r>
            <a:r>
              <a:rPr lang="en-US" sz="2000" dirty="0" smtClean="0">
                <a:solidFill>
                  <a:srgbClr val="0070C0"/>
                </a:solidFill>
              </a:rPr>
              <a:t>PM</a:t>
            </a:r>
            <a:r>
              <a:rPr lang="en-US" sz="2000" baseline="-25000" dirty="0" smtClean="0">
                <a:solidFill>
                  <a:srgbClr val="0070C0"/>
                </a:solidFill>
              </a:rPr>
              <a:t>10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o</a:t>
            </a:r>
            <a:r>
              <a:rPr lang="hr-BA" sz="2000" dirty="0" smtClean="0">
                <a:solidFill>
                  <a:srgbClr val="0070C0"/>
                </a:solidFill>
              </a:rPr>
              <a:t>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50.486 μg/m³ </a:t>
            </a:r>
            <a:r>
              <a:rPr lang="hr-BA" sz="2000" dirty="0" smtClean="0">
                <a:solidFill>
                  <a:srgbClr val="0070C0"/>
                </a:solidFill>
              </a:rPr>
              <a:t>se zaokružuje na </a:t>
            </a:r>
            <a:r>
              <a:rPr lang="en-US" sz="2000" dirty="0" smtClean="0">
                <a:solidFill>
                  <a:srgbClr val="0070C0"/>
                </a:solidFill>
              </a:rPr>
              <a:t>50 </a:t>
            </a:r>
            <a:r>
              <a:rPr lang="en-US" sz="2000" dirty="0">
                <a:solidFill>
                  <a:srgbClr val="0070C0"/>
                </a:solidFill>
              </a:rPr>
              <a:t>μg/m³ </a:t>
            </a:r>
            <a:r>
              <a:rPr lang="hr-BA" sz="2000" dirty="0" smtClean="0">
                <a:solidFill>
                  <a:srgbClr val="0070C0"/>
                </a:solidFill>
              </a:rPr>
              <a:t>primjenjujući komercijalna pravila zaokruživanja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hr-BA" sz="1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Ako </a:t>
            </a:r>
            <a:r>
              <a:rPr lang="hr-BA" sz="2000" dirty="0">
                <a:solidFill>
                  <a:srgbClr val="0070C0"/>
                </a:solidFill>
              </a:rPr>
              <a:t>se ne primjenjuju komercijalna </a:t>
            </a:r>
            <a:r>
              <a:rPr lang="hr-BA" sz="2000" dirty="0" smtClean="0">
                <a:solidFill>
                  <a:srgbClr val="0070C0"/>
                </a:solidFill>
              </a:rPr>
              <a:t>pravila, otvaraju se različite mogućnosti zaokruživanja: </a:t>
            </a:r>
            <a:r>
              <a:rPr lang="hr-BA" sz="2000" dirty="0">
                <a:solidFill>
                  <a:srgbClr val="0070C0"/>
                </a:solidFill>
              </a:rPr>
              <a:t>npr. zaokruživanje ove vrijednosti u prvom koraku do jedne znamenke daje 50,5 </a:t>
            </a:r>
            <a:r>
              <a:rPr lang="el-GR" sz="2000" dirty="0">
                <a:solidFill>
                  <a:srgbClr val="0070C0"/>
                </a:solidFill>
              </a:rPr>
              <a:t>μ</a:t>
            </a:r>
            <a:r>
              <a:rPr lang="hr-BA" sz="2000" dirty="0" smtClean="0">
                <a:solidFill>
                  <a:srgbClr val="0070C0"/>
                </a:solidFill>
              </a:rPr>
              <a:t>g/m³, a </a:t>
            </a:r>
            <a:r>
              <a:rPr lang="hr-BA" sz="2000" dirty="0">
                <a:solidFill>
                  <a:srgbClr val="0070C0"/>
                </a:solidFill>
              </a:rPr>
              <a:t>zaokruživanje u drugom koraku 51 </a:t>
            </a:r>
            <a:r>
              <a:rPr lang="el-GR" sz="2000" dirty="0">
                <a:solidFill>
                  <a:srgbClr val="0070C0"/>
                </a:solidFill>
              </a:rPr>
              <a:t>μ</a:t>
            </a:r>
            <a:r>
              <a:rPr lang="hr-BA" sz="2000" dirty="0" smtClean="0">
                <a:solidFill>
                  <a:srgbClr val="0070C0"/>
                </a:solidFill>
              </a:rPr>
              <a:t>g/m³.</a:t>
            </a: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Pri </a:t>
            </a:r>
            <a:r>
              <a:rPr lang="hr-BA" sz="2000" dirty="0">
                <a:solidFill>
                  <a:srgbClr val="0070C0"/>
                </a:solidFill>
              </a:rPr>
              <a:t>usporedbi ove vrijednosti s dnevnom graničnom vrijednosti od 50 </a:t>
            </a:r>
            <a:r>
              <a:rPr lang="el-GR" sz="2000" dirty="0">
                <a:solidFill>
                  <a:srgbClr val="0070C0"/>
                </a:solidFill>
              </a:rPr>
              <a:t>μ</a:t>
            </a:r>
            <a:r>
              <a:rPr lang="hr-BA" sz="2000" dirty="0" smtClean="0">
                <a:solidFill>
                  <a:srgbClr val="0070C0"/>
                </a:solidFill>
              </a:rPr>
              <a:t>g/m</a:t>
            </a:r>
            <a:r>
              <a:rPr lang="hr-BA" sz="2000" b="1" baseline="30000" dirty="0" smtClean="0">
                <a:solidFill>
                  <a:srgbClr val="0070C0"/>
                </a:solidFill>
              </a:rPr>
              <a:t>3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rezultat bi bio prekoračenje. Stoga je važno slijediti komercijalna pravila zaokruživanja</a:t>
            </a:r>
            <a:r>
              <a:rPr lang="hr-BA" sz="2000" dirty="0" smtClean="0">
                <a:solidFill>
                  <a:srgbClr val="0070C0"/>
                </a:solidFill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0819" y="5471928"/>
            <a:ext cx="88066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hr-BA" sz="2000" dirty="0" smtClean="0">
                <a:solidFill>
                  <a:srgbClr val="0070C0"/>
                </a:solidFill>
                <a:hlinkClick r:id="rId4"/>
              </a:rPr>
              <a:t>ec.europa.eu/environment/air/quality/legislation/pdf/IPR_guidance1.pdf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(strana 10)</a:t>
            </a:r>
            <a:endParaRPr lang="hr-B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942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4"/>
            <a:ext cx="8589331" cy="4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n-NO" sz="2400" b="1" dirty="0" smtClean="0">
                <a:solidFill>
                  <a:schemeClr val="tx2"/>
                </a:solidFill>
              </a:rPr>
              <a:t>Zaokruživanje</a:t>
            </a:r>
            <a:r>
              <a:rPr lang="hr-BA" sz="2400" b="1" dirty="0" smtClean="0">
                <a:solidFill>
                  <a:schemeClr val="tx2"/>
                </a:solidFill>
              </a:rPr>
              <a:t> </a:t>
            </a:r>
            <a:r>
              <a:rPr lang="pl-PL" sz="2400" dirty="0">
                <a:solidFill>
                  <a:srgbClr val="FF0000"/>
                </a:solidFill>
              </a:rPr>
              <a:t>(nastavak)</a:t>
            </a:r>
            <a:endParaRPr lang="nn-NO" sz="2400" b="1" dirty="0">
              <a:solidFill>
                <a:schemeClr val="tx2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Iz Vodiča za provedbu Odluke 2011/850/EU</a:t>
            </a: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Primjeri:</a:t>
            </a: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2</a:t>
            </a:r>
            <a:r>
              <a:rPr lang="hr-BA" sz="2000" dirty="0">
                <a:solidFill>
                  <a:srgbClr val="0070C0"/>
                </a:solidFill>
              </a:rPr>
              <a:t>) </a:t>
            </a:r>
            <a:r>
              <a:rPr lang="hr-BA" sz="2000" dirty="0" smtClean="0">
                <a:solidFill>
                  <a:srgbClr val="0070C0"/>
                </a:solidFill>
              </a:rPr>
              <a:t>Satna vrijednost </a:t>
            </a:r>
            <a:r>
              <a:rPr lang="hr-BA" sz="2000" dirty="0">
                <a:solidFill>
                  <a:srgbClr val="0070C0"/>
                </a:solidFill>
              </a:rPr>
              <a:t>ozona (O</a:t>
            </a:r>
            <a:r>
              <a:rPr lang="hr-BA" sz="2000" baseline="-25000" dirty="0">
                <a:solidFill>
                  <a:srgbClr val="0070C0"/>
                </a:solidFill>
              </a:rPr>
              <a:t>3</a:t>
            </a:r>
            <a:r>
              <a:rPr lang="hr-BA" sz="2000" dirty="0">
                <a:solidFill>
                  <a:srgbClr val="0070C0"/>
                </a:solidFill>
              </a:rPr>
              <a:t>) </a:t>
            </a:r>
            <a:r>
              <a:rPr lang="hr-BA" sz="2000" dirty="0" smtClean="0">
                <a:solidFill>
                  <a:srgbClr val="0070C0"/>
                </a:solidFill>
              </a:rPr>
              <a:t>od </a:t>
            </a:r>
            <a:r>
              <a:rPr lang="hr-BA" sz="2000" dirty="0">
                <a:solidFill>
                  <a:srgbClr val="0070C0"/>
                </a:solidFill>
              </a:rPr>
              <a:t>180,49 </a:t>
            </a:r>
            <a:r>
              <a:rPr lang="el-GR" sz="2000" dirty="0">
                <a:solidFill>
                  <a:srgbClr val="0070C0"/>
                </a:solidFill>
              </a:rPr>
              <a:t>μ</a:t>
            </a:r>
            <a:r>
              <a:rPr lang="hr-BA" sz="2000" dirty="0" smtClean="0">
                <a:solidFill>
                  <a:srgbClr val="0070C0"/>
                </a:solidFill>
              </a:rPr>
              <a:t>g/m</a:t>
            </a:r>
            <a:r>
              <a:rPr lang="hr-BA" sz="2000" baseline="30000" dirty="0" smtClean="0">
                <a:solidFill>
                  <a:srgbClr val="0070C0"/>
                </a:solidFill>
              </a:rPr>
              <a:t>3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zaokružuje se na 180 </a:t>
            </a:r>
            <a:r>
              <a:rPr lang="el-GR" sz="2000" dirty="0">
                <a:solidFill>
                  <a:srgbClr val="0070C0"/>
                </a:solidFill>
              </a:rPr>
              <a:t>μ</a:t>
            </a:r>
            <a:r>
              <a:rPr lang="hr-BA" sz="2000" dirty="0" smtClean="0">
                <a:solidFill>
                  <a:srgbClr val="0070C0"/>
                </a:solidFill>
              </a:rPr>
              <a:t>g/m</a:t>
            </a:r>
            <a:r>
              <a:rPr lang="hr-BA" sz="2000" baseline="30000" dirty="0" smtClean="0">
                <a:solidFill>
                  <a:srgbClr val="0070C0"/>
                </a:solidFill>
              </a:rPr>
              <a:t>3</a:t>
            </a:r>
            <a:r>
              <a:rPr lang="hr-BA" sz="2000" dirty="0">
                <a:solidFill>
                  <a:srgbClr val="0070C0"/>
                </a:solidFill>
              </a:rPr>
              <a:t>. </a:t>
            </a:r>
            <a:r>
              <a:rPr lang="hr-BA" sz="2000" dirty="0" smtClean="0">
                <a:solidFill>
                  <a:srgbClr val="0070C0"/>
                </a:solidFill>
              </a:rPr>
              <a:t>Kada </a:t>
            </a:r>
            <a:r>
              <a:rPr lang="hr-BA" sz="2000" dirty="0">
                <a:solidFill>
                  <a:srgbClr val="0070C0"/>
                </a:solidFill>
              </a:rPr>
              <a:t>se ova vrijednost uspoređuje s pragom obavješćivanja</a:t>
            </a:r>
            <a:r>
              <a:rPr lang="hr-BA" sz="2000" dirty="0" smtClean="0">
                <a:solidFill>
                  <a:srgbClr val="0070C0"/>
                </a:solidFill>
              </a:rPr>
              <a:t> od </a:t>
            </a:r>
            <a:r>
              <a:rPr lang="hr-BA" sz="2000" dirty="0">
                <a:solidFill>
                  <a:srgbClr val="0070C0"/>
                </a:solidFill>
              </a:rPr>
              <a:t>180 </a:t>
            </a:r>
            <a:r>
              <a:rPr lang="el-GR" sz="2000" dirty="0">
                <a:solidFill>
                  <a:srgbClr val="0070C0"/>
                </a:solidFill>
              </a:rPr>
              <a:t>μ</a:t>
            </a:r>
            <a:r>
              <a:rPr lang="hr-BA" sz="2000" dirty="0" smtClean="0">
                <a:solidFill>
                  <a:srgbClr val="0070C0"/>
                </a:solidFill>
              </a:rPr>
              <a:t>g/m</a:t>
            </a:r>
            <a:r>
              <a:rPr lang="hr-BA" sz="2000" baseline="30000" dirty="0" smtClean="0">
                <a:solidFill>
                  <a:srgbClr val="0070C0"/>
                </a:solidFill>
              </a:rPr>
              <a:t>3</a:t>
            </a:r>
            <a:r>
              <a:rPr lang="hr-BA" sz="2000" dirty="0">
                <a:solidFill>
                  <a:srgbClr val="0070C0"/>
                </a:solidFill>
              </a:rPr>
              <a:t>, pragom upozorenja </a:t>
            </a:r>
            <a:r>
              <a:rPr lang="hr-BA" sz="2000" dirty="0" smtClean="0">
                <a:solidFill>
                  <a:srgbClr val="0070C0"/>
                </a:solidFill>
              </a:rPr>
              <a:t>ne </a:t>
            </a:r>
            <a:r>
              <a:rPr lang="hr-BA" sz="2000" dirty="0">
                <a:solidFill>
                  <a:srgbClr val="0070C0"/>
                </a:solidFill>
              </a:rPr>
              <a:t>bi bio prekoračen</a:t>
            </a:r>
            <a:r>
              <a:rPr lang="hr-BA" sz="2000" dirty="0" smtClean="0">
                <a:solidFill>
                  <a:srgbClr val="0070C0"/>
                </a:solidFill>
              </a:rPr>
              <a:t>.</a:t>
            </a:r>
          </a:p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3) Satna vrijednost ozona (O</a:t>
            </a:r>
            <a:r>
              <a:rPr lang="hr-BA" sz="2000" baseline="-25000" dirty="0">
                <a:solidFill>
                  <a:srgbClr val="0070C0"/>
                </a:solidFill>
              </a:rPr>
              <a:t>3</a:t>
            </a:r>
            <a:r>
              <a:rPr lang="hr-BA" sz="2000" dirty="0">
                <a:solidFill>
                  <a:srgbClr val="0070C0"/>
                </a:solidFill>
              </a:rPr>
              <a:t>) </a:t>
            </a:r>
            <a:r>
              <a:rPr lang="hr-BA" sz="2000" dirty="0" smtClean="0">
                <a:solidFill>
                  <a:srgbClr val="0070C0"/>
                </a:solidFill>
              </a:rPr>
              <a:t>od </a:t>
            </a:r>
            <a:r>
              <a:rPr lang="hr-BA" sz="2000" dirty="0">
                <a:solidFill>
                  <a:srgbClr val="0070C0"/>
                </a:solidFill>
              </a:rPr>
              <a:t>180,50 </a:t>
            </a:r>
            <a:r>
              <a:rPr lang="el-GR" sz="2000" dirty="0">
                <a:solidFill>
                  <a:srgbClr val="0070C0"/>
                </a:solidFill>
              </a:rPr>
              <a:t>μ</a:t>
            </a:r>
            <a:r>
              <a:rPr lang="hr-BA" sz="2000" dirty="0" smtClean="0">
                <a:solidFill>
                  <a:srgbClr val="0070C0"/>
                </a:solidFill>
              </a:rPr>
              <a:t>g/m</a:t>
            </a:r>
            <a:r>
              <a:rPr lang="hr-BA" sz="2000" baseline="30000" dirty="0" smtClean="0">
                <a:solidFill>
                  <a:srgbClr val="0070C0"/>
                </a:solidFill>
              </a:rPr>
              <a:t>3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zaokružuje se na 181 </a:t>
            </a:r>
            <a:r>
              <a:rPr lang="el-GR" sz="2000" dirty="0">
                <a:solidFill>
                  <a:srgbClr val="0070C0"/>
                </a:solidFill>
              </a:rPr>
              <a:t>μ</a:t>
            </a:r>
            <a:r>
              <a:rPr lang="hr-BA" sz="2000" dirty="0" smtClean="0">
                <a:solidFill>
                  <a:srgbClr val="0070C0"/>
                </a:solidFill>
              </a:rPr>
              <a:t>g/m</a:t>
            </a:r>
            <a:r>
              <a:rPr lang="hr-BA" sz="2000" baseline="30000" dirty="0" smtClean="0">
                <a:solidFill>
                  <a:srgbClr val="0070C0"/>
                </a:solidFill>
              </a:rPr>
              <a:t>3</a:t>
            </a:r>
            <a:r>
              <a:rPr lang="hr-BA" sz="2000" dirty="0">
                <a:solidFill>
                  <a:srgbClr val="0070C0"/>
                </a:solidFill>
              </a:rPr>
              <a:t>. Kada se ova vrijednost uspoređuje s pragom obavješćivanja</a:t>
            </a:r>
            <a:r>
              <a:rPr lang="hr-BA" sz="2000" dirty="0" smtClean="0">
                <a:solidFill>
                  <a:srgbClr val="0070C0"/>
                </a:solidFill>
              </a:rPr>
              <a:t> od </a:t>
            </a:r>
            <a:r>
              <a:rPr lang="hr-BA" sz="2000" dirty="0">
                <a:solidFill>
                  <a:srgbClr val="0070C0"/>
                </a:solidFill>
              </a:rPr>
              <a:t>180 </a:t>
            </a:r>
            <a:r>
              <a:rPr lang="el-GR" sz="2000" dirty="0">
                <a:solidFill>
                  <a:srgbClr val="0070C0"/>
                </a:solidFill>
              </a:rPr>
              <a:t>μ</a:t>
            </a:r>
            <a:r>
              <a:rPr lang="hr-BA" sz="2000" dirty="0" smtClean="0">
                <a:solidFill>
                  <a:srgbClr val="0070C0"/>
                </a:solidFill>
              </a:rPr>
              <a:t>g/m</a:t>
            </a:r>
            <a:r>
              <a:rPr lang="hr-BA" sz="2000" baseline="30000" dirty="0" smtClean="0">
                <a:solidFill>
                  <a:srgbClr val="0070C0"/>
                </a:solidFill>
              </a:rPr>
              <a:t>3</a:t>
            </a:r>
            <a:r>
              <a:rPr lang="hr-BA" sz="2000" dirty="0">
                <a:solidFill>
                  <a:srgbClr val="0070C0"/>
                </a:solidFill>
              </a:rPr>
              <a:t>, rezultat bi bio prekoračenje </a:t>
            </a:r>
            <a:r>
              <a:rPr lang="hr-BA" sz="2000" dirty="0" smtClean="0">
                <a:solidFill>
                  <a:srgbClr val="0070C0"/>
                </a:solidFill>
              </a:rPr>
              <a:t>praga obavješćivanja.</a:t>
            </a:r>
          </a:p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4) </a:t>
            </a:r>
            <a:r>
              <a:rPr lang="hr-BA" sz="2000" dirty="0" smtClean="0">
                <a:solidFill>
                  <a:srgbClr val="0070C0"/>
                </a:solidFill>
              </a:rPr>
              <a:t>Godišnja vrijednost benzo(a)antracena od </a:t>
            </a:r>
            <a:r>
              <a:rPr lang="hr-BA" sz="2000" dirty="0">
                <a:solidFill>
                  <a:srgbClr val="0070C0"/>
                </a:solidFill>
              </a:rPr>
              <a:t>1,428 </a:t>
            </a:r>
            <a:r>
              <a:rPr lang="hr-BA" sz="2000" dirty="0" smtClean="0">
                <a:solidFill>
                  <a:srgbClr val="0070C0"/>
                </a:solidFill>
              </a:rPr>
              <a:t>ng/m</a:t>
            </a:r>
            <a:r>
              <a:rPr lang="hr-BA" sz="2000" baseline="30000" dirty="0" smtClean="0">
                <a:solidFill>
                  <a:srgbClr val="0070C0"/>
                </a:solidFill>
              </a:rPr>
              <a:t>3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zaokružuje se na 1,4 </a:t>
            </a:r>
            <a:r>
              <a:rPr lang="hr-BA" sz="2000" dirty="0" smtClean="0">
                <a:solidFill>
                  <a:srgbClr val="0070C0"/>
                </a:solidFill>
              </a:rPr>
              <a:t>ng/m</a:t>
            </a:r>
            <a:r>
              <a:rPr lang="hr-BA" sz="2000" baseline="30000" dirty="0" smtClean="0">
                <a:solidFill>
                  <a:srgbClr val="0070C0"/>
                </a:solidFill>
              </a:rPr>
              <a:t>3</a:t>
            </a:r>
            <a:r>
              <a:rPr lang="hr-BA" sz="2000" dirty="0">
                <a:solidFill>
                  <a:srgbClr val="0070C0"/>
                </a:solidFill>
              </a:rPr>
              <a:t>.</a:t>
            </a:r>
          </a:p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[Napomena: </a:t>
            </a:r>
            <a:r>
              <a:rPr lang="hr-BA" sz="2000" dirty="0" smtClean="0">
                <a:solidFill>
                  <a:srgbClr val="0070C0"/>
                </a:solidFill>
              </a:rPr>
              <a:t>benzo(a)antracen </a:t>
            </a:r>
            <a:r>
              <a:rPr lang="hr-BA" sz="2000" dirty="0">
                <a:solidFill>
                  <a:srgbClr val="0070C0"/>
                </a:solidFill>
              </a:rPr>
              <a:t>je </a:t>
            </a:r>
            <a:r>
              <a:rPr lang="hr-BA" sz="2000" dirty="0" smtClean="0">
                <a:solidFill>
                  <a:srgbClr val="0070C0"/>
                </a:solidFill>
              </a:rPr>
              <a:t>onečišćujuća tvar koja nema propisanu cilj zaštite okoliša (GV, CV…), </a:t>
            </a:r>
            <a:r>
              <a:rPr lang="hr-BA" sz="2000" dirty="0">
                <a:solidFill>
                  <a:srgbClr val="0070C0"/>
                </a:solidFill>
              </a:rPr>
              <a:t>stoga se upotrebljava </a:t>
            </a:r>
            <a:r>
              <a:rPr lang="hr-BA" sz="2000" dirty="0" smtClean="0">
                <a:solidFill>
                  <a:srgbClr val="0070C0"/>
                </a:solidFill>
              </a:rPr>
              <a:t>slijedeća tablica….</a:t>
            </a:r>
            <a:endParaRPr lang="hr-BA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hr-BA" sz="1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075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16.2 INTERPRETACIJA GODIŠNJIH IZVJEŠĆA O KVALITETI 	ZRAKA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30819" y="1362234"/>
            <a:ext cx="8589331" cy="4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n-NO" sz="2400" b="1" dirty="0" smtClean="0">
                <a:solidFill>
                  <a:schemeClr val="tx2"/>
                </a:solidFill>
              </a:rPr>
              <a:t>Zaokruživanje</a:t>
            </a:r>
            <a:r>
              <a:rPr lang="hr-BA" sz="2400" b="1" dirty="0" smtClean="0">
                <a:solidFill>
                  <a:schemeClr val="tx2"/>
                </a:solidFill>
              </a:rPr>
              <a:t> </a:t>
            </a:r>
            <a:r>
              <a:rPr lang="pl-PL" sz="2400" dirty="0">
                <a:solidFill>
                  <a:srgbClr val="FF0000"/>
                </a:solidFill>
              </a:rPr>
              <a:t>(nastavak)</a:t>
            </a:r>
            <a:endParaRPr lang="nn-NO" sz="2400" b="1" dirty="0">
              <a:solidFill>
                <a:schemeClr val="tx2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Iz Vodiča za provedbu Odluke 2011/850/EU</a:t>
            </a:r>
          </a:p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Za </a:t>
            </a:r>
            <a:r>
              <a:rPr lang="hr-BA" sz="2000" dirty="0" smtClean="0">
                <a:solidFill>
                  <a:srgbClr val="0070C0"/>
                </a:solidFill>
              </a:rPr>
              <a:t>onečišćujuće tvari </a:t>
            </a:r>
            <a:r>
              <a:rPr lang="hr-BA" sz="2000" b="1" dirty="0" smtClean="0">
                <a:solidFill>
                  <a:srgbClr val="FF3300"/>
                </a:solidFill>
              </a:rPr>
              <a:t>bez propisanog cilja zaštite okoliša </a:t>
            </a:r>
            <a:r>
              <a:rPr lang="hr-BA" sz="2000" dirty="0" smtClean="0">
                <a:solidFill>
                  <a:srgbClr val="0070C0"/>
                </a:solidFill>
              </a:rPr>
              <a:t>(GV, CV,…), </a:t>
            </a:r>
            <a:r>
              <a:rPr lang="hr-BA" sz="2000" dirty="0">
                <a:solidFill>
                  <a:srgbClr val="0070C0"/>
                </a:solidFill>
              </a:rPr>
              <a:t>zaokruživanje treba obaviti prema pravilima opisanim </a:t>
            </a:r>
            <a:r>
              <a:rPr lang="hr-BA" sz="2000" dirty="0" smtClean="0">
                <a:solidFill>
                  <a:srgbClr val="0070C0"/>
                </a:solidFill>
              </a:rPr>
              <a:t>u tablici: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0819" y="5471928"/>
            <a:ext cx="88066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hr-BA" sz="2000" dirty="0" smtClean="0">
                <a:solidFill>
                  <a:srgbClr val="0070C0"/>
                </a:solidFill>
                <a:hlinkClick r:id="rId4"/>
              </a:rPr>
              <a:t>ec.europa.eu/environment/air/quality/legislation/pdf/IPR_guidance1.pdf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(strana 10)</a:t>
            </a:r>
            <a:endParaRPr lang="hr-BA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80770"/>
              </p:ext>
            </p:extLst>
          </p:nvPr>
        </p:nvGraphicFramePr>
        <p:xfrm>
          <a:off x="763481" y="2965139"/>
          <a:ext cx="7439486" cy="24137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1714">
                  <a:extLst>
                    <a:ext uri="{9D8B030D-6E8A-4147-A177-3AD203B41FA5}">
                      <a16:colId xmlns:a16="http://schemas.microsoft.com/office/drawing/2014/main" xmlns="" val="2840071256"/>
                    </a:ext>
                  </a:extLst>
                </a:gridCol>
                <a:gridCol w="2067770">
                  <a:extLst>
                    <a:ext uri="{9D8B030D-6E8A-4147-A177-3AD203B41FA5}">
                      <a16:colId xmlns:a16="http://schemas.microsoft.com/office/drawing/2014/main" xmlns="" val="1154904955"/>
                    </a:ext>
                  </a:extLst>
                </a:gridCol>
                <a:gridCol w="1950001">
                  <a:extLst>
                    <a:ext uri="{9D8B030D-6E8A-4147-A177-3AD203B41FA5}">
                      <a16:colId xmlns:a16="http://schemas.microsoft.com/office/drawing/2014/main" xmlns="" val="49953759"/>
                    </a:ext>
                  </a:extLst>
                </a:gridCol>
                <a:gridCol w="1950001">
                  <a:extLst>
                    <a:ext uri="{9D8B030D-6E8A-4147-A177-3AD203B41FA5}">
                      <a16:colId xmlns:a16="http://schemas.microsoft.com/office/drawing/2014/main" xmlns="" val="3643235802"/>
                    </a:ext>
                  </a:extLst>
                </a:gridCol>
              </a:tblGrid>
              <a:tr h="6901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 smtClean="0">
                          <a:effectLst/>
                        </a:rPr>
                        <a:t>Vrijednost</a:t>
                      </a:r>
                      <a:r>
                        <a:rPr lang="en-GB" sz="1100" dirty="0" smtClean="0">
                          <a:effectLst/>
                        </a:rPr>
                        <a:t> </a:t>
                      </a:r>
                      <a:r>
                        <a:rPr lang="en-GB" sz="1100" dirty="0">
                          <a:effectLst/>
                        </a:rPr>
                        <a:t>x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 smtClean="0">
                          <a:effectLst/>
                        </a:rPr>
                        <a:t>Broj decimalnih mjesta na koji se zaokružuje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 smtClean="0">
                          <a:effectLst/>
                        </a:rPr>
                        <a:t>Primjer</a:t>
                      </a:r>
                      <a:r>
                        <a:rPr lang="en-GB" sz="1100" dirty="0" smtClean="0">
                          <a:effectLst/>
                        </a:rPr>
                        <a:t>: </a:t>
                      </a:r>
                      <a:endParaRPr lang="hr-BA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 smtClean="0">
                          <a:effectLst/>
                        </a:rPr>
                        <a:t>Prije zaokruživanja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 smtClean="0">
                          <a:effectLst/>
                        </a:rPr>
                        <a:t>Primjer</a:t>
                      </a:r>
                      <a:r>
                        <a:rPr lang="en-GB" sz="1100" dirty="0" smtClean="0">
                          <a:effectLst/>
                        </a:rPr>
                        <a:t>: </a:t>
                      </a:r>
                      <a:endParaRPr lang="hr-BA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 smtClean="0">
                          <a:effectLst/>
                        </a:rPr>
                        <a:t>Nakon zaokruživanja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4800725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x ≥ 10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Cijeli</a:t>
                      </a:r>
                      <a:r>
                        <a:rPr lang="hr-BA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broj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17.83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18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6669293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 ≤ x &lt; 10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 </a:t>
                      </a:r>
                      <a:r>
                        <a:rPr lang="hr-BA" sz="1100" noProof="0" dirty="0" smtClean="0">
                          <a:effectLst/>
                        </a:rPr>
                        <a:t>decimalno</a:t>
                      </a:r>
                      <a:r>
                        <a:rPr lang="hr-BA" sz="1100" dirty="0" smtClean="0">
                          <a:effectLst/>
                        </a:rPr>
                        <a:t> mjesto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2.345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2.3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77032149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0.1 ≤ x &lt; 1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2 </a:t>
                      </a:r>
                      <a:r>
                        <a:rPr lang="hr-BA" sz="1100" noProof="0" dirty="0" smtClean="0">
                          <a:effectLst/>
                        </a:rPr>
                        <a:t>decimalno</a:t>
                      </a:r>
                      <a:r>
                        <a:rPr lang="hr-BA" sz="1100" dirty="0" smtClean="0">
                          <a:effectLst/>
                        </a:rPr>
                        <a:t> mjesto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0.865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0.87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71712390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0.01 ≤ x &lt; 0.1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3 </a:t>
                      </a:r>
                      <a:r>
                        <a:rPr lang="hr-BA" sz="1100" noProof="0" dirty="0" smtClean="0">
                          <a:effectLst/>
                        </a:rPr>
                        <a:t>decimalno</a:t>
                      </a:r>
                      <a:r>
                        <a:rPr lang="hr-BA" sz="1100" dirty="0" smtClean="0">
                          <a:effectLst/>
                        </a:rPr>
                        <a:t> mjesto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0.0419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0.042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07762673"/>
                  </a:ext>
                </a:extLst>
              </a:tr>
              <a:tr h="351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Etc…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4838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2636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16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79899" y="1362234"/>
            <a:ext cx="8886548" cy="94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Usporedba </a:t>
            </a:r>
            <a:r>
              <a:rPr lang="hr-BA" sz="2400" b="1" dirty="0">
                <a:solidFill>
                  <a:schemeClr val="tx2"/>
                </a:solidFill>
              </a:rPr>
              <a:t>Izvornih i validiranih </a:t>
            </a:r>
            <a:r>
              <a:rPr lang="hr-BA" sz="2400" b="1" dirty="0" smtClean="0">
                <a:solidFill>
                  <a:schemeClr val="tx2"/>
                </a:solidFill>
              </a:rPr>
              <a:t>podataka - </a:t>
            </a:r>
            <a:r>
              <a:rPr lang="nn-NO" sz="2000" dirty="0">
                <a:solidFill>
                  <a:srgbClr val="0070C0"/>
                </a:solidFill>
              </a:rPr>
              <a:t>Portal kvaliteta zraka u RH 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  <a:endParaRPr lang="hr-BA" sz="2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Primjer: Sisak-1 – Benzen – 2016. </a:t>
            </a:r>
            <a:r>
              <a:rPr lang="hr-BA" sz="2000" b="1" dirty="0" smtClean="0">
                <a:solidFill>
                  <a:srgbClr val="0070C0"/>
                </a:solidFill>
              </a:rPr>
              <a:t>godina</a:t>
            </a:r>
            <a:r>
              <a:rPr lang="hr-BA" sz="2000" dirty="0">
                <a:solidFill>
                  <a:srgbClr val="0070C0"/>
                </a:solidFill>
              </a:rPr>
              <a:t> – </a:t>
            </a:r>
            <a:r>
              <a:rPr lang="hr-BA" sz="2000" dirty="0" smtClean="0">
                <a:solidFill>
                  <a:srgbClr val="0070C0"/>
                </a:solidFill>
              </a:rPr>
              <a:t>razlika u podacima </a:t>
            </a:r>
            <a:r>
              <a:rPr lang="hr-BA" sz="2000" dirty="0">
                <a:solidFill>
                  <a:srgbClr val="0070C0"/>
                </a:solidFill>
              </a:rPr>
              <a:t>podataka </a:t>
            </a:r>
            <a:endParaRPr lang="hr-BA" sz="2000" b="1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545" y="2648142"/>
            <a:ext cx="4520842" cy="3391585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5820247" y="2226765"/>
            <a:ext cx="2077439" cy="3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V</a:t>
            </a:r>
            <a:r>
              <a:rPr lang="hr-BA" sz="2000" b="1" dirty="0" smtClean="0">
                <a:solidFill>
                  <a:srgbClr val="0070C0"/>
                </a:solidFill>
              </a:rPr>
              <a:t>alidirani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36077" y="6258633"/>
            <a:ext cx="4624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5"/>
              </a:rPr>
              <a:t>http://iszz.azo.hr/iskzl/podatak.htm</a:t>
            </a:r>
            <a:endParaRPr lang="hr-BA" sz="2000" dirty="0">
              <a:solidFill>
                <a:srgbClr val="0070C0"/>
              </a:solidFill>
            </a:endParaRPr>
          </a:p>
        </p:txBody>
      </p:sp>
      <p:sp>
        <p:nvSpPr>
          <p:cNvPr id="16" name="Content Placeholder 8"/>
          <p:cNvSpPr>
            <a:spLocks/>
          </p:cNvSpPr>
          <p:nvPr/>
        </p:nvSpPr>
        <p:spPr bwMode="auto">
          <a:xfrm>
            <a:off x="1263671" y="2203495"/>
            <a:ext cx="2077439" cy="3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Izvorni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>
              <a:solidFill>
                <a:srgbClr val="0070C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7" y="2648142"/>
            <a:ext cx="4570066" cy="34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318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0" y="1362234"/>
            <a:ext cx="8717871" cy="94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Usporedba </a:t>
            </a:r>
            <a:r>
              <a:rPr lang="hr-BA" sz="2400" b="1" dirty="0">
                <a:solidFill>
                  <a:schemeClr val="tx2"/>
                </a:solidFill>
              </a:rPr>
              <a:t>Izvornih i validiranih </a:t>
            </a:r>
            <a:r>
              <a:rPr lang="hr-BA" sz="2400" b="1" dirty="0" smtClean="0">
                <a:solidFill>
                  <a:schemeClr val="tx2"/>
                </a:solidFill>
              </a:rPr>
              <a:t>podataka - </a:t>
            </a:r>
            <a:r>
              <a:rPr lang="nn-NO" sz="2000" dirty="0">
                <a:solidFill>
                  <a:srgbClr val="0070C0"/>
                </a:solidFill>
              </a:rPr>
              <a:t>Portal kvaliteta zraka u RH 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 </a:t>
            </a:r>
            <a:r>
              <a:rPr lang="hr-BA" sz="2000" b="1" dirty="0" smtClean="0">
                <a:solidFill>
                  <a:srgbClr val="0070C0"/>
                </a:solidFill>
              </a:rPr>
              <a:t>     Primjer</a:t>
            </a:r>
            <a:r>
              <a:rPr lang="hr-BA" sz="2000" b="1" dirty="0">
                <a:solidFill>
                  <a:srgbClr val="0070C0"/>
                </a:solidFill>
              </a:rPr>
              <a:t>: Sisak-1 – Benzen – 2016. godina</a:t>
            </a:r>
            <a:r>
              <a:rPr lang="hr-BA" sz="2000" dirty="0">
                <a:solidFill>
                  <a:srgbClr val="0070C0"/>
                </a:solidFill>
              </a:rPr>
              <a:t> – razlika u podacima podataka </a:t>
            </a:r>
            <a:endParaRPr lang="hr-BA" sz="2000" b="1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4800600" y="2797490"/>
            <a:ext cx="4163627" cy="296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BA" sz="2000" b="1" u="sng" dirty="0" smtClean="0">
                <a:solidFill>
                  <a:srgbClr val="0070C0"/>
                </a:solidFill>
              </a:rPr>
              <a:t>Validirani podaci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Pokrivenost: </a:t>
            </a:r>
            <a:r>
              <a:rPr lang="hr-BA" sz="2000" dirty="0">
                <a:solidFill>
                  <a:srgbClr val="FF0000"/>
                </a:solidFill>
              </a:rPr>
              <a:t>19,62 %</a:t>
            </a:r>
          </a:p>
          <a:p>
            <a:pPr>
              <a:spcBef>
                <a:spcPct val="20000"/>
              </a:spcBef>
            </a:pPr>
            <a:r>
              <a:rPr lang="pl-PL" sz="2000" dirty="0">
                <a:solidFill>
                  <a:srgbClr val="0070C0"/>
                </a:solidFill>
              </a:rPr>
              <a:t>Broj podataka: </a:t>
            </a:r>
            <a:r>
              <a:rPr lang="pl-PL" sz="2000" dirty="0">
                <a:solidFill>
                  <a:srgbClr val="FF0000"/>
                </a:solidFill>
              </a:rPr>
              <a:t>1723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Srednja </a:t>
            </a:r>
            <a:r>
              <a:rPr lang="hr-BA" sz="2000" dirty="0">
                <a:solidFill>
                  <a:srgbClr val="0070C0"/>
                </a:solidFill>
              </a:rPr>
              <a:t>vrijednost: </a:t>
            </a:r>
            <a:r>
              <a:rPr lang="hr-BA" sz="2000" dirty="0" smtClean="0">
                <a:solidFill>
                  <a:srgbClr val="FF0000"/>
                </a:solidFill>
              </a:rPr>
              <a:t>9,7238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Maksimalna </a:t>
            </a:r>
            <a:r>
              <a:rPr lang="hr-BA" sz="2000" dirty="0">
                <a:solidFill>
                  <a:srgbClr val="0070C0"/>
                </a:solidFill>
              </a:rPr>
              <a:t>vrijednost: 156,2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Najduži </a:t>
            </a:r>
            <a:r>
              <a:rPr lang="hr-BA" sz="2000" dirty="0">
                <a:solidFill>
                  <a:srgbClr val="0070C0"/>
                </a:solidFill>
              </a:rPr>
              <a:t>prekid: 6113 </a:t>
            </a:r>
          </a:p>
          <a:p>
            <a:pPr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Predvalidirano: 0,00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2696" y="6201222"/>
            <a:ext cx="4624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4"/>
              </a:rPr>
              <a:t>http://iszz.azo.hr/iskzl/podatak.htm</a:t>
            </a:r>
            <a:endParaRPr lang="hr-BA" sz="2000" dirty="0">
              <a:solidFill>
                <a:srgbClr val="0070C0"/>
              </a:solidFill>
            </a:endParaRPr>
          </a:p>
        </p:txBody>
      </p:sp>
      <p:sp>
        <p:nvSpPr>
          <p:cNvPr id="16" name="Content Placeholder 8"/>
          <p:cNvSpPr>
            <a:spLocks/>
          </p:cNvSpPr>
          <p:nvPr/>
        </p:nvSpPr>
        <p:spPr bwMode="auto">
          <a:xfrm>
            <a:off x="541537" y="2797490"/>
            <a:ext cx="3817398" cy="304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BA" sz="2000" b="1" u="sng" dirty="0">
                <a:solidFill>
                  <a:srgbClr val="0070C0"/>
                </a:solidFill>
              </a:rPr>
              <a:t>I</a:t>
            </a:r>
            <a:r>
              <a:rPr lang="hr-BA" sz="2000" b="1" u="sng" dirty="0" smtClean="0">
                <a:solidFill>
                  <a:srgbClr val="0070C0"/>
                </a:solidFill>
              </a:rPr>
              <a:t>zvorni podaci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Pokrivenost </a:t>
            </a:r>
            <a:r>
              <a:rPr lang="hr-BA" sz="2000" dirty="0" smtClean="0">
                <a:solidFill>
                  <a:srgbClr val="FF0000"/>
                </a:solidFill>
              </a:rPr>
              <a:t>51,08 %</a:t>
            </a:r>
          </a:p>
          <a:p>
            <a:pPr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Broj podataka: </a:t>
            </a:r>
            <a:r>
              <a:rPr lang="hr-BA" sz="2000" dirty="0" smtClean="0">
                <a:solidFill>
                  <a:srgbClr val="FF0000"/>
                </a:solidFill>
              </a:rPr>
              <a:t>4487</a:t>
            </a:r>
            <a:endParaRPr lang="hr-BA" sz="2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Srednja </a:t>
            </a:r>
            <a:r>
              <a:rPr lang="hr-BA" sz="2000" dirty="0">
                <a:solidFill>
                  <a:srgbClr val="0070C0"/>
                </a:solidFill>
              </a:rPr>
              <a:t>vrijednost: </a:t>
            </a:r>
            <a:r>
              <a:rPr lang="hr-BA" sz="2000" dirty="0">
                <a:solidFill>
                  <a:srgbClr val="FF0000"/>
                </a:solidFill>
              </a:rPr>
              <a:t>5,4892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Maksimalna </a:t>
            </a:r>
            <a:r>
              <a:rPr lang="hr-BA" sz="2000" dirty="0">
                <a:solidFill>
                  <a:srgbClr val="0070C0"/>
                </a:solidFill>
              </a:rPr>
              <a:t>vrijednost</a:t>
            </a:r>
            <a:r>
              <a:rPr lang="hr-BA" sz="2000" dirty="0" smtClean="0">
                <a:solidFill>
                  <a:srgbClr val="0070C0"/>
                </a:solidFill>
              </a:rPr>
              <a:t>: </a:t>
            </a:r>
            <a:r>
              <a:rPr lang="hr-BA" sz="2000" dirty="0">
                <a:solidFill>
                  <a:srgbClr val="0070C0"/>
                </a:solidFill>
              </a:rPr>
              <a:t>156,2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Najduži </a:t>
            </a:r>
            <a:r>
              <a:rPr lang="hr-BA" sz="2000" dirty="0">
                <a:solidFill>
                  <a:srgbClr val="0070C0"/>
                </a:solidFill>
              </a:rPr>
              <a:t>prekid</a:t>
            </a:r>
            <a:r>
              <a:rPr lang="hr-BA" sz="2000" dirty="0" smtClean="0">
                <a:solidFill>
                  <a:srgbClr val="0070C0"/>
                </a:solidFill>
              </a:rPr>
              <a:t>: </a:t>
            </a:r>
            <a:r>
              <a:rPr lang="hr-BA" sz="2000" dirty="0">
                <a:solidFill>
                  <a:srgbClr val="0070C0"/>
                </a:solidFill>
              </a:rPr>
              <a:t>2999 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Predvalidirano: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  <a:r>
              <a:rPr lang="hr-BA" sz="2000" dirty="0" smtClean="0">
                <a:solidFill>
                  <a:srgbClr val="0070C0"/>
                </a:solidFill>
              </a:rPr>
              <a:t>0,00</a:t>
            </a:r>
            <a:endParaRPr lang="hr-BA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4498" y="406665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BA" b="1" dirty="0" smtClean="0">
                <a:solidFill>
                  <a:srgbClr val="0070C0"/>
                </a:solidFill>
              </a:rPr>
              <a:t> </a:t>
            </a:r>
            <a:endParaRPr lang="hr-BA" dirty="0"/>
          </a:p>
        </p:txBody>
      </p:sp>
      <p:sp>
        <p:nvSpPr>
          <p:cNvPr id="10" name="Rectangle 9"/>
          <p:cNvSpPr/>
          <p:nvPr/>
        </p:nvSpPr>
        <p:spPr>
          <a:xfrm>
            <a:off x="4194058" y="464450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BA" b="1" dirty="0" smtClean="0">
                <a:solidFill>
                  <a:srgbClr val="0070C0"/>
                </a:solidFill>
              </a:rPr>
              <a:t> 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7297437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88776" y="1362234"/>
            <a:ext cx="8948691" cy="94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Usporedba </a:t>
            </a:r>
            <a:r>
              <a:rPr lang="hr-BA" sz="2400" b="1" dirty="0">
                <a:solidFill>
                  <a:schemeClr val="tx2"/>
                </a:solidFill>
              </a:rPr>
              <a:t>Izvornih i validiranih </a:t>
            </a:r>
            <a:r>
              <a:rPr lang="hr-BA" sz="2400" b="1" dirty="0" smtClean="0">
                <a:solidFill>
                  <a:schemeClr val="tx2"/>
                </a:solidFill>
              </a:rPr>
              <a:t>podataka - </a:t>
            </a:r>
            <a:r>
              <a:rPr lang="nn-NO" sz="2000" dirty="0">
                <a:solidFill>
                  <a:srgbClr val="0070C0"/>
                </a:solidFill>
              </a:rPr>
              <a:t>Portal kvaliteta zraka u RH 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</a:p>
          <a:p>
            <a:pPr marL="108000" lvl="1"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Primjer: Urinj </a:t>
            </a:r>
            <a:r>
              <a:rPr lang="hr-BA" sz="2000" b="1" dirty="0">
                <a:solidFill>
                  <a:srgbClr val="0070C0"/>
                </a:solidFill>
              </a:rPr>
              <a:t>– </a:t>
            </a:r>
            <a:r>
              <a:rPr lang="hr-BA" sz="2000" b="1" dirty="0" smtClean="0">
                <a:solidFill>
                  <a:srgbClr val="0070C0"/>
                </a:solidFill>
              </a:rPr>
              <a:t>H</a:t>
            </a:r>
            <a:r>
              <a:rPr lang="hr-BA" sz="2000" b="1" baseline="-25000" dirty="0" smtClean="0">
                <a:solidFill>
                  <a:srgbClr val="0070C0"/>
                </a:solidFill>
              </a:rPr>
              <a:t>2</a:t>
            </a:r>
            <a:r>
              <a:rPr lang="hr-BA" sz="2000" b="1" dirty="0" smtClean="0">
                <a:solidFill>
                  <a:srgbClr val="0070C0"/>
                </a:solidFill>
              </a:rPr>
              <a:t>S </a:t>
            </a:r>
            <a:r>
              <a:rPr lang="hr-BA" sz="2000" b="1" dirty="0">
                <a:solidFill>
                  <a:srgbClr val="0070C0"/>
                </a:solidFill>
              </a:rPr>
              <a:t>– 2016. </a:t>
            </a:r>
            <a:r>
              <a:rPr lang="hr-BA" sz="2000" b="1" dirty="0" smtClean="0">
                <a:solidFill>
                  <a:srgbClr val="0070C0"/>
                </a:solidFill>
              </a:rPr>
              <a:t>godina </a:t>
            </a:r>
            <a:r>
              <a:rPr lang="hr-BA" sz="2000" dirty="0" smtClean="0">
                <a:solidFill>
                  <a:srgbClr val="0070C0"/>
                </a:solidFill>
              </a:rPr>
              <a:t>– </a:t>
            </a:r>
            <a:r>
              <a:rPr lang="hr-BA" sz="2000" dirty="0" smtClean="0">
                <a:solidFill>
                  <a:srgbClr val="FF3300"/>
                </a:solidFill>
              </a:rPr>
              <a:t>čest slučaj</a:t>
            </a:r>
            <a:r>
              <a:rPr lang="hr-BA" sz="2000" dirty="0" smtClean="0">
                <a:solidFill>
                  <a:srgbClr val="0070C0"/>
                </a:solidFill>
              </a:rPr>
              <a:t>, uopće nema validiranih podataka </a:t>
            </a:r>
            <a:endParaRPr lang="hr-BA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5820247" y="2226765"/>
            <a:ext cx="2077439" cy="3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V</a:t>
            </a:r>
            <a:r>
              <a:rPr lang="hr-BA" sz="2000" b="1" dirty="0" smtClean="0">
                <a:solidFill>
                  <a:srgbClr val="0070C0"/>
                </a:solidFill>
              </a:rPr>
              <a:t>alidirani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>
              <a:solidFill>
                <a:srgbClr val="0070C0"/>
              </a:solidFill>
            </a:endParaRPr>
          </a:p>
        </p:txBody>
      </p:sp>
      <p:sp>
        <p:nvSpPr>
          <p:cNvPr id="16" name="Content Placeholder 8"/>
          <p:cNvSpPr>
            <a:spLocks/>
          </p:cNvSpPr>
          <p:nvPr/>
        </p:nvSpPr>
        <p:spPr bwMode="auto">
          <a:xfrm>
            <a:off x="1263671" y="2203495"/>
            <a:ext cx="2077439" cy="3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Izvorni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" y="2648142"/>
            <a:ext cx="4521396" cy="3406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793" y="2648142"/>
            <a:ext cx="4474346" cy="34280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022696" y="6201222"/>
            <a:ext cx="4624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6"/>
              </a:rPr>
              <a:t>http://iszz.azo.hr/iskzl/podatak.htm</a:t>
            </a:r>
            <a:endParaRPr lang="hr-B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5709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79901" y="1393252"/>
            <a:ext cx="3443874" cy="81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400" b="1" dirty="0" smtClean="0">
                <a:solidFill>
                  <a:schemeClr val="tx2"/>
                </a:solidFill>
              </a:rPr>
              <a:t>Izvorni podaci - </a:t>
            </a:r>
            <a:r>
              <a:rPr lang="hr-BA" sz="2400" dirty="0" smtClean="0">
                <a:solidFill>
                  <a:schemeClr val="tx2"/>
                </a:solidFill>
              </a:rPr>
              <a:t>primjer</a:t>
            </a:r>
          </a:p>
          <a:p>
            <a:pPr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Žarkovica </a:t>
            </a:r>
            <a:r>
              <a:rPr lang="hr-BA" sz="2000" u="sng" dirty="0">
                <a:solidFill>
                  <a:srgbClr val="0070C0"/>
                </a:solidFill>
              </a:rPr>
              <a:t>– </a:t>
            </a:r>
            <a:r>
              <a:rPr lang="hr-BA" sz="2000" u="sng" dirty="0" smtClean="0">
                <a:solidFill>
                  <a:srgbClr val="0070C0"/>
                </a:solidFill>
              </a:rPr>
              <a:t>NO</a:t>
            </a:r>
            <a:r>
              <a:rPr lang="hr-BA" sz="2000" u="sng" baseline="-25000" dirty="0" smtClean="0">
                <a:solidFill>
                  <a:srgbClr val="0070C0"/>
                </a:solidFill>
              </a:rPr>
              <a:t>2</a:t>
            </a:r>
            <a:r>
              <a:rPr lang="hr-BA" sz="2000" u="sng" dirty="0" smtClean="0">
                <a:solidFill>
                  <a:srgbClr val="0070C0"/>
                </a:solidFill>
              </a:rPr>
              <a:t> </a:t>
            </a:r>
            <a:r>
              <a:rPr lang="hr-BA" sz="2000" u="sng" dirty="0">
                <a:solidFill>
                  <a:srgbClr val="0070C0"/>
                </a:solidFill>
              </a:rPr>
              <a:t>– </a:t>
            </a:r>
            <a:r>
              <a:rPr lang="hr-BA" sz="2000" u="sng" dirty="0" smtClean="0">
                <a:solidFill>
                  <a:srgbClr val="0070C0"/>
                </a:solidFill>
              </a:rPr>
              <a:t>2017. </a:t>
            </a:r>
            <a:r>
              <a:rPr lang="hr-BA" sz="2000" u="sng" dirty="0">
                <a:solidFill>
                  <a:srgbClr val="0070C0"/>
                </a:solidFill>
              </a:rPr>
              <a:t>godina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hr-BA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0" y="2211765"/>
            <a:ext cx="3595456" cy="396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Dva puta su zabilježena prekoračenja praga upozorenja.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Postavlja se pitanje – da li su ti podaci ispravni/validni (još nema validiranih podataka za 2017.)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- ako jesu da li je itko reagirao sukladno ZOZZ i Uredbi o razinama onečišćenosti 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- ako </a:t>
            </a:r>
            <a:r>
              <a:rPr lang="hr-BA" sz="2000" dirty="0">
                <a:solidFill>
                  <a:srgbClr val="0070C0"/>
                </a:solidFill>
              </a:rPr>
              <a:t>nisu </a:t>
            </a:r>
            <a:r>
              <a:rPr lang="hr-BA" sz="2000" dirty="0" smtClean="0">
                <a:solidFill>
                  <a:srgbClr val="0070C0"/>
                </a:solidFill>
              </a:rPr>
              <a:t>ispravni/validni što onda…….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- Broj prekoračenja </a:t>
            </a:r>
            <a:r>
              <a:rPr lang="hr-BA" sz="2000" dirty="0" smtClean="0">
                <a:solidFill>
                  <a:srgbClr val="FF0000"/>
                </a:solidFill>
              </a:rPr>
              <a:t>GV = 326???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66" y="3987373"/>
            <a:ext cx="5248413" cy="2413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266" y="951406"/>
            <a:ext cx="5258637" cy="29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923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88776" y="1362234"/>
            <a:ext cx="8948691" cy="116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Usporedba </a:t>
            </a:r>
            <a:r>
              <a:rPr lang="hr-BA" sz="2400" b="1" dirty="0">
                <a:solidFill>
                  <a:schemeClr val="tx2"/>
                </a:solidFill>
              </a:rPr>
              <a:t>Izvornih i validiranih </a:t>
            </a:r>
            <a:r>
              <a:rPr lang="hr-BA" sz="2400" b="1" dirty="0" smtClean="0">
                <a:solidFill>
                  <a:schemeClr val="tx2"/>
                </a:solidFill>
              </a:rPr>
              <a:t>podataka - </a:t>
            </a:r>
            <a:r>
              <a:rPr lang="nn-NO" sz="2000" dirty="0">
                <a:solidFill>
                  <a:srgbClr val="0070C0"/>
                </a:solidFill>
              </a:rPr>
              <a:t>Portal kvaliteta zraka u RH 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</a:p>
          <a:p>
            <a:pPr marL="108000" lvl="1"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Primjer: Osijek-1 </a:t>
            </a:r>
            <a:r>
              <a:rPr lang="hr-BA" sz="2000" b="1" dirty="0">
                <a:solidFill>
                  <a:srgbClr val="0070C0"/>
                </a:solidFill>
              </a:rPr>
              <a:t>– </a:t>
            </a:r>
            <a:r>
              <a:rPr lang="hr-BA" sz="2000" b="1" dirty="0" smtClean="0">
                <a:solidFill>
                  <a:srgbClr val="0070C0"/>
                </a:solidFill>
              </a:rPr>
              <a:t>PM</a:t>
            </a:r>
            <a:r>
              <a:rPr lang="hr-BA" sz="2000" b="1" baseline="-25000" dirty="0" smtClean="0">
                <a:solidFill>
                  <a:srgbClr val="0070C0"/>
                </a:solidFill>
              </a:rPr>
              <a:t>10</a:t>
            </a:r>
            <a:r>
              <a:rPr lang="hr-BA" sz="2000" b="1" dirty="0" smtClean="0">
                <a:solidFill>
                  <a:srgbClr val="0070C0"/>
                </a:solidFill>
              </a:rPr>
              <a:t> </a:t>
            </a:r>
            <a:r>
              <a:rPr lang="hr-BA" sz="2000" b="1" dirty="0">
                <a:solidFill>
                  <a:srgbClr val="0070C0"/>
                </a:solidFill>
              </a:rPr>
              <a:t>– 2016. </a:t>
            </a:r>
            <a:r>
              <a:rPr lang="hr-BA" sz="2000" b="1" dirty="0" smtClean="0">
                <a:solidFill>
                  <a:srgbClr val="0070C0"/>
                </a:solidFill>
              </a:rPr>
              <a:t>godina </a:t>
            </a:r>
            <a:r>
              <a:rPr lang="hr-BA" sz="2000" dirty="0" smtClean="0">
                <a:solidFill>
                  <a:srgbClr val="0070C0"/>
                </a:solidFill>
              </a:rPr>
              <a:t>– validirani </a:t>
            </a:r>
            <a:r>
              <a:rPr lang="pl-PL" sz="2000" dirty="0" smtClean="0">
                <a:solidFill>
                  <a:srgbClr val="0070C0"/>
                </a:solidFill>
              </a:rPr>
              <a:t>podaci </a:t>
            </a:r>
            <a:r>
              <a:rPr lang="pl-PL" sz="2000" dirty="0">
                <a:solidFill>
                  <a:srgbClr val="0070C0"/>
                </a:solidFill>
              </a:rPr>
              <a:t>su korigirani korekcijskim faktorima</a:t>
            </a:r>
            <a:r>
              <a:rPr lang="hr-BA" sz="2000" dirty="0" smtClean="0">
                <a:solidFill>
                  <a:srgbClr val="0070C0"/>
                </a:solidFill>
              </a:rPr>
              <a:t> iz studije ekvivalencije</a:t>
            </a:r>
            <a:endParaRPr lang="hr-BA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5820245" y="2456182"/>
            <a:ext cx="2077439" cy="3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>
                <a:solidFill>
                  <a:srgbClr val="0070C0"/>
                </a:solidFill>
              </a:rPr>
              <a:t>V</a:t>
            </a:r>
            <a:r>
              <a:rPr lang="hr-BA" sz="2000" b="1" dirty="0" smtClean="0">
                <a:solidFill>
                  <a:srgbClr val="0070C0"/>
                </a:solidFill>
              </a:rPr>
              <a:t>alidirani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>
              <a:solidFill>
                <a:srgbClr val="0070C0"/>
              </a:solidFill>
            </a:endParaRPr>
          </a:p>
        </p:txBody>
      </p:sp>
      <p:sp>
        <p:nvSpPr>
          <p:cNvPr id="16" name="Content Placeholder 8"/>
          <p:cNvSpPr>
            <a:spLocks/>
          </p:cNvSpPr>
          <p:nvPr/>
        </p:nvSpPr>
        <p:spPr bwMode="auto">
          <a:xfrm>
            <a:off x="1148262" y="2456182"/>
            <a:ext cx="2077439" cy="3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Izvorni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b="1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2696" y="6201222"/>
            <a:ext cx="4624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4"/>
              </a:rPr>
              <a:t>http://iszz.azo.hr/iskzl/podatak.htm</a:t>
            </a:r>
            <a:endParaRPr lang="hr-BA" sz="20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6" y="2851726"/>
            <a:ext cx="4482500" cy="342530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654998" y="2839091"/>
            <a:ext cx="4407935" cy="3374766"/>
            <a:chOff x="4629532" y="2646754"/>
            <a:chExt cx="4407935" cy="33747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9532" y="2646754"/>
              <a:ext cx="4407935" cy="33747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43021" y="4793942"/>
              <a:ext cx="1091954" cy="1487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BA"/>
            </a:p>
          </p:txBody>
        </p:sp>
      </p:grpSp>
    </p:spTree>
    <p:extLst>
      <p:ext uri="{BB962C8B-B14F-4D97-AF65-F5344CB8AC3E}">
        <p14:creationId xmlns:p14="http://schemas.microsoft.com/office/powerpoint/2010/main" val="164977616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16.1 INTERPRETACIJA PODATAKA O KVALITETI ZRAKA 	PRIJE I POSLIJE VALIDACIJE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0" y="1362233"/>
            <a:ext cx="8717871" cy="106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Usporedba </a:t>
            </a:r>
            <a:r>
              <a:rPr lang="hr-BA" sz="2400" b="1" dirty="0">
                <a:solidFill>
                  <a:schemeClr val="tx2"/>
                </a:solidFill>
              </a:rPr>
              <a:t>Izvornih i validiranih </a:t>
            </a:r>
            <a:r>
              <a:rPr lang="hr-BA" sz="2400" b="1" dirty="0" smtClean="0">
                <a:solidFill>
                  <a:schemeClr val="tx2"/>
                </a:solidFill>
              </a:rPr>
              <a:t>podataka - </a:t>
            </a:r>
            <a:r>
              <a:rPr lang="nn-NO" sz="2000" dirty="0">
                <a:solidFill>
                  <a:srgbClr val="0070C0"/>
                </a:solidFill>
              </a:rPr>
              <a:t>Portal kvaliteta zraka u RH </a:t>
            </a:r>
            <a:endParaRPr lang="hr-BA" sz="2000" dirty="0">
              <a:solidFill>
                <a:srgbClr val="0070C0"/>
              </a:solidFill>
            </a:endParaRPr>
          </a:p>
          <a:p>
            <a:pPr marL="360000">
              <a:spcBef>
                <a:spcPts val="0"/>
              </a:spcBef>
            </a:pPr>
            <a:r>
              <a:rPr lang="hr-BA" sz="2000" b="1" dirty="0" smtClean="0">
                <a:solidFill>
                  <a:srgbClr val="0070C0"/>
                </a:solidFill>
              </a:rPr>
              <a:t>Primjer</a:t>
            </a:r>
            <a:r>
              <a:rPr lang="hr-BA" sz="2000" b="1" dirty="0">
                <a:solidFill>
                  <a:srgbClr val="0070C0"/>
                </a:solidFill>
              </a:rPr>
              <a:t>: Osijek-1 – PM</a:t>
            </a:r>
            <a:r>
              <a:rPr lang="hr-BA" sz="2000" b="1" baseline="-25000" dirty="0">
                <a:solidFill>
                  <a:srgbClr val="0070C0"/>
                </a:solidFill>
              </a:rPr>
              <a:t>10</a:t>
            </a:r>
            <a:r>
              <a:rPr lang="hr-BA" sz="2000" b="1" dirty="0">
                <a:solidFill>
                  <a:srgbClr val="0070C0"/>
                </a:solidFill>
              </a:rPr>
              <a:t> – 2016. godina </a:t>
            </a:r>
            <a:r>
              <a:rPr lang="hr-BA" sz="2000" dirty="0">
                <a:solidFill>
                  <a:srgbClr val="0070C0"/>
                </a:solidFill>
              </a:rPr>
              <a:t>– </a:t>
            </a:r>
            <a:r>
              <a:rPr lang="hr-BA" sz="2000" dirty="0" smtClean="0">
                <a:solidFill>
                  <a:srgbClr val="0070C0"/>
                </a:solidFill>
              </a:rPr>
              <a:t>validirani </a:t>
            </a:r>
            <a:r>
              <a:rPr lang="pl-PL" sz="2000" dirty="0" smtClean="0">
                <a:solidFill>
                  <a:srgbClr val="0070C0"/>
                </a:solidFill>
              </a:rPr>
              <a:t>podaci </a:t>
            </a:r>
            <a:r>
              <a:rPr lang="pl-PL" sz="2000" dirty="0">
                <a:solidFill>
                  <a:srgbClr val="0070C0"/>
                </a:solidFill>
              </a:rPr>
              <a:t>su </a:t>
            </a:r>
            <a:r>
              <a:rPr lang="pl-PL" sz="2000" dirty="0">
                <a:solidFill>
                  <a:srgbClr val="FF3300"/>
                </a:solidFill>
              </a:rPr>
              <a:t>korigirani </a:t>
            </a:r>
            <a:r>
              <a:rPr lang="pl-PL" sz="2000" dirty="0">
                <a:solidFill>
                  <a:srgbClr val="0070C0"/>
                </a:solidFill>
              </a:rPr>
              <a:t>korekcijskim </a:t>
            </a:r>
            <a:r>
              <a:rPr lang="pl-PL" sz="2000" dirty="0" smtClean="0">
                <a:solidFill>
                  <a:srgbClr val="0070C0"/>
                </a:solidFill>
              </a:rPr>
              <a:t>faktorima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iz studije ekvivalencije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 </a:t>
            </a:r>
            <a:endParaRPr lang="hr-BA" sz="2000" b="1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BA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4800600" y="2415750"/>
            <a:ext cx="4163627" cy="378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BA" sz="2000" b="1" u="sng" dirty="0" smtClean="0">
                <a:solidFill>
                  <a:srgbClr val="0070C0"/>
                </a:solidFill>
              </a:rPr>
              <a:t>Validirani podaci</a:t>
            </a:r>
          </a:p>
          <a:p>
            <a:pPr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Satni</a:t>
            </a:r>
            <a:endParaRPr lang="hr-BA" sz="2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Pokrivenost: </a:t>
            </a:r>
            <a:r>
              <a:rPr lang="hr-BA" sz="2000" dirty="0">
                <a:solidFill>
                  <a:srgbClr val="FF0000"/>
                </a:solidFill>
              </a:rPr>
              <a:t>95,75 %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Srednja </a:t>
            </a:r>
            <a:r>
              <a:rPr lang="hr-BA" sz="2000" dirty="0">
                <a:solidFill>
                  <a:srgbClr val="0070C0"/>
                </a:solidFill>
              </a:rPr>
              <a:t>vrijednost: </a:t>
            </a:r>
            <a:r>
              <a:rPr lang="hr-BA" sz="2000" dirty="0" smtClean="0">
                <a:solidFill>
                  <a:srgbClr val="FF0000"/>
                </a:solidFill>
              </a:rPr>
              <a:t>38,7737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Maksimalna </a:t>
            </a:r>
            <a:r>
              <a:rPr lang="hr-BA" sz="2000" dirty="0">
                <a:solidFill>
                  <a:srgbClr val="0070C0"/>
                </a:solidFill>
              </a:rPr>
              <a:t>vrijednost: </a:t>
            </a:r>
            <a:r>
              <a:rPr lang="hr-BA" sz="2000" dirty="0" smtClean="0">
                <a:solidFill>
                  <a:srgbClr val="0070C0"/>
                </a:solidFill>
              </a:rPr>
              <a:t>224,737</a:t>
            </a:r>
          </a:p>
          <a:p>
            <a:pPr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Dnevni</a:t>
            </a:r>
            <a:endParaRPr lang="hr-BA" sz="2000" u="sng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Pokrivenost 96,17 %</a:t>
            </a:r>
          </a:p>
          <a:p>
            <a:pPr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Srednja vrijednost: </a:t>
            </a:r>
            <a:r>
              <a:rPr lang="hr-BA" sz="2000" dirty="0" smtClean="0">
                <a:solidFill>
                  <a:srgbClr val="0070C0"/>
                </a:solidFill>
              </a:rPr>
              <a:t>38,87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Maksimalna </a:t>
            </a:r>
            <a:r>
              <a:rPr lang="hr-BA" sz="2000" dirty="0">
                <a:solidFill>
                  <a:srgbClr val="0070C0"/>
                </a:solidFill>
              </a:rPr>
              <a:t>vrijednost: </a:t>
            </a:r>
            <a:r>
              <a:rPr lang="hr-BA" sz="2000" dirty="0" smtClean="0">
                <a:solidFill>
                  <a:srgbClr val="FF0000"/>
                </a:solidFill>
              </a:rPr>
              <a:t>125,518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Broj </a:t>
            </a:r>
            <a:r>
              <a:rPr lang="hr-BA" sz="2000" dirty="0">
                <a:solidFill>
                  <a:srgbClr val="0070C0"/>
                </a:solidFill>
              </a:rPr>
              <a:t>prekoračenja GV: </a:t>
            </a:r>
            <a:r>
              <a:rPr lang="hr-BA" sz="2000" dirty="0">
                <a:solidFill>
                  <a:srgbClr val="FF0000"/>
                </a:solidFill>
              </a:rPr>
              <a:t>82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2696" y="6201222"/>
            <a:ext cx="4624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  <a:hlinkClick r:id="rId4"/>
              </a:rPr>
              <a:t>http://iszz.azo.hr/iskzl/podatak.htm</a:t>
            </a:r>
            <a:endParaRPr lang="hr-BA" sz="2000" dirty="0">
              <a:solidFill>
                <a:srgbClr val="0070C0"/>
              </a:solidFill>
            </a:endParaRPr>
          </a:p>
        </p:txBody>
      </p:sp>
      <p:sp>
        <p:nvSpPr>
          <p:cNvPr id="16" name="Content Placeholder 8"/>
          <p:cNvSpPr>
            <a:spLocks/>
          </p:cNvSpPr>
          <p:nvPr/>
        </p:nvSpPr>
        <p:spPr bwMode="auto">
          <a:xfrm>
            <a:off x="541537" y="2430540"/>
            <a:ext cx="3817398" cy="377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BA" sz="2000" b="1" u="sng" dirty="0">
                <a:solidFill>
                  <a:srgbClr val="0070C0"/>
                </a:solidFill>
              </a:rPr>
              <a:t>I</a:t>
            </a:r>
            <a:r>
              <a:rPr lang="hr-BA" sz="2000" b="1" u="sng" dirty="0" smtClean="0">
                <a:solidFill>
                  <a:srgbClr val="0070C0"/>
                </a:solidFill>
              </a:rPr>
              <a:t>zvorni podaci</a:t>
            </a:r>
          </a:p>
          <a:p>
            <a:pPr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Satni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Pokrivenost </a:t>
            </a:r>
            <a:r>
              <a:rPr lang="hr-BA" sz="2000" dirty="0">
                <a:solidFill>
                  <a:srgbClr val="FF0000"/>
                </a:solidFill>
              </a:rPr>
              <a:t>89,01 </a:t>
            </a:r>
            <a:r>
              <a:rPr lang="hr-BA" sz="2000" dirty="0" smtClean="0">
                <a:solidFill>
                  <a:srgbClr val="FF0000"/>
                </a:solidFill>
              </a:rPr>
              <a:t>%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Srednja </a:t>
            </a:r>
            <a:r>
              <a:rPr lang="hr-BA" sz="2000" dirty="0">
                <a:solidFill>
                  <a:srgbClr val="0070C0"/>
                </a:solidFill>
              </a:rPr>
              <a:t>vrijednost: </a:t>
            </a:r>
            <a:r>
              <a:rPr lang="hr-BA" sz="2000" dirty="0" smtClean="0">
                <a:solidFill>
                  <a:srgbClr val="FF0000"/>
                </a:solidFill>
              </a:rPr>
              <a:t>27,1672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Maksimalna </a:t>
            </a:r>
            <a:r>
              <a:rPr lang="hr-BA" sz="2000" dirty="0">
                <a:solidFill>
                  <a:srgbClr val="0070C0"/>
                </a:solidFill>
              </a:rPr>
              <a:t>vrijednost</a:t>
            </a:r>
            <a:r>
              <a:rPr lang="hr-BA" sz="2000" dirty="0" smtClean="0">
                <a:solidFill>
                  <a:srgbClr val="0070C0"/>
                </a:solidFill>
              </a:rPr>
              <a:t>: 624,3</a:t>
            </a:r>
          </a:p>
          <a:p>
            <a:pPr>
              <a:spcBef>
                <a:spcPct val="20000"/>
              </a:spcBef>
            </a:pPr>
            <a:r>
              <a:rPr lang="hr-BA" sz="2000" u="sng" dirty="0" smtClean="0">
                <a:solidFill>
                  <a:srgbClr val="0070C0"/>
                </a:solidFill>
              </a:rPr>
              <a:t>Dnevni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Pokrivenost </a:t>
            </a:r>
            <a:r>
              <a:rPr lang="hr-BA" sz="2000" dirty="0">
                <a:solidFill>
                  <a:srgbClr val="0070C0"/>
                </a:solidFill>
              </a:rPr>
              <a:t>92,35 %</a:t>
            </a:r>
          </a:p>
          <a:p>
            <a:pPr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Srednja vrijednost: </a:t>
            </a:r>
            <a:r>
              <a:rPr lang="hr-BA" sz="2000" dirty="0" smtClean="0">
                <a:solidFill>
                  <a:srgbClr val="0070C0"/>
                </a:solidFill>
              </a:rPr>
              <a:t>26,854</a:t>
            </a:r>
            <a:endParaRPr lang="hr-BA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dirty="0">
                <a:solidFill>
                  <a:srgbClr val="0070C0"/>
                </a:solidFill>
              </a:rPr>
              <a:t>Maksimalna vrijednost: </a:t>
            </a:r>
            <a:r>
              <a:rPr lang="hr-BA" sz="2000" dirty="0" smtClean="0">
                <a:solidFill>
                  <a:srgbClr val="FF0000"/>
                </a:solidFill>
              </a:rPr>
              <a:t>81,946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Broj prekoračenja GV</a:t>
            </a:r>
            <a:r>
              <a:rPr lang="hr-BA" sz="2000" dirty="0">
                <a:solidFill>
                  <a:srgbClr val="0070C0"/>
                </a:solidFill>
              </a:rPr>
              <a:t>: </a:t>
            </a:r>
            <a:r>
              <a:rPr lang="hr-BA" sz="2000" dirty="0">
                <a:solidFill>
                  <a:srgbClr val="FF0000"/>
                </a:solidFill>
              </a:rPr>
              <a:t>26</a:t>
            </a:r>
            <a:endParaRPr lang="hr-BA" sz="20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4498" y="406665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BA" b="1" dirty="0" smtClean="0">
                <a:solidFill>
                  <a:srgbClr val="0070C0"/>
                </a:solidFill>
              </a:rPr>
              <a:t> </a:t>
            </a:r>
            <a:endParaRPr lang="hr-BA" dirty="0"/>
          </a:p>
        </p:txBody>
      </p:sp>
      <p:sp>
        <p:nvSpPr>
          <p:cNvPr id="10" name="Rectangle 9"/>
          <p:cNvSpPr/>
          <p:nvPr/>
        </p:nvSpPr>
        <p:spPr>
          <a:xfrm>
            <a:off x="4194058" y="464450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BA" b="1" dirty="0" smtClean="0">
                <a:solidFill>
                  <a:srgbClr val="0070C0"/>
                </a:solidFill>
              </a:rPr>
              <a:t> 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8361409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12711</TotalTime>
  <Words>2931</Words>
  <Application>Microsoft Office PowerPoint</Application>
  <PresentationFormat>On-screen Show (4:3)</PresentationFormat>
  <Paragraphs>463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Visio</vt:lpstr>
      <vt:lpstr>PowerPoint Presentation</vt:lpstr>
      <vt:lpstr>TEMA 16: Upotreba podataka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16.1 INTERPRETACIJA PODATAKA O KVALITETI ZRAKA  PRIJE I POSLIJE VALIDACIJE</vt:lpstr>
      <vt:lpstr> 16.2 INTERPRETACIJA GODIŠNJIH IZVJEŠĆA O KVALITETI  ZRAKA</vt:lpstr>
      <vt:lpstr> 16.2 INTERPRETACIJA GODIŠNJIH IZVJEŠĆA O KVALITETI  ZRAKA</vt:lpstr>
      <vt:lpstr> 16.2 INTERPRETACIJA GODIŠNJIH IZVJEŠĆA O KVALITETI  ZRAKA</vt:lpstr>
      <vt:lpstr> 16.2 INTERPRETACIJA GODIŠNJIH IZVJEŠĆA O KVALITETI  ZRAKA</vt:lpstr>
      <vt:lpstr>16.2 INTERPRETACIJA GODIŠNJIH IZVJEŠĆA O KVALITETI  ZRAKA</vt:lpstr>
      <vt:lpstr> 16.2 INTERPRETACIJA GODIŠNJIH IZVJEŠĆA O KVALITETI  ZRAKA</vt:lpstr>
      <vt:lpstr> 16.2 INTERPRETACIJA GODIŠNJIH IZVJEŠĆA O KVALITETI  ZRAKA</vt:lpstr>
      <vt:lpstr> 16.2 INTERPRETACIJA GODIŠNJIH IZVJEŠĆA O KVALITETI  ZRAKA</vt:lpstr>
      <vt:lpstr> 16.2 INTERPRETACIJA GODIŠNJIH IZVJEŠĆA O KVALITETI  ZRAKA</vt:lpstr>
      <vt:lpstr> 16.2 INTERPRETACIJA GODIŠNJIH IZVJEŠĆA O KVALITETI  ZRAKA</vt:lpstr>
      <vt:lpstr> 16.2 INTERPRETACIJA GODIŠNJIH IZVJEŠĆA O KVALITETI  ZRAKA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751</cp:revision>
  <cp:lastPrinted>2018-01-09T08:45:30Z</cp:lastPrinted>
  <dcterms:created xsi:type="dcterms:W3CDTF">2011-04-14T13:56:18Z</dcterms:created>
  <dcterms:modified xsi:type="dcterms:W3CDTF">2018-01-10T05:27:14Z</dcterms:modified>
</cp:coreProperties>
</file>