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6" r:id="rId2"/>
    <p:sldId id="337" r:id="rId3"/>
    <p:sldId id="329" r:id="rId4"/>
    <p:sldId id="355" r:id="rId5"/>
    <p:sldId id="354" r:id="rId6"/>
    <p:sldId id="353" r:id="rId7"/>
    <p:sldId id="352" r:id="rId8"/>
    <p:sldId id="351" r:id="rId9"/>
    <p:sldId id="350" r:id="rId10"/>
    <p:sldId id="349" r:id="rId11"/>
    <p:sldId id="348" r:id="rId12"/>
    <p:sldId id="347" r:id="rId13"/>
    <p:sldId id="346" r:id="rId14"/>
    <p:sldId id="345" r:id="rId15"/>
    <p:sldId id="344" r:id="rId16"/>
    <p:sldId id="343" r:id="rId17"/>
    <p:sldId id="342" r:id="rId18"/>
    <p:sldId id="341" r:id="rId19"/>
    <p:sldId id="367" r:id="rId20"/>
    <p:sldId id="365" r:id="rId21"/>
    <p:sldId id="363" r:id="rId22"/>
    <p:sldId id="361" r:id="rId23"/>
    <p:sldId id="366" r:id="rId24"/>
    <p:sldId id="360" r:id="rId25"/>
    <p:sldId id="359" r:id="rId26"/>
    <p:sldId id="338" r:id="rId27"/>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8" autoAdjust="0"/>
    <p:restoredTop sz="94041" autoAdjust="0"/>
  </p:normalViewPr>
  <p:slideViewPr>
    <p:cSldViewPr snapToGrid="0">
      <p:cViewPr>
        <p:scale>
          <a:sx n="100" d="100"/>
          <a:sy n="100" d="100"/>
        </p:scale>
        <p:origin x="-1932" y="-3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FA4E1E03-2D23-449B-8616-C14EE678BC82}" type="datetimeFigureOut">
              <a:rPr lang="hr-HR"/>
              <a:pPr>
                <a:defRPr/>
              </a:pPr>
              <a:t>11.1.2018.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D98EF88-292B-4FD5-8834-A1687B7D05A1}" type="datetimeFigureOut">
              <a:rPr lang="hr-HR"/>
              <a:pPr>
                <a:defRPr/>
              </a:pPr>
              <a:t>11.1.2018.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6E85AE5B-885A-4E70-81C1-2BD9B9F994F9}" type="datetimeFigureOut">
              <a:rPr lang="hr-HR"/>
              <a:pPr>
                <a:defRPr/>
              </a:pPr>
              <a:t>11.1.2018.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E98EBB73-B78F-45DD-BF06-7B90B73175E1}" type="datetimeFigureOut">
              <a:rPr lang="hr-HR"/>
              <a:pPr>
                <a:defRPr/>
              </a:pPr>
              <a:t>11.1.2018.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A6E5114-5D7D-4AF6-9746-6B0DDD3425A9}" type="datetimeFigureOut">
              <a:rPr lang="hr-HR"/>
              <a:pPr>
                <a:defRPr/>
              </a:pPr>
              <a:t>11.1.2018.</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26E151B-80B0-4BD5-BC65-DEFB5EDEADBA}" type="datetimeFigureOut">
              <a:rPr lang="hr-HR"/>
              <a:pPr>
                <a:defRPr/>
              </a:pPr>
              <a:t>11.1.2018.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3827BD7F-8C17-4B89-99E5-0D3D10127432}" type="datetimeFigureOut">
              <a:rPr lang="hr-HR"/>
              <a:pPr>
                <a:defRPr/>
              </a:pPr>
              <a:t>11.1.2018.</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06C881A7-652E-40C7-A902-F6437C6A621D}" type="datetimeFigureOut">
              <a:rPr lang="hr-HR"/>
              <a:pPr>
                <a:defRPr/>
              </a:pPr>
              <a:t>11.1.2018.</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97B010-949B-4A93-B10D-CED45F8A8D5C}" type="datetimeFigureOut">
              <a:rPr lang="hr-HR"/>
              <a:pPr>
                <a:defRPr/>
              </a:pPr>
              <a:t>11.1.2018.</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5DFA54-26AC-4D19-BB51-46115E534C24}" type="datetimeFigureOut">
              <a:rPr lang="hr-HR"/>
              <a:pPr>
                <a:defRPr/>
              </a:pPr>
              <a:t>11.1.2018.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B8ECB-C1E4-4080-8F08-1C300240A8B7}" type="datetimeFigureOut">
              <a:rPr lang="hr-HR"/>
              <a:pPr>
                <a:defRPr/>
              </a:pPr>
              <a:t>11.1.2018.</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53474D1-9081-497D-8274-ABA530FB002C}" type="datetimeFigureOut">
              <a:rPr lang="hr-HR"/>
              <a:pPr>
                <a:defRPr/>
              </a:pPr>
              <a:t>11.1.2018.</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ec.europa.eu/jrc/en/research-facility/european-reference-laboratory-air-pollution" TargetMode="External"/><Relationship Id="rId4" Type="http://schemas.openxmlformats.org/officeDocument/2006/relationships/hyperlink" Target="http://english.danak.dk/English/english_about_accredit/English/english_about_accredit/english_about_akkredit_proces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ng.mst.dk/trade/industry/industrial-air-pollution/statutory-orders-and-guidelin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eng.mst.dk/media/mst/69141/Guidelines%20for%20Air%20Emission%20Regulation.pdf" TargetMode="External"/><Relationship Id="rId4" Type="http://schemas.openxmlformats.org/officeDocument/2006/relationships/hyperlink" Target="https://www.retsinformation.dk/forms/R0710.aspx?id=19451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ma.mst.d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nmkn.dk/"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dce2.au.dk/pub/SR204.pdf" TargetMode="External"/><Relationship Id="rId5" Type="http://schemas.openxmlformats.org/officeDocument/2006/relationships/hyperlink" Target="http://dce2.au.dk/pub/SR234.pdf" TargetMode="External"/><Relationship Id="rId4" Type="http://schemas.openxmlformats.org/officeDocument/2006/relationships/hyperlink" Target="http://envs.au.dk/en/knowledge/air/model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www2.dmu.dk/1_viden/2_Miljoe-tilstand/3_luft/4_Maalinger/5_database/HentData_en.asp" TargetMode="External"/><Relationship Id="rId4" Type="http://schemas.openxmlformats.org/officeDocument/2006/relationships/hyperlink" Target="http://envs2.au.dk/luftdata/present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lpdv-en.spatialsuite.dk/spatialma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eng.mst.dk/trade/industry/industrial-air-pollu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283913" y="1401200"/>
            <a:ext cx="8686160" cy="3873731"/>
          </a:xfrm>
        </p:spPr>
        <p:txBody>
          <a:bodyPr>
            <a:normAutofit fontScale="92500" lnSpcReduction="20000"/>
          </a:bodyPr>
          <a:lstStyle/>
          <a:p>
            <a:endParaRPr lang="hr-HR" dirty="0" smtClean="0">
              <a:solidFill>
                <a:schemeClr val="bg1"/>
              </a:solidFill>
            </a:endParaRPr>
          </a:p>
          <a:p>
            <a:r>
              <a:rPr lang="hr-HR" dirty="0" smtClean="0">
                <a:solidFill>
                  <a:schemeClr val="bg1"/>
                </a:solidFill>
              </a:rPr>
              <a:t>Jačanje inspekcije zaštite okoliša </a:t>
            </a:r>
          </a:p>
          <a:p>
            <a:r>
              <a:rPr lang="hr-HR" dirty="0" smtClean="0">
                <a:solidFill>
                  <a:schemeClr val="bg1"/>
                </a:solidFill>
              </a:rPr>
              <a:t>radi učinkovite kontrole </a:t>
            </a:r>
          </a:p>
          <a:p>
            <a:r>
              <a:rPr lang="hr-HR" dirty="0" smtClean="0">
                <a:solidFill>
                  <a:schemeClr val="bg1"/>
                </a:solidFill>
              </a:rPr>
              <a:t>praćenja kakvoće zraka i </a:t>
            </a:r>
          </a:p>
          <a:p>
            <a:r>
              <a:rPr lang="hr-HR" dirty="0" smtClean="0">
                <a:solidFill>
                  <a:schemeClr val="bg1"/>
                </a:solidFill>
              </a:rPr>
              <a:t>sustava trgovanja emisijskim jedinicama </a:t>
            </a:r>
          </a:p>
          <a:p>
            <a:r>
              <a:rPr lang="hr-HR" dirty="0" smtClean="0">
                <a:solidFill>
                  <a:schemeClr val="bg1"/>
                </a:solidFill>
              </a:rPr>
              <a:t>stakleničkih plinova, </a:t>
            </a:r>
          </a:p>
          <a:p>
            <a:r>
              <a:rPr lang="hr-HR" dirty="0" smtClean="0">
                <a:solidFill>
                  <a:schemeClr val="bg1"/>
                </a:solidFill>
              </a:rPr>
              <a:t>kako bi se postigla bolja kvaliteta zraka </a:t>
            </a:r>
          </a:p>
          <a:p>
            <a:r>
              <a:rPr lang="hr-HR" dirty="0" smtClean="0">
                <a:solidFill>
                  <a:schemeClr val="bg1"/>
                </a:solidFill>
              </a:rPr>
              <a:t>u Republici Hrvatskoj</a:t>
            </a:r>
            <a:endParaRPr lang="hr-HR" dirty="0">
              <a:solidFill>
                <a:schemeClr val="bg1"/>
              </a:solidFill>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7024693" y="6625760"/>
            <a:ext cx="2111313"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000" dirty="0">
                <a:solidFill>
                  <a:schemeClr val="accent1">
                    <a:lumMod val="50000"/>
                  </a:schemeClr>
                </a:solidFill>
              </a:rPr>
              <a:t>Ovaj projekt financira Europska unija</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PRAĆENJE </a:t>
            </a:r>
            <a:r>
              <a:rPr lang="hr-HR" sz="2800" b="1" dirty="0" smtClean="0">
                <a:solidFill>
                  <a:schemeClr val="accent1">
                    <a:lumMod val="50000"/>
                  </a:schemeClr>
                </a:solidFill>
              </a:rPr>
              <a:t>KVALITETE ZRAKA OD STRANE  </a:t>
            </a:r>
            <a:br>
              <a:rPr lang="hr-HR" sz="2800" b="1" dirty="0" smtClean="0">
                <a:solidFill>
                  <a:schemeClr val="accent1">
                    <a:lumMod val="50000"/>
                  </a:schemeClr>
                </a:solidFill>
              </a:rPr>
            </a:br>
            <a:r>
              <a:rPr lang="hr-HR" sz="2800" b="1" dirty="0" smtClean="0">
                <a:solidFill>
                  <a:schemeClr val="accent1">
                    <a:lumMod val="50000"/>
                  </a:schemeClr>
                </a:solidFill>
              </a:rPr>
              <a:t>         ONEČIŠĆIVAČA</a:t>
            </a: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28878" y="2225310"/>
            <a:ext cx="8488545" cy="3170099"/>
          </a:xfrm>
          <a:prstGeom prst="rect">
            <a:avLst/>
          </a:prstGeom>
          <a:noFill/>
        </p:spPr>
        <p:txBody>
          <a:bodyPr wrap="square" rtlCol="0">
            <a:spAutoFit/>
          </a:bodyPr>
          <a:lstStyle/>
          <a:p>
            <a:r>
              <a:rPr lang="hr-HR" sz="2000" dirty="0" smtClean="0">
                <a:solidFill>
                  <a:schemeClr val="accent1">
                    <a:lumMod val="50000"/>
                  </a:schemeClr>
                </a:solidFill>
              </a:rPr>
              <a:t>Obično se zahtijevaju početna i povremena (godišnja) mjerenja </a:t>
            </a:r>
            <a:r>
              <a:rPr lang="hr-HR" sz="2000" b="1" dirty="0" smtClean="0">
                <a:solidFill>
                  <a:schemeClr val="accent1">
                    <a:lumMod val="50000"/>
                  </a:schemeClr>
                </a:solidFill>
              </a:rPr>
              <a:t>emisija</a:t>
            </a:r>
            <a:r>
              <a:rPr lang="hr-HR" sz="2000" dirty="0" smtClean="0">
                <a:solidFill>
                  <a:schemeClr val="accent1">
                    <a:lumMod val="50000"/>
                  </a:schemeClr>
                </a:solidFill>
              </a:rPr>
              <a:t> (mjerenja na ispustu) kako bi se dokazala usklađenost s emisijskim zahtjevima. Velika postrojenja i spalionice imaju </a:t>
            </a:r>
            <a:r>
              <a:rPr lang="hr-HR" sz="2000" b="1" dirty="0" smtClean="0">
                <a:solidFill>
                  <a:schemeClr val="accent1">
                    <a:lumMod val="50000"/>
                  </a:schemeClr>
                </a:solidFill>
              </a:rPr>
              <a:t>kontinuirano praćenje emisija</a:t>
            </a:r>
            <a:r>
              <a:rPr lang="hr-HR" sz="2000" dirty="0" smtClean="0">
                <a:solidFill>
                  <a:schemeClr val="accent1">
                    <a:lumMod val="50000"/>
                  </a:schemeClr>
                </a:solidFill>
              </a:rPr>
              <a:t> (IED direktiva).</a:t>
            </a:r>
          </a:p>
          <a:p>
            <a:r>
              <a:rPr lang="hr-HR" sz="2000" dirty="0" smtClean="0">
                <a:solidFill>
                  <a:schemeClr val="accent1">
                    <a:lumMod val="50000"/>
                  </a:schemeClr>
                </a:solidFill>
              </a:rPr>
              <a:t> </a:t>
            </a:r>
          </a:p>
          <a:p>
            <a:r>
              <a:rPr lang="hr-HR" sz="2000" dirty="0" smtClean="0">
                <a:solidFill>
                  <a:schemeClr val="accent1">
                    <a:lumMod val="50000"/>
                  </a:schemeClr>
                </a:solidFill>
              </a:rPr>
              <a:t>Primjer gdje se mjerenja kvalitete zraka zahtijevaju u </a:t>
            </a:r>
            <a:r>
              <a:rPr lang="hr-HR" sz="2000" b="1" dirty="0" smtClean="0">
                <a:solidFill>
                  <a:schemeClr val="accent1">
                    <a:lumMod val="50000"/>
                  </a:schemeClr>
                </a:solidFill>
              </a:rPr>
              <a:t>ekološkoj dozvoli</a:t>
            </a:r>
            <a:r>
              <a:rPr lang="hr-HR" sz="2000" dirty="0" smtClean="0">
                <a:solidFill>
                  <a:schemeClr val="accent1">
                    <a:lumMod val="50000"/>
                  </a:schemeClr>
                </a:solidFill>
              </a:rPr>
              <a:t> bio je u tvornici katrana, gdje se u početku zahtijevalo mjerenje </a:t>
            </a:r>
            <a:r>
              <a:rPr lang="hr-HR" sz="2000" b="1" dirty="0" smtClean="0">
                <a:solidFill>
                  <a:schemeClr val="accent1">
                    <a:lumMod val="50000"/>
                  </a:schemeClr>
                </a:solidFill>
              </a:rPr>
              <a:t>BTEX-a</a:t>
            </a:r>
            <a:r>
              <a:rPr lang="hr-HR" sz="2000" dirty="0" smtClean="0">
                <a:solidFill>
                  <a:schemeClr val="accent1">
                    <a:lumMod val="50000"/>
                  </a:schemeClr>
                </a:solidFill>
              </a:rPr>
              <a:t> (benzena) uz rub (ogradu) tvornice. </a:t>
            </a:r>
          </a:p>
          <a:p>
            <a:r>
              <a:rPr lang="hr-HR" sz="2000" dirty="0" smtClean="0">
                <a:solidFill>
                  <a:schemeClr val="accent1">
                    <a:lumMod val="50000"/>
                  </a:schemeClr>
                </a:solidFill>
              </a:rPr>
              <a:t>Ovaj zahtjev je odbačen u kasnijoj reviziji ekološke dozvole.</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LABORATORIJI </a:t>
            </a:r>
            <a:r>
              <a:rPr lang="hr-HR" sz="2800" b="1" dirty="0" smtClean="0">
                <a:solidFill>
                  <a:schemeClr val="accent1">
                    <a:lumMod val="50000"/>
                  </a:schemeClr>
                </a:solidFill>
              </a:rPr>
              <a:t>ZA PRAĆENJE KVALITETE ZRAKA</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99405" y="1456566"/>
            <a:ext cx="8650386" cy="1077218"/>
          </a:xfrm>
          <a:prstGeom prst="rect">
            <a:avLst/>
          </a:prstGeom>
          <a:noFill/>
        </p:spPr>
        <p:txBody>
          <a:bodyPr wrap="square" rtlCol="0">
            <a:spAutoFit/>
          </a:bodyPr>
          <a:lstStyle/>
          <a:p>
            <a:r>
              <a:rPr lang="hr-HR" sz="2000" b="1" i="1" dirty="0" smtClean="0">
                <a:solidFill>
                  <a:schemeClr val="accent1">
                    <a:lumMod val="50000"/>
                  </a:schemeClr>
                </a:solidFill>
              </a:rPr>
              <a:t>Tko smije mjeriti kvalitetu zraka u Danskoj? Trebaju li laboratoriji neku vrstu dozvole i tko je ovlašten izdavati dozvole?</a:t>
            </a:r>
            <a:endParaRPr lang="hr-HR" sz="2000" b="1" dirty="0" smtClean="0">
              <a:solidFill>
                <a:schemeClr val="accent1">
                  <a:lumMod val="50000"/>
                </a:schemeClr>
              </a:solidFill>
            </a:endParaRPr>
          </a:p>
          <a:p>
            <a:endParaRPr lang="hr-HR" sz="2400" b="1" dirty="0">
              <a:solidFill>
                <a:schemeClr val="accent1">
                  <a:lumMod val="50000"/>
                </a:schemeClr>
              </a:solidFill>
            </a:endParaRPr>
          </a:p>
        </p:txBody>
      </p:sp>
      <p:sp>
        <p:nvSpPr>
          <p:cNvPr id="10" name="TextBox 9"/>
          <p:cNvSpPr txBox="1"/>
          <p:nvPr/>
        </p:nvSpPr>
        <p:spPr>
          <a:xfrm>
            <a:off x="331773" y="2307494"/>
            <a:ext cx="8569466" cy="3785652"/>
          </a:xfrm>
          <a:prstGeom prst="rect">
            <a:avLst/>
          </a:prstGeom>
          <a:noFill/>
        </p:spPr>
        <p:txBody>
          <a:bodyPr wrap="square" rtlCol="0">
            <a:spAutoFit/>
          </a:bodyPr>
          <a:lstStyle/>
          <a:p>
            <a:r>
              <a:rPr lang="hr-HR" sz="2000" dirty="0" smtClean="0">
                <a:solidFill>
                  <a:schemeClr val="accent1">
                    <a:lumMod val="50000"/>
                  </a:schemeClr>
                </a:solidFill>
              </a:rPr>
              <a:t>U Danskoj nema certifikacijskog ili </a:t>
            </a:r>
            <a:r>
              <a:rPr lang="hr-HR" sz="2000" b="1" dirty="0" smtClean="0">
                <a:solidFill>
                  <a:schemeClr val="accent1">
                    <a:lumMod val="50000"/>
                  </a:schemeClr>
                </a:solidFill>
              </a:rPr>
              <a:t>licenciranog</a:t>
            </a:r>
            <a:r>
              <a:rPr lang="hr-HR" sz="2000" dirty="0" smtClean="0">
                <a:solidFill>
                  <a:schemeClr val="accent1">
                    <a:lumMod val="50000"/>
                  </a:schemeClr>
                </a:solidFill>
              </a:rPr>
              <a:t> sustava za laboratorije za praćenje kvalitete zraka DAKLE NIJE POTREBNA POSEBNA DOZVOLA. (Nasuprot tome, postoji sustav certificiranja za mjerenje buke.)</a:t>
            </a:r>
          </a:p>
          <a:p>
            <a:r>
              <a:rPr lang="hr-HR" sz="2000" dirty="0" smtClean="0">
                <a:solidFill>
                  <a:schemeClr val="accent1">
                    <a:lumMod val="50000"/>
                  </a:schemeClr>
                </a:solidFill>
              </a:rPr>
              <a:t> </a:t>
            </a:r>
          </a:p>
          <a:p>
            <a:r>
              <a:rPr lang="hr-HR" sz="2000" dirty="0" smtClean="0">
                <a:solidFill>
                  <a:schemeClr val="accent1">
                    <a:lumMod val="50000"/>
                  </a:schemeClr>
                </a:solidFill>
              </a:rPr>
              <a:t>Laboratorije u Danskoj može akreditirati </a:t>
            </a:r>
            <a:r>
              <a:rPr lang="hr-HR" sz="2000" b="1" dirty="0" smtClean="0">
                <a:solidFill>
                  <a:schemeClr val="accent1">
                    <a:lumMod val="50000"/>
                  </a:schemeClr>
                </a:solidFill>
              </a:rPr>
              <a:t>DANAK</a:t>
            </a:r>
            <a:r>
              <a:rPr lang="hr-HR" sz="2000" dirty="0" smtClean="0">
                <a:solidFill>
                  <a:schemeClr val="accent1">
                    <a:lumMod val="50000"/>
                  </a:schemeClr>
                </a:solidFill>
              </a:rPr>
              <a:t>, </a:t>
            </a:r>
            <a:r>
              <a:rPr lang="hr-HR" sz="2000" b="1" dirty="0" smtClean="0">
                <a:solidFill>
                  <a:schemeClr val="accent1">
                    <a:lumMod val="50000"/>
                  </a:schemeClr>
                </a:solidFill>
              </a:rPr>
              <a:t>Danski akreditacijski fond</a:t>
            </a:r>
            <a:r>
              <a:rPr lang="hr-HR" sz="2000" dirty="0" smtClean="0">
                <a:solidFill>
                  <a:schemeClr val="accent1">
                    <a:lumMod val="50000"/>
                  </a:schemeClr>
                </a:solidFill>
              </a:rPr>
              <a:t>. </a:t>
            </a:r>
          </a:p>
          <a:p>
            <a:endParaRPr lang="hr-HR" sz="2000" b="1" dirty="0">
              <a:solidFill>
                <a:schemeClr val="accent1">
                  <a:lumMod val="50000"/>
                </a:schemeClr>
              </a:solidFill>
            </a:endParaRPr>
          </a:p>
          <a:p>
            <a:r>
              <a:rPr lang="hr-HR" sz="2000" b="1" dirty="0" smtClean="0">
                <a:solidFill>
                  <a:schemeClr val="accent1">
                    <a:lumMod val="50000"/>
                  </a:schemeClr>
                </a:solidFill>
              </a:rPr>
              <a:t>DCE</a:t>
            </a:r>
            <a:r>
              <a:rPr lang="hr-HR" sz="2000" dirty="0" smtClean="0">
                <a:solidFill>
                  <a:schemeClr val="accent1">
                    <a:lumMod val="50000"/>
                  </a:schemeClr>
                </a:solidFill>
              </a:rPr>
              <a:t> (</a:t>
            </a:r>
            <a:r>
              <a:rPr lang="hr-HR" sz="2000" b="1" dirty="0" smtClean="0">
                <a:solidFill>
                  <a:schemeClr val="accent1">
                    <a:lumMod val="50000"/>
                  </a:schemeClr>
                </a:solidFill>
              </a:rPr>
              <a:t>Centar za energiju i okoliš</a:t>
            </a:r>
            <a:r>
              <a:rPr lang="hr-HR" sz="2000" dirty="0" smtClean="0">
                <a:solidFill>
                  <a:schemeClr val="accent1">
                    <a:lumMod val="50000"/>
                  </a:schemeClr>
                </a:solidFill>
              </a:rPr>
              <a:t>), koji upravlja nacionalnom mrežom, </a:t>
            </a:r>
            <a:r>
              <a:rPr lang="hr-HR" sz="2000" b="1" dirty="0" smtClean="0">
                <a:solidFill>
                  <a:schemeClr val="accent1">
                    <a:lumMod val="50000"/>
                  </a:schemeClr>
                </a:solidFill>
              </a:rPr>
              <a:t>akreditiran je za referentne metode</a:t>
            </a:r>
            <a:r>
              <a:rPr lang="hr-HR" sz="2000" dirty="0" smtClean="0">
                <a:solidFill>
                  <a:schemeClr val="accent1">
                    <a:lumMod val="50000"/>
                  </a:schemeClr>
                </a:solidFill>
              </a:rPr>
              <a:t> (CEN) koje se koriste u nacionalnoj mreži. </a:t>
            </a:r>
          </a:p>
          <a:p>
            <a:endParaRPr lang="hr-HR" sz="2000" dirty="0" smtClean="0">
              <a:solidFill>
                <a:schemeClr val="accent1">
                  <a:lumMod val="50000"/>
                </a:schemeClr>
              </a:solidFill>
            </a:endParaRPr>
          </a:p>
          <a:p>
            <a:r>
              <a:rPr lang="hr-HR" sz="2000" dirty="0" smtClean="0">
                <a:solidFill>
                  <a:schemeClr val="accent1">
                    <a:lumMod val="50000"/>
                  </a:schemeClr>
                </a:solidFill>
              </a:rPr>
              <a:t>Komercijalni laboratoriji koji obavljaju mjerenja kvalitete zraka obično su </a:t>
            </a:r>
            <a:r>
              <a:rPr lang="hr-HR" sz="2000" b="1" dirty="0" smtClean="0">
                <a:solidFill>
                  <a:schemeClr val="accent1">
                    <a:lumMod val="50000"/>
                  </a:schemeClr>
                </a:solidFill>
              </a:rPr>
              <a:t>akreditirani</a:t>
            </a:r>
            <a:r>
              <a:rPr lang="hr-HR" sz="2000" dirty="0" smtClean="0">
                <a:solidFill>
                  <a:schemeClr val="accent1">
                    <a:lumMod val="50000"/>
                  </a:schemeClr>
                </a:solidFill>
              </a:rPr>
              <a:t> za pojedine parametre i za osiguranje kvalitete općenito.</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LABORATORIJI </a:t>
            </a:r>
            <a:r>
              <a:rPr lang="hr-HR" sz="2800" b="1" dirty="0" smtClean="0">
                <a:solidFill>
                  <a:schemeClr val="accent1">
                    <a:lumMod val="50000"/>
                  </a:schemeClr>
                </a:solidFill>
              </a:rPr>
              <a:t>ZA PRAĆENJE KVALITETE ZRAKA</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85522" y="1925904"/>
            <a:ext cx="8350981" cy="3170099"/>
          </a:xfrm>
          <a:prstGeom prst="rect">
            <a:avLst/>
          </a:prstGeom>
          <a:noFill/>
        </p:spPr>
        <p:txBody>
          <a:bodyPr wrap="square" rtlCol="0">
            <a:spAutoFit/>
          </a:bodyPr>
          <a:lstStyle/>
          <a:p>
            <a:r>
              <a:rPr lang="hr-HR" sz="2000" dirty="0" smtClean="0">
                <a:solidFill>
                  <a:schemeClr val="accent1">
                    <a:lumMod val="50000"/>
                  </a:schemeClr>
                </a:solidFill>
              </a:rPr>
              <a:t>Nema općih zahtjeva za angažiranjem akreditiranih laboratorija, ali to može biti zahtjev upisan u ekološku dozvolu. </a:t>
            </a:r>
          </a:p>
          <a:p>
            <a:r>
              <a:rPr lang="hr-HR" sz="2000" dirty="0" smtClean="0">
                <a:solidFill>
                  <a:schemeClr val="accent1">
                    <a:lumMod val="50000"/>
                  </a:schemeClr>
                </a:solidFill>
              </a:rPr>
              <a:t>Na primjer, </a:t>
            </a:r>
            <a:r>
              <a:rPr lang="hr-HR" sz="2000" b="1" dirty="0" smtClean="0">
                <a:solidFill>
                  <a:schemeClr val="accent1">
                    <a:lumMod val="50000"/>
                  </a:schemeClr>
                </a:solidFill>
              </a:rPr>
              <a:t>"Kontrola i umjeravanje automatskog sustava praćenja (CEMS) provodi tvrtka ili laboratorij koji je ovlašten za to"</a:t>
            </a:r>
            <a:r>
              <a:rPr lang="hr-HR" sz="2000" dirty="0" smtClean="0">
                <a:solidFill>
                  <a:schemeClr val="accent1">
                    <a:lumMod val="50000"/>
                  </a:schemeClr>
                </a:solidFill>
              </a:rPr>
              <a:t>. </a:t>
            </a:r>
          </a:p>
          <a:p>
            <a:endParaRPr lang="hr-HR" sz="2000" dirty="0">
              <a:solidFill>
                <a:schemeClr val="accent1">
                  <a:lumMod val="50000"/>
                </a:schemeClr>
              </a:solidFill>
            </a:endParaRPr>
          </a:p>
          <a:p>
            <a:r>
              <a:rPr lang="hr-HR" sz="2000" dirty="0" smtClean="0">
                <a:solidFill>
                  <a:schemeClr val="accent1">
                    <a:lumMod val="50000"/>
                  </a:schemeClr>
                </a:solidFill>
              </a:rPr>
              <a:t>Često se koristi izraz "kvalificirani", kao što je </a:t>
            </a:r>
            <a:r>
              <a:rPr lang="hr-HR" sz="2000" b="1" dirty="0" smtClean="0">
                <a:solidFill>
                  <a:schemeClr val="accent1">
                    <a:lumMod val="50000"/>
                  </a:schemeClr>
                </a:solidFill>
              </a:rPr>
              <a:t>"Mjerenje mora obaviti kvalificirana tvrtka ili laboratorij"</a:t>
            </a:r>
            <a:r>
              <a:rPr lang="hr-HR" sz="2000" dirty="0" smtClean="0">
                <a:solidFill>
                  <a:schemeClr val="accent1">
                    <a:lumMod val="50000"/>
                  </a:schemeClr>
                </a:solidFill>
              </a:rPr>
              <a:t>, što ne mora nužno zahtijevati akreditaciju za određenu metodu, ali ih se može tražiti dokumentacija o njihovom iskustvu i kontroli kvalitete.</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tx2"/>
                </a:solidFill>
                <a:effectLst>
                  <a:glow>
                    <a:srgbClr val="7F7F7F">
                      <a:alpha val="35000"/>
                    </a:srgbClr>
                  </a:glow>
                </a:effectLst>
              </a:rPr>
              <a:t>11</a:t>
            </a:r>
            <a:r>
              <a:rPr lang="hr-HR" sz="2800" b="1" dirty="0" smtClean="0">
                <a:solidFill>
                  <a:schemeClr val="tx2"/>
                </a:solidFill>
                <a:effectLst>
                  <a:glow>
                    <a:srgbClr val="7F7F7F">
                      <a:alpha val="35000"/>
                    </a:srgbClr>
                  </a:glow>
                </a:effectLst>
              </a:rPr>
              <a:t>.</a:t>
            </a:r>
            <a:r>
              <a:rPr lang="hr-HR" sz="2800" b="1" dirty="0" smtClean="0">
                <a:solidFill>
                  <a:srgbClr val="FF0000"/>
                </a:solidFill>
                <a:effectLst>
                  <a:glow>
                    <a:srgbClr val="7F7F7F">
                      <a:alpha val="35000"/>
                    </a:srgbClr>
                  </a:glow>
                </a:effectLst>
              </a:rPr>
              <a:t>?</a:t>
            </a:r>
            <a:r>
              <a:rPr lang="hr-HR" sz="2800" b="1" dirty="0" smtClean="0"/>
              <a:t> </a:t>
            </a:r>
            <a:r>
              <a:rPr lang="hr-HR" sz="2800" b="1" dirty="0" smtClean="0">
                <a:solidFill>
                  <a:schemeClr val="accent1">
                    <a:lumMod val="50000"/>
                  </a:schemeClr>
                </a:solidFill>
              </a:rPr>
              <a:t>INSPEKCIJA LABORATORIJA ZA PRAĆENJE    </a:t>
            </a:r>
            <a:br>
              <a:rPr lang="hr-HR" sz="2800" b="1" dirty="0" smtClean="0">
                <a:solidFill>
                  <a:schemeClr val="accent1">
                    <a:lumMod val="50000"/>
                  </a:schemeClr>
                </a:solidFill>
              </a:rPr>
            </a:br>
            <a:r>
              <a:rPr lang="hr-HR" sz="2800" b="1" dirty="0" smtClean="0">
                <a:solidFill>
                  <a:schemeClr val="accent1">
                    <a:lumMod val="50000"/>
                  </a:schemeClr>
                </a:solidFill>
              </a:rPr>
              <a:t>             KVALITETE ZRAKA</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33375" y="1371600"/>
            <a:ext cx="8677275" cy="769441"/>
          </a:xfrm>
          <a:prstGeom prst="rect">
            <a:avLst/>
          </a:prstGeom>
          <a:noFill/>
        </p:spPr>
        <p:txBody>
          <a:bodyPr wrap="square" rtlCol="0">
            <a:spAutoFit/>
          </a:bodyPr>
          <a:lstStyle/>
          <a:p>
            <a:pPr algn="just"/>
            <a:r>
              <a:rPr lang="hr-HR" sz="2000" b="1" i="1" dirty="0" smtClean="0">
                <a:solidFill>
                  <a:schemeClr val="accent1">
                    <a:lumMod val="50000"/>
                  </a:schemeClr>
                </a:solidFill>
              </a:rPr>
              <a:t>Koji su koraci u inspekciji laboratorija za praćenje kvalitete zraka u Danskoj?</a:t>
            </a:r>
            <a:endParaRPr lang="hr-HR" sz="2000" b="1" dirty="0" smtClean="0">
              <a:solidFill>
                <a:schemeClr val="accent1">
                  <a:lumMod val="50000"/>
                </a:schemeClr>
              </a:solidFill>
            </a:endParaRPr>
          </a:p>
          <a:p>
            <a:pPr algn="just"/>
            <a:endParaRPr lang="hr-HR" sz="2400" b="1" dirty="0">
              <a:solidFill>
                <a:schemeClr val="accent1">
                  <a:lumMod val="50000"/>
                </a:schemeClr>
              </a:solidFill>
            </a:endParaRPr>
          </a:p>
        </p:txBody>
      </p:sp>
      <p:sp>
        <p:nvSpPr>
          <p:cNvPr id="12" name="TextBox 11"/>
          <p:cNvSpPr txBox="1"/>
          <p:nvPr/>
        </p:nvSpPr>
        <p:spPr>
          <a:xfrm>
            <a:off x="376239" y="2092770"/>
            <a:ext cx="8477250" cy="4401205"/>
          </a:xfrm>
          <a:prstGeom prst="rect">
            <a:avLst/>
          </a:prstGeom>
          <a:noFill/>
        </p:spPr>
        <p:txBody>
          <a:bodyPr wrap="square" rtlCol="0">
            <a:spAutoFit/>
          </a:bodyPr>
          <a:lstStyle/>
          <a:p>
            <a:r>
              <a:rPr lang="hr-HR" sz="2000" dirty="0" smtClean="0">
                <a:solidFill>
                  <a:schemeClr val="accent1">
                    <a:lumMod val="50000"/>
                  </a:schemeClr>
                </a:solidFill>
              </a:rPr>
              <a:t>Inspekciju laboratorija za praćenje kvalitete zraka provodi se putem akreditacije </a:t>
            </a:r>
            <a:r>
              <a:rPr lang="hr-HR" sz="2000" b="1" dirty="0" smtClean="0">
                <a:solidFill>
                  <a:schemeClr val="accent1">
                    <a:lumMod val="50000"/>
                  </a:schemeClr>
                </a:solidFill>
              </a:rPr>
              <a:t>DANAK</a:t>
            </a:r>
            <a:r>
              <a:rPr lang="hr-HR" sz="2000" dirty="0" smtClean="0">
                <a:solidFill>
                  <a:schemeClr val="accent1">
                    <a:lumMod val="50000"/>
                  </a:schemeClr>
                </a:solidFill>
              </a:rPr>
              <a:t> (Danski akreditacijski fond) koji je dansko akreditacijsko tijelo i to samo za akreditirane metode. Akreditacija se dodjeljuje na četiri godine. </a:t>
            </a:r>
          </a:p>
          <a:p>
            <a:r>
              <a:rPr lang="hr-HR" sz="2000" dirty="0" smtClean="0">
                <a:solidFill>
                  <a:schemeClr val="accent1">
                    <a:lumMod val="50000"/>
                  </a:schemeClr>
                </a:solidFill>
              </a:rPr>
              <a:t>Postupak je kao i kod nas. Na početku je sami akreditacijski nadzor,a nakon toga slijede redovni godišnji nadzori. Nakon 4 godine je </a:t>
            </a:r>
            <a:r>
              <a:rPr lang="hr-HR" sz="2000" dirty="0" err="1" smtClean="0">
                <a:solidFill>
                  <a:schemeClr val="accent1">
                    <a:lumMod val="50000"/>
                  </a:schemeClr>
                </a:solidFill>
              </a:rPr>
              <a:t>reakreditacija</a:t>
            </a:r>
            <a:r>
              <a:rPr lang="hr-HR" sz="2000" dirty="0" smtClean="0">
                <a:solidFill>
                  <a:schemeClr val="accent1">
                    <a:lumMod val="50000"/>
                  </a:schemeClr>
                </a:solidFill>
              </a:rPr>
              <a:t> koja obuhvaća razinu nadzora kao kod ishođenja akreditacije. Opći postupak akreditacije opisan je na poveznici: </a:t>
            </a:r>
            <a:r>
              <a:rPr lang="hr-HR" sz="2000" u="sng" dirty="0" smtClean="0">
                <a:solidFill>
                  <a:schemeClr val="accent1">
                    <a:lumMod val="50000"/>
                  </a:schemeClr>
                </a:solidFill>
                <a:hlinkClick r:id="rId4"/>
              </a:rPr>
              <a:t>http://english.danak.dk/English/english_about_accredit/English/english_about_accredit/english_about_akkredit_process/</a:t>
            </a:r>
            <a:r>
              <a:rPr lang="hr-HR" sz="2000" dirty="0" smtClean="0">
                <a:solidFill>
                  <a:schemeClr val="accent1">
                    <a:lumMod val="50000"/>
                  </a:schemeClr>
                </a:solidFill>
              </a:rPr>
              <a:t>.</a:t>
            </a:r>
          </a:p>
          <a:p>
            <a:r>
              <a:rPr lang="hr-HR" sz="2000" dirty="0" smtClean="0">
                <a:solidFill>
                  <a:schemeClr val="accent1">
                    <a:lumMod val="50000"/>
                  </a:schemeClr>
                </a:solidFill>
              </a:rPr>
              <a:t> </a:t>
            </a:r>
          </a:p>
          <a:p>
            <a:r>
              <a:rPr lang="hr-HR" sz="2000" b="1" dirty="0" smtClean="0">
                <a:solidFill>
                  <a:schemeClr val="accent1">
                    <a:lumMod val="50000"/>
                  </a:schemeClr>
                </a:solidFill>
              </a:rPr>
              <a:t>DCE sudjeluje na interkomparacijama</a:t>
            </a:r>
            <a:r>
              <a:rPr lang="hr-HR" sz="2000" dirty="0" smtClean="0">
                <a:solidFill>
                  <a:schemeClr val="accent1">
                    <a:lumMod val="50000"/>
                  </a:schemeClr>
                </a:solidFill>
              </a:rPr>
              <a:t> za mjerenje kvalitete zraka u referentnom laboratoriju Europske unije (ERLAP, </a:t>
            </a:r>
            <a:r>
              <a:rPr lang="hr-HR" sz="2000" u="sng" dirty="0" smtClean="0">
                <a:solidFill>
                  <a:schemeClr val="accent1">
                    <a:lumMod val="50000"/>
                  </a:schemeClr>
                </a:solidFill>
                <a:hlinkClick r:id="rId5"/>
              </a:rPr>
              <a:t>https://ec.europa.eu/jrc/en/research-facility/european-reference-laboratory-air-pollution</a:t>
            </a:r>
            <a:r>
              <a:rPr lang="hr-HR" sz="2000" dirty="0" smtClean="0">
                <a:solidFill>
                  <a:schemeClr val="accent1">
                    <a:lumMod val="50000"/>
                  </a:schemeClr>
                </a:solidFill>
              </a:rPr>
              <a:t>).</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INSPEKCIJSKI </a:t>
            </a:r>
            <a:r>
              <a:rPr lang="hr-HR" sz="2800" b="1" dirty="0" smtClean="0">
                <a:solidFill>
                  <a:schemeClr val="accent1">
                    <a:lumMod val="50000"/>
                  </a:schemeClr>
                </a:solidFill>
              </a:rPr>
              <a:t>NADZOR ONEČIŠĆIVAČA</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85749" y="1362075"/>
            <a:ext cx="8620125" cy="1015663"/>
          </a:xfrm>
          <a:prstGeom prst="rect">
            <a:avLst/>
          </a:prstGeom>
          <a:noFill/>
        </p:spPr>
        <p:txBody>
          <a:bodyPr wrap="square" rtlCol="0">
            <a:spAutoFit/>
          </a:bodyPr>
          <a:lstStyle/>
          <a:p>
            <a:r>
              <a:rPr lang="hr-HR" sz="2000" b="1" i="1" dirty="0" smtClean="0">
                <a:solidFill>
                  <a:schemeClr val="accent1">
                    <a:lumMod val="50000"/>
                  </a:schemeClr>
                </a:solidFill>
              </a:rPr>
              <a:t>Koji su koraci u inspekciji onečišćivača (kao vlasnika mjernih postaja za praćenje kvalitete zraka) u području kvalitete zraka? Način planiranja, uloge u “ad hoc” inspekciji, odgovornost inspektora da naredi neposredne mjere.</a:t>
            </a:r>
            <a:endParaRPr lang="hr-HR" sz="2000" b="1" dirty="0" smtClean="0">
              <a:solidFill>
                <a:schemeClr val="accent1">
                  <a:lumMod val="50000"/>
                </a:schemeClr>
              </a:solidFill>
            </a:endParaRPr>
          </a:p>
        </p:txBody>
      </p:sp>
      <p:sp>
        <p:nvSpPr>
          <p:cNvPr id="10" name="TextBox 9"/>
          <p:cNvSpPr txBox="1"/>
          <p:nvPr/>
        </p:nvSpPr>
        <p:spPr>
          <a:xfrm>
            <a:off x="285749" y="2762250"/>
            <a:ext cx="8496300" cy="3170099"/>
          </a:xfrm>
          <a:prstGeom prst="rect">
            <a:avLst/>
          </a:prstGeom>
          <a:noFill/>
        </p:spPr>
        <p:txBody>
          <a:bodyPr wrap="square" rtlCol="0">
            <a:spAutoFit/>
          </a:bodyPr>
          <a:lstStyle/>
          <a:p>
            <a:r>
              <a:rPr lang="hr-HR" sz="2000" dirty="0" smtClean="0">
                <a:solidFill>
                  <a:schemeClr val="accent1">
                    <a:lumMod val="50000"/>
                  </a:schemeClr>
                </a:solidFill>
              </a:rPr>
              <a:t>U Danskoj je inspekcija zaštite okoliša u nadležnosti „Kommune“ (</a:t>
            </a:r>
            <a:r>
              <a:rPr lang="hr-HR" sz="2000" b="1" dirty="0" smtClean="0">
                <a:solidFill>
                  <a:schemeClr val="accent1">
                    <a:lumMod val="50000"/>
                  </a:schemeClr>
                </a:solidFill>
              </a:rPr>
              <a:t>lokalne/regionalne samouprave</a:t>
            </a:r>
            <a:r>
              <a:rPr lang="hr-HR" sz="2000" dirty="0" smtClean="0">
                <a:solidFill>
                  <a:schemeClr val="accent1">
                    <a:lumMod val="50000"/>
                  </a:schemeClr>
                </a:solidFill>
              </a:rPr>
              <a:t>) čiji zaposlenici provode inspekcijski nadzor onečišćivača, osim najvećih industrijskih </a:t>
            </a:r>
            <a:r>
              <a:rPr lang="hr-HR" sz="2000" b="1" dirty="0" smtClean="0">
                <a:solidFill>
                  <a:schemeClr val="accent1">
                    <a:lumMod val="50000"/>
                  </a:schemeClr>
                </a:solidFill>
              </a:rPr>
              <a:t>postrojenja</a:t>
            </a:r>
            <a:r>
              <a:rPr lang="hr-HR" sz="2000" dirty="0" smtClean="0">
                <a:solidFill>
                  <a:schemeClr val="accent1">
                    <a:lumMod val="50000"/>
                  </a:schemeClr>
                </a:solidFill>
              </a:rPr>
              <a:t> koje izravno nadzire </a:t>
            </a:r>
            <a:r>
              <a:rPr lang="hr-HR" sz="2000" b="1" dirty="0" smtClean="0">
                <a:solidFill>
                  <a:schemeClr val="accent1">
                    <a:lumMod val="50000"/>
                  </a:schemeClr>
                </a:solidFill>
              </a:rPr>
              <a:t>Agencija za zaštitu okoliša </a:t>
            </a:r>
            <a:r>
              <a:rPr lang="hr-HR" sz="2000" dirty="0" smtClean="0">
                <a:solidFill>
                  <a:schemeClr val="accent1">
                    <a:lumMod val="50000"/>
                  </a:schemeClr>
                </a:solidFill>
              </a:rPr>
              <a:t>(EPA).</a:t>
            </a:r>
          </a:p>
          <a:p>
            <a:endParaRPr lang="hr-HR" sz="2000" dirty="0" smtClean="0">
              <a:solidFill>
                <a:schemeClr val="accent1">
                  <a:lumMod val="50000"/>
                </a:schemeClr>
              </a:solidFill>
            </a:endParaRPr>
          </a:p>
          <a:p>
            <a:r>
              <a:rPr lang="hr-HR" sz="2000" dirty="0" smtClean="0">
                <a:solidFill>
                  <a:schemeClr val="accent1">
                    <a:lumMod val="50000"/>
                  </a:schemeClr>
                </a:solidFill>
              </a:rPr>
              <a:t>Ne postoji "priručnik" za inspekciju zaštite okoliša, ali inspektori postupaju po odgovarajućim zakonskim odredbama i smjernicama Danske Agencije.</a:t>
            </a:r>
          </a:p>
          <a:p>
            <a:r>
              <a:rPr lang="en-GB" sz="2000" u="sng" dirty="0" smtClean="0">
                <a:solidFill>
                  <a:schemeClr val="accent1">
                    <a:lumMod val="50000"/>
                  </a:schemeClr>
                </a:solidFill>
                <a:hlinkClick r:id="rId4"/>
              </a:rPr>
              <a:t>http://eng.mst.dk/trade/industry/industrial-air-pollution/statutory-orders-and-guidelines/</a:t>
            </a:r>
            <a:endParaRPr lang="hr-HR" sz="2000" dirty="0" smtClean="0">
              <a:solidFill>
                <a:schemeClr val="accent1">
                  <a:lumMod val="50000"/>
                </a:schemeClr>
              </a:solidFill>
            </a:endParaRP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INSPEKCIJSKI </a:t>
            </a:r>
            <a:r>
              <a:rPr lang="hr-HR" sz="2800" b="1" dirty="0" smtClean="0">
                <a:solidFill>
                  <a:schemeClr val="accent1">
                    <a:lumMod val="50000"/>
                  </a:schemeClr>
                </a:solidFill>
              </a:rPr>
              <a:t>NADZOR ONEČIŠĆIVAČA</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71475" y="1866900"/>
            <a:ext cx="8610600" cy="3785652"/>
          </a:xfrm>
          <a:prstGeom prst="rect">
            <a:avLst/>
          </a:prstGeom>
          <a:noFill/>
        </p:spPr>
        <p:txBody>
          <a:bodyPr wrap="square" rtlCol="0">
            <a:spAutoFit/>
          </a:bodyPr>
          <a:lstStyle/>
          <a:p>
            <a:r>
              <a:rPr lang="hr-HR" sz="2000" dirty="0" smtClean="0">
                <a:solidFill>
                  <a:schemeClr val="accent1">
                    <a:lumMod val="50000"/>
                  </a:schemeClr>
                </a:solidFill>
              </a:rPr>
              <a:t>Postoji i zakonska regulativa o inspekciji zaštite okoliša koja opisuje: učestalost inspekcijskog procesa za različite vrste nadzora, obavezne informacije koje trebaju biti u dozvolama i inspekcijskim izvješćima, javne informacije i obavezna izvješća o provedenim inspekcijskim nadzorima koja se šalju Danskoj Agenciji.</a:t>
            </a:r>
          </a:p>
          <a:p>
            <a:r>
              <a:rPr lang="en-GB" sz="2000" u="sng" dirty="0" smtClean="0">
                <a:solidFill>
                  <a:schemeClr val="accent1">
                    <a:lumMod val="50000"/>
                  </a:schemeClr>
                </a:solidFill>
                <a:hlinkClick r:id="rId4"/>
              </a:rPr>
              <a:t>https://www.retsinformation.dk/forms/R0710.aspx?id=194518</a:t>
            </a:r>
            <a:endParaRPr lang="hr-HR" sz="2000" u="sng" dirty="0" smtClean="0">
              <a:solidFill>
                <a:schemeClr val="accent1">
                  <a:lumMod val="50000"/>
                </a:schemeClr>
              </a:solidFill>
            </a:endParaRPr>
          </a:p>
          <a:p>
            <a:endParaRPr lang="hr-HR" sz="2000" dirty="0" smtClean="0">
              <a:solidFill>
                <a:schemeClr val="accent1">
                  <a:lumMod val="50000"/>
                </a:schemeClr>
              </a:solidFill>
            </a:endParaRPr>
          </a:p>
          <a:p>
            <a:r>
              <a:rPr lang="hr-HR" sz="2000" dirty="0" smtClean="0">
                <a:solidFill>
                  <a:schemeClr val="accent1">
                    <a:lumMod val="50000"/>
                  </a:schemeClr>
                </a:solidFill>
              </a:rPr>
              <a:t>Glavne smjernice o industrijskom onečišćenju zraka (Smjernice za emisije u zrak) određuju postupke za izdavanje i provjeru uvjeta dozvole, ali ne opisuje postupke inspekcije. </a:t>
            </a:r>
          </a:p>
          <a:p>
            <a:r>
              <a:rPr lang="hr-HR" sz="2000" u="sng" dirty="0" smtClean="0">
                <a:solidFill>
                  <a:schemeClr val="accent1">
                    <a:lumMod val="50000"/>
                  </a:schemeClr>
                </a:solidFill>
                <a:hlinkClick r:id="rId5"/>
              </a:rPr>
              <a:t>http://eng.mst.dk/media/mst/69141/Guidelines%20for%20Air%20Emission%20Regulation.pdf</a:t>
            </a:r>
            <a:r>
              <a:rPr lang="hr-HR" sz="2000" dirty="0" smtClean="0">
                <a:solidFill>
                  <a:schemeClr val="accent1">
                    <a:lumMod val="50000"/>
                  </a:schemeClr>
                </a:solidFill>
              </a:rPr>
              <a:t> (na Danskom).</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INSPEKCIJSKI </a:t>
            </a:r>
            <a:r>
              <a:rPr lang="hr-HR" sz="2800" b="1" dirty="0" smtClean="0">
                <a:solidFill>
                  <a:schemeClr val="accent1">
                    <a:lumMod val="50000"/>
                  </a:schemeClr>
                </a:solidFill>
              </a:rPr>
              <a:t>NADZOR ONEČIŠĆIVAČA</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504824" y="2009775"/>
            <a:ext cx="8543926" cy="3477875"/>
          </a:xfrm>
          <a:prstGeom prst="rect">
            <a:avLst/>
          </a:prstGeom>
          <a:noFill/>
        </p:spPr>
        <p:txBody>
          <a:bodyPr wrap="square" rtlCol="0">
            <a:spAutoFit/>
          </a:bodyPr>
          <a:lstStyle/>
          <a:p>
            <a:r>
              <a:rPr lang="hr-HR" sz="2000" dirty="0" smtClean="0">
                <a:solidFill>
                  <a:schemeClr val="accent1">
                    <a:lumMod val="50000"/>
                  </a:schemeClr>
                </a:solidFill>
              </a:rPr>
              <a:t>Budući da postoje samo rijetki zahtjevi za uzorkovanjem ili </a:t>
            </a:r>
            <a:r>
              <a:rPr lang="hr-HR" sz="2000" b="1" dirty="0" smtClean="0">
                <a:solidFill>
                  <a:schemeClr val="accent1">
                    <a:lumMod val="50000"/>
                  </a:schemeClr>
                </a:solidFill>
              </a:rPr>
              <a:t>praćenjem kvalitete zraka</a:t>
            </a:r>
            <a:r>
              <a:rPr lang="hr-HR" sz="2000" dirty="0" smtClean="0">
                <a:solidFill>
                  <a:schemeClr val="accent1">
                    <a:lumMod val="50000"/>
                  </a:schemeClr>
                </a:solidFill>
              </a:rPr>
              <a:t>, nema općih postupaka za provjeru praćenja kvalitete zraka. </a:t>
            </a:r>
          </a:p>
          <a:p>
            <a:r>
              <a:rPr lang="hr-HR" sz="2000" dirty="0" smtClean="0">
                <a:solidFill>
                  <a:schemeClr val="accent1">
                    <a:lumMod val="50000"/>
                  </a:schemeClr>
                </a:solidFill>
              </a:rPr>
              <a:t>Inspekcije se obično oslanjaju na mjerenja kvalificiranih i </a:t>
            </a:r>
            <a:r>
              <a:rPr lang="hr-HR" sz="2000" b="1" dirty="0" smtClean="0">
                <a:solidFill>
                  <a:schemeClr val="accent1">
                    <a:lumMod val="50000"/>
                  </a:schemeClr>
                </a:solidFill>
              </a:rPr>
              <a:t>akreditiranih laboratorija</a:t>
            </a:r>
            <a:r>
              <a:rPr lang="hr-HR" sz="2000" dirty="0" smtClean="0">
                <a:solidFill>
                  <a:schemeClr val="accent1">
                    <a:lumMod val="50000"/>
                  </a:schemeClr>
                </a:solidFill>
              </a:rPr>
              <a:t>. </a:t>
            </a:r>
          </a:p>
          <a:p>
            <a:r>
              <a:rPr lang="hr-HR" sz="2000" dirty="0" smtClean="0">
                <a:solidFill>
                  <a:schemeClr val="accent1">
                    <a:lumMod val="50000"/>
                  </a:schemeClr>
                </a:solidFill>
              </a:rPr>
              <a:t>Laboratorijska izvješća o mjerenjima koja zahtijevaju </a:t>
            </a:r>
            <a:r>
              <a:rPr lang="hr-HR" sz="2000" b="1" dirty="0" smtClean="0">
                <a:solidFill>
                  <a:schemeClr val="accent1">
                    <a:lumMod val="50000"/>
                  </a:schemeClr>
                </a:solidFill>
              </a:rPr>
              <a:t>uvjeti iz dozvole </a:t>
            </a:r>
            <a:r>
              <a:rPr lang="hr-HR" sz="2000" dirty="0" smtClean="0">
                <a:solidFill>
                  <a:schemeClr val="accent1">
                    <a:lumMod val="50000"/>
                  </a:schemeClr>
                </a:solidFill>
              </a:rPr>
              <a:t>obično se od strane onečišćivača prosljeđuju tijelu nadležnom za zaštitu okoliša.</a:t>
            </a:r>
          </a:p>
          <a:p>
            <a:r>
              <a:rPr lang="hr-HR" sz="2000" dirty="0" smtClean="0">
                <a:solidFill>
                  <a:schemeClr val="accent1">
                    <a:lumMod val="50000"/>
                  </a:schemeClr>
                </a:solidFill>
              </a:rPr>
              <a:t> </a:t>
            </a:r>
          </a:p>
          <a:p>
            <a:r>
              <a:rPr lang="hr-HR" sz="2000" dirty="0" smtClean="0">
                <a:solidFill>
                  <a:schemeClr val="accent1">
                    <a:lumMod val="50000"/>
                  </a:schemeClr>
                </a:solidFill>
              </a:rPr>
              <a:t>U </a:t>
            </a:r>
            <a:r>
              <a:rPr lang="hr-HR" sz="2000" b="1" dirty="0" smtClean="0">
                <a:solidFill>
                  <a:schemeClr val="accent1">
                    <a:lumMod val="50000"/>
                  </a:schemeClr>
                </a:solidFill>
              </a:rPr>
              <a:t>slučaju pritužbi</a:t>
            </a:r>
            <a:r>
              <a:rPr lang="hr-HR" sz="2000" dirty="0" smtClean="0">
                <a:solidFill>
                  <a:schemeClr val="accent1">
                    <a:lumMod val="50000"/>
                  </a:schemeClr>
                </a:solidFill>
              </a:rPr>
              <a:t>, osobito za dodijavanje mirisom, može se zatražiti kratkotrajno </a:t>
            </a:r>
            <a:r>
              <a:rPr lang="hr-HR" sz="2000" b="1" dirty="0" smtClean="0">
                <a:solidFill>
                  <a:schemeClr val="accent1">
                    <a:lumMod val="50000"/>
                  </a:schemeClr>
                </a:solidFill>
              </a:rPr>
              <a:t>mjerenje kvalitete zraka </a:t>
            </a:r>
            <a:r>
              <a:rPr lang="hr-HR" sz="2000" dirty="0" smtClean="0">
                <a:solidFill>
                  <a:schemeClr val="accent1">
                    <a:lumMod val="50000"/>
                  </a:schemeClr>
                </a:solidFill>
              </a:rPr>
              <a:t>kako bi se odredila koncentracija neugodnih mirisa u stambenom području iz kojega je došla pritužba.</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INSPEKCIJSKI </a:t>
            </a:r>
            <a:r>
              <a:rPr lang="hr-HR" sz="2800" b="1" dirty="0" smtClean="0">
                <a:solidFill>
                  <a:schemeClr val="accent1">
                    <a:lumMod val="50000"/>
                  </a:schemeClr>
                </a:solidFill>
              </a:rPr>
              <a:t>NADZOR ONEČIŠĆIVAČA</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57200" y="1933575"/>
            <a:ext cx="8105775" cy="3785652"/>
          </a:xfrm>
          <a:prstGeom prst="rect">
            <a:avLst/>
          </a:prstGeom>
          <a:noFill/>
        </p:spPr>
        <p:txBody>
          <a:bodyPr wrap="square" rtlCol="0">
            <a:spAutoFit/>
          </a:bodyPr>
          <a:lstStyle/>
          <a:p>
            <a:r>
              <a:rPr lang="hr-HR" sz="2000" dirty="0" smtClean="0">
                <a:solidFill>
                  <a:schemeClr val="accent1">
                    <a:lumMod val="50000"/>
                  </a:schemeClr>
                </a:solidFill>
              </a:rPr>
              <a:t>Inspekcije koje sadrže i kvalitetu zraka obično uključuju:</a:t>
            </a:r>
          </a:p>
          <a:p>
            <a:r>
              <a:rPr lang="hr-HR" sz="2000" dirty="0" smtClean="0">
                <a:solidFill>
                  <a:schemeClr val="accent1">
                    <a:lumMod val="50000"/>
                  </a:schemeClr>
                </a:solidFill>
              </a:rPr>
              <a:t>- pregled relevantnih proizvodnih procesa</a:t>
            </a:r>
          </a:p>
          <a:p>
            <a:r>
              <a:rPr lang="hr-HR" sz="2000" dirty="0" smtClean="0">
                <a:solidFill>
                  <a:schemeClr val="accent1">
                    <a:lumMod val="50000"/>
                  </a:schemeClr>
                </a:solidFill>
              </a:rPr>
              <a:t>- ispuste i dimnjake i svu opremu za pročišćavanje zraka</a:t>
            </a:r>
          </a:p>
          <a:p>
            <a:r>
              <a:rPr lang="hr-HR" sz="2000" dirty="0" smtClean="0">
                <a:solidFill>
                  <a:schemeClr val="accent1">
                    <a:lumMod val="50000"/>
                  </a:schemeClr>
                </a:solidFill>
              </a:rPr>
              <a:t>- pregled izvještaja o vođenju procesa i mjerenju</a:t>
            </a:r>
          </a:p>
          <a:p>
            <a:r>
              <a:rPr lang="hr-HR" sz="2000" dirty="0" smtClean="0">
                <a:solidFill>
                  <a:schemeClr val="accent1">
                    <a:lumMod val="50000"/>
                  </a:schemeClr>
                </a:solidFill>
              </a:rPr>
              <a:t> </a:t>
            </a:r>
          </a:p>
          <a:p>
            <a:r>
              <a:rPr lang="hr-HR" sz="2000" dirty="0" smtClean="0">
                <a:solidFill>
                  <a:schemeClr val="accent1">
                    <a:lumMod val="50000"/>
                  </a:schemeClr>
                </a:solidFill>
              </a:rPr>
              <a:t>Svi inspekcijski nadzori su pohranjeni u nacionalnoj bazi podataka za okoliš (DMA) uključujući inspekcijska izvješća i odluke, a sve je dostupno javnosti </a:t>
            </a:r>
            <a:r>
              <a:rPr lang="hr-HR" sz="2000" u="sng" dirty="0" smtClean="0">
                <a:solidFill>
                  <a:schemeClr val="accent1">
                    <a:lumMod val="50000"/>
                  </a:schemeClr>
                </a:solidFill>
                <a:hlinkClick r:id="rId4"/>
              </a:rPr>
              <a:t>https://dma.mst.dk</a:t>
            </a:r>
            <a:r>
              <a:rPr lang="hr-HR" sz="2000" dirty="0" smtClean="0">
                <a:solidFill>
                  <a:schemeClr val="accent1">
                    <a:lumMod val="50000"/>
                  </a:schemeClr>
                </a:solidFill>
              </a:rPr>
              <a:t> (na Danskom).</a:t>
            </a:r>
          </a:p>
          <a:p>
            <a:endParaRPr lang="hr-HR" sz="2000" dirty="0" smtClean="0">
              <a:solidFill>
                <a:schemeClr val="accent1">
                  <a:lumMod val="50000"/>
                </a:schemeClr>
              </a:solidFill>
            </a:endParaRPr>
          </a:p>
          <a:p>
            <a:r>
              <a:rPr lang="hr-HR" sz="2000" dirty="0" smtClean="0">
                <a:solidFill>
                  <a:schemeClr val="accent1">
                    <a:lumMod val="50000"/>
                  </a:schemeClr>
                </a:solidFill>
              </a:rPr>
              <a:t>Bazu podataka moguće je pretražiti po pojedinoj tvrtki, kao i dobiti ukupnu statistiku za dozvole, inspekcije i izvršnim radnjama u „Kommune“.</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INSPEKCIJSKI </a:t>
            </a:r>
            <a:r>
              <a:rPr lang="hr-HR" sz="2800" b="1" dirty="0" smtClean="0">
                <a:solidFill>
                  <a:schemeClr val="accent1">
                    <a:lumMod val="50000"/>
                  </a:schemeClr>
                </a:solidFill>
              </a:rPr>
              <a:t>NADZOR ONEČIŠĆIVAČA</a:t>
            </a: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438149" y="1524000"/>
            <a:ext cx="8391525" cy="4708981"/>
          </a:xfrm>
          <a:prstGeom prst="rect">
            <a:avLst/>
          </a:prstGeom>
          <a:noFill/>
        </p:spPr>
        <p:txBody>
          <a:bodyPr wrap="square" rtlCol="0">
            <a:spAutoFit/>
          </a:bodyPr>
          <a:lstStyle/>
          <a:p>
            <a:r>
              <a:rPr lang="hr-HR" sz="2000" b="1" dirty="0" smtClean="0">
                <a:solidFill>
                  <a:schemeClr val="accent1">
                    <a:lumMod val="50000"/>
                  </a:schemeClr>
                </a:solidFill>
              </a:rPr>
              <a:t>Neplanirani nadzor</a:t>
            </a:r>
          </a:p>
          <a:p>
            <a:endParaRPr lang="hr-HR" sz="2000" dirty="0" smtClean="0">
              <a:solidFill>
                <a:schemeClr val="accent1">
                  <a:lumMod val="50000"/>
                </a:schemeClr>
              </a:solidFill>
            </a:endParaRPr>
          </a:p>
          <a:p>
            <a:r>
              <a:rPr lang="hr-HR" sz="2000" dirty="0" smtClean="0">
                <a:solidFill>
                  <a:schemeClr val="accent1">
                    <a:lumMod val="50000"/>
                  </a:schemeClr>
                </a:solidFill>
              </a:rPr>
              <a:t>Kada se zaprimi pritužba, inspektori posjete to mjesto kako bi odredili prirodu i opseg problema. Radeći zajedno s ostalim zaposlenicima koji su nadležni za ekologiju u „Kommune“ </a:t>
            </a:r>
            <a:r>
              <a:rPr lang="hr-HR" sz="2000" b="1" dirty="0" smtClean="0">
                <a:solidFill>
                  <a:schemeClr val="accent1">
                    <a:lumMod val="50000"/>
                  </a:schemeClr>
                </a:solidFill>
              </a:rPr>
              <a:t>mogu izdati obvezne mjere </a:t>
            </a:r>
            <a:r>
              <a:rPr lang="hr-HR" sz="2000" dirty="0" smtClean="0">
                <a:solidFill>
                  <a:schemeClr val="accent1">
                    <a:lumMod val="50000"/>
                  </a:schemeClr>
                </a:solidFill>
              </a:rPr>
              <a:t>koje tvrtke moraju </a:t>
            </a:r>
            <a:r>
              <a:rPr lang="hr-HR" sz="2000" dirty="0" err="1" smtClean="0">
                <a:solidFill>
                  <a:schemeClr val="accent1">
                    <a:lumMod val="50000"/>
                  </a:schemeClr>
                </a:solidFill>
              </a:rPr>
              <a:t>primjeniti</a:t>
            </a:r>
            <a:r>
              <a:rPr lang="hr-HR" sz="2000" dirty="0" smtClean="0">
                <a:solidFill>
                  <a:schemeClr val="accent1">
                    <a:lumMod val="50000"/>
                  </a:schemeClr>
                </a:solidFill>
              </a:rPr>
              <a:t> unutar određenog roka. </a:t>
            </a:r>
          </a:p>
          <a:p>
            <a:endParaRPr lang="hr-HR" sz="2000" dirty="0" smtClean="0">
              <a:solidFill>
                <a:schemeClr val="accent1">
                  <a:lumMod val="50000"/>
                </a:schemeClr>
              </a:solidFill>
            </a:endParaRPr>
          </a:p>
          <a:p>
            <a:r>
              <a:rPr lang="hr-HR" sz="2000" dirty="0" smtClean="0">
                <a:solidFill>
                  <a:schemeClr val="accent1">
                    <a:lumMod val="50000"/>
                  </a:schemeClr>
                </a:solidFill>
              </a:rPr>
              <a:t>Na primjer, popraviti neispravan sustav i provesti mjerenja dok sustav ne počne raditi ispravno. </a:t>
            </a:r>
          </a:p>
          <a:p>
            <a:r>
              <a:rPr lang="hr-HR" sz="2000" dirty="0" smtClean="0">
                <a:solidFill>
                  <a:schemeClr val="accent1">
                    <a:lumMod val="50000"/>
                  </a:schemeClr>
                </a:solidFill>
              </a:rPr>
              <a:t>Inspektori također mogu izdati zabrane, koje zahtijevaju od tvrtke da </a:t>
            </a:r>
            <a:r>
              <a:rPr lang="hr-HR" sz="2000" b="1" dirty="0" smtClean="0">
                <a:solidFill>
                  <a:schemeClr val="accent1">
                    <a:lumMod val="50000"/>
                  </a:schemeClr>
                </a:solidFill>
              </a:rPr>
              <a:t>zaustavi neku aktivnost ili proces</a:t>
            </a:r>
            <a:r>
              <a:rPr lang="hr-HR" sz="2000" dirty="0" smtClean="0">
                <a:solidFill>
                  <a:schemeClr val="accent1">
                    <a:lumMod val="50000"/>
                  </a:schemeClr>
                </a:solidFill>
              </a:rPr>
              <a:t> koji ne udovoljava uvjetima iz dozvole. </a:t>
            </a:r>
          </a:p>
          <a:p>
            <a:endParaRPr lang="hr-HR" sz="2000" dirty="0" smtClean="0">
              <a:solidFill>
                <a:schemeClr val="accent1">
                  <a:lumMod val="50000"/>
                </a:schemeClr>
              </a:solidFill>
            </a:endParaRPr>
          </a:p>
          <a:p>
            <a:r>
              <a:rPr lang="hr-HR" sz="2000" dirty="0" smtClean="0">
                <a:solidFill>
                  <a:schemeClr val="accent1">
                    <a:lumMod val="50000"/>
                  </a:schemeClr>
                </a:solidFill>
              </a:rPr>
              <a:t>Također za ozbiljno i neprekidno </a:t>
            </a:r>
            <a:r>
              <a:rPr lang="hr-HR" sz="2000" b="1" dirty="0" smtClean="0">
                <a:solidFill>
                  <a:schemeClr val="accent1">
                    <a:lumMod val="50000"/>
                  </a:schemeClr>
                </a:solidFill>
              </a:rPr>
              <a:t>kršenje uvjeta iz dozvole </a:t>
            </a:r>
            <a:r>
              <a:rPr lang="hr-HR" sz="2000" dirty="0" smtClean="0">
                <a:solidFill>
                  <a:schemeClr val="accent1">
                    <a:lumMod val="50000"/>
                  </a:schemeClr>
                </a:solidFill>
              </a:rPr>
              <a:t>mogu prijaviti tvrtku </a:t>
            </a:r>
            <a:r>
              <a:rPr lang="hr-HR" sz="2000" b="1" dirty="0" smtClean="0">
                <a:solidFill>
                  <a:schemeClr val="accent1">
                    <a:lumMod val="50000"/>
                  </a:schemeClr>
                </a:solidFill>
              </a:rPr>
              <a:t>policiji za civilnu ili kriminalističku istragu </a:t>
            </a:r>
            <a:r>
              <a:rPr lang="hr-HR" sz="2000" dirty="0" smtClean="0">
                <a:solidFill>
                  <a:schemeClr val="accent1">
                    <a:lumMod val="50000"/>
                  </a:schemeClr>
                </a:solidFill>
              </a:rPr>
              <a:t>ili izdati obvezne naloge ili zabrane.</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effectLst>
                  <a:glow>
                    <a:srgbClr val="7F7F7F">
                      <a:alpha val="35000"/>
                    </a:srgbClr>
                  </a:glow>
                </a:effectLst>
              </a:rPr>
              <a:t> O6 </a:t>
            </a:r>
            <a:r>
              <a:rPr lang="hr-HR" sz="2800" b="1" dirty="0" smtClean="0">
                <a:solidFill>
                  <a:schemeClr val="accent1">
                    <a:lumMod val="50000"/>
                  </a:schemeClr>
                </a:solidFill>
              </a:rPr>
              <a:t>IZVANREDNI INSPEKCIJSKI NADZOR</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19075" y="1409700"/>
            <a:ext cx="8772525" cy="1384995"/>
          </a:xfrm>
          <a:prstGeom prst="rect">
            <a:avLst/>
          </a:prstGeom>
          <a:noFill/>
        </p:spPr>
        <p:txBody>
          <a:bodyPr wrap="square" rtlCol="0">
            <a:spAutoFit/>
          </a:bodyPr>
          <a:lstStyle/>
          <a:p>
            <a:r>
              <a:rPr lang="hr-HR" sz="2000" b="1" i="1" dirty="0" smtClean="0">
                <a:solidFill>
                  <a:schemeClr val="accent1">
                    <a:lumMod val="50000"/>
                  </a:schemeClr>
                </a:solidFill>
              </a:rPr>
              <a:t>Kako se provodi inspekcijski postupak u slučaju pritužbi, nesreća i incidenata? Koja su druga tijela uključena u komunikaciju tijekom izvanrednog inspekcijskog nadzora?</a:t>
            </a:r>
            <a:endParaRPr lang="hr-HR" sz="2000" b="1" dirty="0" smtClean="0">
              <a:solidFill>
                <a:schemeClr val="accent1">
                  <a:lumMod val="50000"/>
                </a:schemeClr>
              </a:solidFill>
            </a:endParaRPr>
          </a:p>
          <a:p>
            <a:endParaRPr lang="hr-HR" sz="2400" b="1" dirty="0">
              <a:solidFill>
                <a:schemeClr val="accent1">
                  <a:lumMod val="50000"/>
                </a:schemeClr>
              </a:solidFill>
            </a:endParaRPr>
          </a:p>
        </p:txBody>
      </p:sp>
      <p:sp>
        <p:nvSpPr>
          <p:cNvPr id="10" name="TextBox 9"/>
          <p:cNvSpPr txBox="1"/>
          <p:nvPr/>
        </p:nvSpPr>
        <p:spPr>
          <a:xfrm>
            <a:off x="285750" y="2601056"/>
            <a:ext cx="8543925" cy="3477875"/>
          </a:xfrm>
          <a:prstGeom prst="rect">
            <a:avLst/>
          </a:prstGeom>
          <a:noFill/>
        </p:spPr>
        <p:txBody>
          <a:bodyPr wrap="square" rtlCol="0">
            <a:spAutoFit/>
          </a:bodyPr>
          <a:lstStyle/>
          <a:p>
            <a:r>
              <a:rPr lang="hr-HR" sz="2000" dirty="0" smtClean="0">
                <a:solidFill>
                  <a:schemeClr val="accent1">
                    <a:lumMod val="50000"/>
                  </a:schemeClr>
                </a:solidFill>
              </a:rPr>
              <a:t>Inspekcija zaštite okoliša obično se najavljuje 14 dana unaprijed. Izvanredni inspekcijski nadzor povremeno se koristi kada postoji sumnja na neki problem ili se nešto dogodi. </a:t>
            </a:r>
          </a:p>
          <a:p>
            <a:r>
              <a:rPr lang="hr-HR" sz="2000" dirty="0" smtClean="0">
                <a:solidFill>
                  <a:schemeClr val="accent1">
                    <a:lumMod val="50000"/>
                  </a:schemeClr>
                </a:solidFill>
              </a:rPr>
              <a:t>Izvanredni inspekcijski nadzori su rijetki, jer odgovorno rukovodstvo ili tehničko osoblje tvrtke možda nije dostupno kada inspektor stigne nenajavljen.</a:t>
            </a:r>
          </a:p>
          <a:p>
            <a:r>
              <a:rPr lang="hr-HR" sz="2000" dirty="0" smtClean="0">
                <a:solidFill>
                  <a:schemeClr val="accent1">
                    <a:lumMod val="50000"/>
                  </a:schemeClr>
                </a:solidFill>
              </a:rPr>
              <a:t>Uobičajeno nije nužno uključiti druge osobe u inspekciju, niti obavijestiti druga tijela kada se radi o nenajavljenoj inspekciji.</a:t>
            </a:r>
          </a:p>
          <a:p>
            <a:r>
              <a:rPr lang="hr-HR" sz="2000" dirty="0" smtClean="0">
                <a:solidFill>
                  <a:schemeClr val="accent1">
                    <a:lumMod val="50000"/>
                  </a:schemeClr>
                </a:solidFill>
              </a:rPr>
              <a:t> </a:t>
            </a:r>
          </a:p>
          <a:p>
            <a:r>
              <a:rPr lang="hr-HR" sz="2000" dirty="0" smtClean="0">
                <a:solidFill>
                  <a:schemeClr val="accent1">
                    <a:lumMod val="50000"/>
                  </a:schemeClr>
                </a:solidFill>
              </a:rPr>
              <a:t>Svi nadzorni posjeti (najavljeni i nenajavljeni) registrirani su u nacionalnoj bazi podataka za upravljanje okolišom, kako je navedeno pod pitanjem 6.</a:t>
            </a:r>
          </a:p>
          <a:p>
            <a:endParaRPr lang="hr-HR" sz="2000" dirty="0">
              <a:solidFill>
                <a:schemeClr val="accent1">
                  <a:lumMod val="50000"/>
                </a:schemeClr>
              </a:solidFill>
            </a:endParaRPr>
          </a:p>
        </p:txBody>
      </p:sp>
    </p:spTree>
    <p:extLst>
      <p:ext uri="{BB962C8B-B14F-4D97-AF65-F5344CB8AC3E}">
        <p14:creationId xmlns:p14="http://schemas.microsoft.com/office/powerpoint/2010/main" val="1201987143"/>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PREDLOŽENE TEME U ANKETI</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
        <p:nvSpPr>
          <p:cNvPr id="10" name="TextBox 9"/>
          <p:cNvSpPr txBox="1"/>
          <p:nvPr/>
        </p:nvSpPr>
        <p:spPr>
          <a:xfrm>
            <a:off x="550258" y="3447207"/>
            <a:ext cx="8423809" cy="1569660"/>
          </a:xfrm>
          <a:prstGeom prst="rect">
            <a:avLst/>
          </a:prstGeom>
          <a:noFill/>
        </p:spPr>
        <p:txBody>
          <a:bodyPr wrap="square" rtlCol="0">
            <a:spAutoFit/>
          </a:bodyPr>
          <a:lstStyle/>
          <a:p>
            <a:pPr algn="ctr"/>
            <a:r>
              <a:rPr lang="hr-HR" sz="2400" b="1" dirty="0" smtClean="0">
                <a:solidFill>
                  <a:schemeClr val="accent1">
                    <a:lumMod val="50000"/>
                  </a:schemeClr>
                </a:solidFill>
              </a:rPr>
              <a:t>O6 PRIMJER ORGANIZACIJE PRAĆENJA KVALITETE ZRAKA  I INSPEKCIJSKOG NADZORA PROVEDBE PROPISA NA PODRUČJU PKZ U DANSKOJ</a:t>
            </a:r>
            <a:endParaRPr lang="hr-HR" sz="2400" dirty="0" smtClean="0">
              <a:solidFill>
                <a:schemeClr val="accent1">
                  <a:lumMod val="50000"/>
                </a:schemeClr>
              </a:solidFill>
            </a:endParaRPr>
          </a:p>
          <a:p>
            <a:pPr algn="ctr"/>
            <a:endParaRPr lang="hr-HR" sz="2400" dirty="0">
              <a:solidFill>
                <a:schemeClr val="accent1">
                  <a:lumMod val="50000"/>
                </a:schemeClr>
              </a:solidFill>
            </a:endParaRPr>
          </a:p>
        </p:txBody>
      </p:sp>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accent1">
                    <a:lumMod val="50000"/>
                  </a:schemeClr>
                </a:solidFill>
                <a:effectLst>
                  <a:glow>
                    <a:srgbClr val="7F7F7F">
                      <a:alpha val="35000"/>
                    </a:srgbClr>
                  </a:glow>
                </a:effectLst>
              </a:rPr>
              <a:t>   O6 </a:t>
            </a:r>
            <a:r>
              <a:rPr lang="hr-HR" sz="2800" b="1" dirty="0" smtClean="0">
                <a:solidFill>
                  <a:schemeClr val="accent1">
                    <a:lumMod val="50000"/>
                  </a:schemeClr>
                </a:solidFill>
              </a:rPr>
              <a:t>ULOGA INSPEKCIJE ZAŠTITE OKOLIŠA U </a:t>
            </a:r>
            <a:br>
              <a:rPr lang="hr-HR" sz="2800" b="1" dirty="0" smtClean="0">
                <a:solidFill>
                  <a:schemeClr val="accent1">
                    <a:lumMod val="50000"/>
                  </a:schemeClr>
                </a:solidFill>
              </a:rPr>
            </a:br>
            <a:r>
              <a:rPr lang="hr-HR" sz="2800" b="1" dirty="0" smtClean="0">
                <a:solidFill>
                  <a:schemeClr val="accent1">
                    <a:lumMod val="50000"/>
                  </a:schemeClr>
                </a:solidFill>
              </a:rPr>
              <a:t>         USVAJANJU ZAKONODAVSTVA</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442354" y="2009775"/>
            <a:ext cx="8181975" cy="2862322"/>
          </a:xfrm>
          <a:prstGeom prst="rect">
            <a:avLst/>
          </a:prstGeom>
          <a:noFill/>
        </p:spPr>
        <p:txBody>
          <a:bodyPr wrap="square" rtlCol="0">
            <a:spAutoFit/>
          </a:bodyPr>
          <a:lstStyle/>
          <a:p>
            <a:r>
              <a:rPr lang="hr-HR" sz="2000" dirty="0" smtClean="0">
                <a:solidFill>
                  <a:schemeClr val="accent1">
                    <a:lumMod val="50000"/>
                  </a:schemeClr>
                </a:solidFill>
              </a:rPr>
              <a:t>Danska nema posebnu agenciju za inspekciju zaštite okoliša. Inspekcije provode zaposlenici </a:t>
            </a:r>
            <a:r>
              <a:rPr lang="hr-HR" sz="2000" b="1" dirty="0" smtClean="0">
                <a:solidFill>
                  <a:schemeClr val="accent1">
                    <a:lumMod val="50000"/>
                  </a:schemeClr>
                </a:solidFill>
              </a:rPr>
              <a:t>Odjela za zaštitu okoliša Kommune </a:t>
            </a:r>
            <a:r>
              <a:rPr lang="hr-HR" sz="2000" dirty="0" smtClean="0">
                <a:solidFill>
                  <a:schemeClr val="accent1">
                    <a:lumMod val="50000"/>
                  </a:schemeClr>
                </a:solidFill>
              </a:rPr>
              <a:t>(lokalne/regionalne samouprave), osim najvećih industrija koje su izravno pod kontrolom </a:t>
            </a:r>
            <a:r>
              <a:rPr lang="hr-HR" sz="2000" b="1" dirty="0" smtClean="0">
                <a:solidFill>
                  <a:schemeClr val="accent1">
                    <a:lumMod val="50000"/>
                  </a:schemeClr>
                </a:solidFill>
              </a:rPr>
              <a:t>Danske Agencije za zaštitu okoliša</a:t>
            </a:r>
            <a:r>
              <a:rPr lang="hr-HR" sz="2000" dirty="0" smtClean="0">
                <a:solidFill>
                  <a:schemeClr val="accent1">
                    <a:lumMod val="50000"/>
                  </a:schemeClr>
                </a:solidFill>
              </a:rPr>
              <a:t>.</a:t>
            </a:r>
          </a:p>
          <a:p>
            <a:r>
              <a:rPr lang="hr-HR" sz="2000" dirty="0" smtClean="0">
                <a:solidFill>
                  <a:schemeClr val="accent1">
                    <a:lumMod val="50000"/>
                  </a:schemeClr>
                </a:solidFill>
              </a:rPr>
              <a:t> </a:t>
            </a:r>
          </a:p>
          <a:p>
            <a:r>
              <a:rPr lang="hr-HR" sz="2000" dirty="0" smtClean="0">
                <a:solidFill>
                  <a:schemeClr val="accent1">
                    <a:lumMod val="50000"/>
                  </a:schemeClr>
                </a:solidFill>
              </a:rPr>
              <a:t>Danska Agencija je dužna održati javne rasprave ili otvorena savjetovanja za javne komentare o predloženom propisu o zaštiti okoliša, što može uključivati </a:t>
            </a:r>
            <a:r>
              <a:rPr lang="hr-HR" sz="2000" b="1" dirty="0" smtClean="0">
                <a:solidFill>
                  <a:schemeClr val="accent1">
                    <a:lumMod val="50000"/>
                  </a:schemeClr>
                </a:solidFill>
              </a:rPr>
              <a:t>konzultacije s Odjelima za zaštitu okoliša Kommune</a:t>
            </a:r>
            <a:r>
              <a:rPr lang="hr-HR" sz="2000" dirty="0" smtClean="0">
                <a:solidFill>
                  <a:schemeClr val="accent1">
                    <a:lumMod val="50000"/>
                  </a:schemeClr>
                </a:solidFill>
              </a:rPr>
              <a:t>, kao i druge dionike.</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effectLst>
                  <a:glow>
                    <a:srgbClr val="7F7F7F">
                      <a:alpha val="35000"/>
                    </a:srgbClr>
                  </a:glow>
                </a:effectLst>
              </a:rPr>
              <a:t> O6 </a:t>
            </a:r>
            <a:r>
              <a:rPr lang="hr-HR" sz="2800" b="1" dirty="0" smtClean="0">
                <a:solidFill>
                  <a:schemeClr val="accent1">
                    <a:lumMod val="50000"/>
                  </a:schemeClr>
                </a:solidFill>
              </a:rPr>
              <a:t>KOORDINACIJA NA INSTITUCIONALNOJ RAZINI</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285750" y="1371600"/>
            <a:ext cx="8686800" cy="1077218"/>
          </a:xfrm>
          <a:prstGeom prst="rect">
            <a:avLst/>
          </a:prstGeom>
          <a:noFill/>
        </p:spPr>
        <p:txBody>
          <a:bodyPr wrap="square" rtlCol="0">
            <a:spAutoFit/>
          </a:bodyPr>
          <a:lstStyle/>
          <a:p>
            <a:r>
              <a:rPr lang="hr-HR" sz="2000" b="1" i="1" dirty="0" smtClean="0">
                <a:solidFill>
                  <a:schemeClr val="accent1">
                    <a:lumMod val="50000"/>
                  </a:schemeClr>
                </a:solidFill>
              </a:rPr>
              <a:t>Kako se provodi koordinacija inspekcijskog tijela i nadležnog tijela tijekom inspekcije?</a:t>
            </a:r>
            <a:endParaRPr lang="hr-HR" sz="2000" b="1" dirty="0" smtClean="0">
              <a:solidFill>
                <a:schemeClr val="accent1">
                  <a:lumMod val="50000"/>
                </a:schemeClr>
              </a:solidFill>
            </a:endParaRPr>
          </a:p>
          <a:p>
            <a:endParaRPr lang="hr-HR" sz="2400" b="1" dirty="0">
              <a:solidFill>
                <a:schemeClr val="accent1">
                  <a:lumMod val="50000"/>
                </a:schemeClr>
              </a:solidFill>
            </a:endParaRPr>
          </a:p>
        </p:txBody>
      </p:sp>
      <p:sp>
        <p:nvSpPr>
          <p:cNvPr id="10" name="TextBox 9"/>
          <p:cNvSpPr txBox="1"/>
          <p:nvPr/>
        </p:nvSpPr>
        <p:spPr>
          <a:xfrm>
            <a:off x="376239" y="2305050"/>
            <a:ext cx="8315325" cy="1938992"/>
          </a:xfrm>
          <a:prstGeom prst="rect">
            <a:avLst/>
          </a:prstGeom>
          <a:noFill/>
        </p:spPr>
        <p:txBody>
          <a:bodyPr wrap="square" rtlCol="0">
            <a:spAutoFit/>
          </a:bodyPr>
          <a:lstStyle/>
          <a:p>
            <a:r>
              <a:rPr lang="hr-HR" sz="2000" b="1" dirty="0" smtClean="0">
                <a:solidFill>
                  <a:schemeClr val="accent1">
                    <a:lumMod val="50000"/>
                  </a:schemeClr>
                </a:solidFill>
              </a:rPr>
              <a:t>Kommune</a:t>
            </a:r>
            <a:r>
              <a:rPr lang="hr-HR" sz="2000" dirty="0" smtClean="0">
                <a:solidFill>
                  <a:schemeClr val="accent1">
                    <a:lumMod val="50000"/>
                  </a:schemeClr>
                </a:solidFill>
              </a:rPr>
              <a:t> je nadležno tijelo za ekološke dozvole i inspekciju zaštite okoliša, osim najvećih industrijskih grana koje izravno regulira </a:t>
            </a:r>
            <a:r>
              <a:rPr lang="hr-HR" sz="2000" b="1" dirty="0" smtClean="0">
                <a:solidFill>
                  <a:schemeClr val="accent1">
                    <a:lumMod val="50000"/>
                  </a:schemeClr>
                </a:solidFill>
              </a:rPr>
              <a:t>Danska Agencija za zaštitu okoliša</a:t>
            </a:r>
            <a:r>
              <a:rPr lang="hr-HR" sz="2000" dirty="0" smtClean="0">
                <a:solidFill>
                  <a:schemeClr val="accent1">
                    <a:lumMod val="50000"/>
                  </a:schemeClr>
                </a:solidFill>
              </a:rPr>
              <a:t>. "Inspekcijsko tijelo" je stoga </a:t>
            </a:r>
            <a:r>
              <a:rPr lang="hr-HR" sz="2000" b="1" dirty="0" smtClean="0">
                <a:solidFill>
                  <a:schemeClr val="accent1">
                    <a:lumMod val="50000"/>
                  </a:schemeClr>
                </a:solidFill>
              </a:rPr>
              <a:t>dio nadležnog tijela</a:t>
            </a:r>
            <a:r>
              <a:rPr lang="hr-HR" sz="2000" dirty="0" smtClean="0">
                <a:solidFill>
                  <a:schemeClr val="accent1">
                    <a:lumMod val="50000"/>
                  </a:schemeClr>
                </a:solidFill>
              </a:rPr>
              <a:t>, a obično se inspektori nalaze u </a:t>
            </a:r>
            <a:r>
              <a:rPr lang="hr-HR" sz="2000" b="1" dirty="0" smtClean="0">
                <a:solidFill>
                  <a:schemeClr val="accent1">
                    <a:lumMod val="50000"/>
                  </a:schemeClr>
                </a:solidFill>
              </a:rPr>
              <a:t>istom odjelu u Kommune-i </a:t>
            </a:r>
            <a:r>
              <a:rPr lang="hr-HR" sz="2000" dirty="0" smtClean="0">
                <a:solidFill>
                  <a:schemeClr val="accent1">
                    <a:lumMod val="50000"/>
                  </a:schemeClr>
                </a:solidFill>
              </a:rPr>
              <a:t>kao i stručnjaci za zaštitu okoliša koji se bave dozvolama, </a:t>
            </a:r>
            <a:r>
              <a:rPr lang="hr-HR" sz="2000" b="1" dirty="0" smtClean="0">
                <a:solidFill>
                  <a:schemeClr val="accent1">
                    <a:lumMod val="50000"/>
                  </a:schemeClr>
                </a:solidFill>
              </a:rPr>
              <a:t>pa je koordinacija izvrsna</a:t>
            </a:r>
            <a:r>
              <a:rPr lang="hr-HR" sz="2000" dirty="0" smtClean="0">
                <a:solidFill>
                  <a:schemeClr val="accent1">
                    <a:lumMod val="50000"/>
                  </a:schemeClr>
                </a:solidFill>
              </a:rPr>
              <a:t>.</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br>
              <a:rPr lang="hr-HR" sz="2800" b="1" dirty="0" smtClean="0">
                <a:solidFill>
                  <a:schemeClr val="tx2"/>
                </a:solidFill>
                <a:effectLst>
                  <a:glow>
                    <a:srgbClr val="7F7F7F">
                      <a:alpha val="35000"/>
                    </a:srgbClr>
                  </a:glow>
                </a:effectLst>
              </a:rPr>
            </a:br>
            <a:r>
              <a:rPr lang="hr-HR" sz="2800" b="1" dirty="0" smtClean="0">
                <a:solidFill>
                  <a:schemeClr val="tx2"/>
                </a:solidFill>
                <a:effectLst>
                  <a:glow>
                    <a:srgbClr val="7F7F7F">
                      <a:alpha val="35000"/>
                    </a:srgbClr>
                  </a:glow>
                </a:effectLst>
              </a:rPr>
              <a:t>O6 </a:t>
            </a:r>
            <a:r>
              <a:rPr lang="hr-HR" sz="2800" b="1" dirty="0" smtClean="0">
                <a:solidFill>
                  <a:schemeClr val="accent1">
                    <a:lumMod val="50000"/>
                  </a:schemeClr>
                </a:solidFill>
              </a:rPr>
              <a:t>SUDSKA PRAKSA NA PODRUČJU PKZ</a:t>
            </a:r>
            <a:r>
              <a:rPr lang="hr-HR" sz="2800" dirty="0" smtClean="0">
                <a:solidFill>
                  <a:schemeClr val="accent1">
                    <a:lumMod val="50000"/>
                  </a:schemeClr>
                </a:solidFill>
              </a:rPr>
              <a:t/>
            </a:r>
            <a:br>
              <a:rPr lang="hr-HR" sz="2800" dirty="0" smtClean="0">
                <a:solidFill>
                  <a:schemeClr val="accent1">
                    <a:lumMod val="50000"/>
                  </a:schemeClr>
                </a:solidFill>
              </a:rPr>
            </a:b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00050" y="1905000"/>
            <a:ext cx="8543925" cy="3170099"/>
          </a:xfrm>
          <a:prstGeom prst="rect">
            <a:avLst/>
          </a:prstGeom>
          <a:noFill/>
        </p:spPr>
        <p:txBody>
          <a:bodyPr wrap="square" rtlCol="0">
            <a:spAutoFit/>
          </a:bodyPr>
          <a:lstStyle/>
          <a:p>
            <a:r>
              <a:rPr lang="hr-HR" sz="2000" dirty="0" smtClean="0">
                <a:solidFill>
                  <a:schemeClr val="accent1">
                    <a:lumMod val="50000"/>
                  </a:schemeClr>
                </a:solidFill>
              </a:rPr>
              <a:t>Pritužbe se obično upućuju na </a:t>
            </a:r>
            <a:r>
              <a:rPr lang="hr-HR" sz="2000" b="1" dirty="0" smtClean="0">
                <a:solidFill>
                  <a:schemeClr val="accent1">
                    <a:lumMod val="50000"/>
                  </a:schemeClr>
                </a:solidFill>
              </a:rPr>
              <a:t>Kommune (JLS/JRS) </a:t>
            </a:r>
            <a:r>
              <a:rPr lang="hr-HR" sz="2000" dirty="0" smtClean="0">
                <a:solidFill>
                  <a:schemeClr val="accent1">
                    <a:lumMod val="50000"/>
                  </a:schemeClr>
                </a:solidFill>
              </a:rPr>
              <a:t>ili na </a:t>
            </a:r>
            <a:r>
              <a:rPr lang="hr-HR" sz="2000" b="1" dirty="0" smtClean="0">
                <a:solidFill>
                  <a:schemeClr val="accent1">
                    <a:lumMod val="50000"/>
                  </a:schemeClr>
                </a:solidFill>
              </a:rPr>
              <a:t>Dansku Agenciju za zaštitu okoliša</a:t>
            </a:r>
            <a:r>
              <a:rPr lang="hr-HR" sz="2000" dirty="0" smtClean="0">
                <a:solidFill>
                  <a:schemeClr val="accent1">
                    <a:lumMod val="50000"/>
                  </a:schemeClr>
                </a:solidFill>
              </a:rPr>
              <a:t> za najveće industrije. Ako nije zadovoljan odlukom Kommune, podnositelj tužbe može podnijeti predmet </a:t>
            </a:r>
            <a:r>
              <a:rPr lang="hr-HR" sz="2000" b="1" dirty="0" smtClean="0">
                <a:solidFill>
                  <a:schemeClr val="accent1">
                    <a:lumMod val="50000"/>
                  </a:schemeClr>
                </a:solidFill>
              </a:rPr>
              <a:t>Žalbenom odboru za zaštitu okoliša </a:t>
            </a:r>
            <a:r>
              <a:rPr lang="hr-HR" sz="2000" dirty="0" smtClean="0">
                <a:solidFill>
                  <a:schemeClr val="accent1">
                    <a:lumMod val="50000"/>
                  </a:schemeClr>
                </a:solidFill>
              </a:rPr>
              <a:t>(Miljøklagenævnet </a:t>
            </a:r>
            <a:r>
              <a:rPr lang="en-GB" sz="2000" u="sng" dirty="0" smtClean="0">
                <a:solidFill>
                  <a:schemeClr val="accent1">
                    <a:lumMod val="50000"/>
                  </a:schemeClr>
                </a:solidFill>
                <a:hlinkClick r:id="rId4"/>
              </a:rPr>
              <a:t>http://nmkn.dk/</a:t>
            </a:r>
            <a:r>
              <a:rPr lang="en-GB" sz="2000" dirty="0" smtClean="0">
                <a:solidFill>
                  <a:schemeClr val="accent1">
                    <a:lumMod val="50000"/>
                  </a:schemeClr>
                </a:solidFill>
              </a:rPr>
              <a:t> (</a:t>
            </a:r>
            <a:r>
              <a:rPr lang="hr-BA" sz="2000" dirty="0" smtClean="0">
                <a:solidFill>
                  <a:schemeClr val="accent1">
                    <a:lumMod val="50000"/>
                  </a:schemeClr>
                </a:solidFill>
              </a:rPr>
              <a:t>samo na Danskom</a:t>
            </a:r>
            <a:r>
              <a:rPr lang="en-GB" sz="2000" dirty="0" smtClean="0">
                <a:solidFill>
                  <a:schemeClr val="accent1">
                    <a:lumMod val="50000"/>
                  </a:schemeClr>
                </a:solidFill>
              </a:rPr>
              <a:t>)) </a:t>
            </a:r>
            <a:r>
              <a:rPr lang="hr-HR" sz="2000" dirty="0" smtClean="0">
                <a:solidFill>
                  <a:schemeClr val="accent1">
                    <a:lumMod val="50000"/>
                  </a:schemeClr>
                </a:solidFill>
              </a:rPr>
              <a:t>koji je najviše upravno tijelo u Danskoj za pitanja zaštite okoliša. </a:t>
            </a:r>
          </a:p>
          <a:p>
            <a:endParaRPr lang="hr-HR" sz="2000" dirty="0">
              <a:solidFill>
                <a:schemeClr val="accent1">
                  <a:lumMod val="50000"/>
                </a:schemeClr>
              </a:solidFill>
            </a:endParaRPr>
          </a:p>
          <a:p>
            <a:r>
              <a:rPr lang="hr-HR" sz="2000" dirty="0" smtClean="0">
                <a:solidFill>
                  <a:schemeClr val="accent1">
                    <a:lumMod val="50000"/>
                  </a:schemeClr>
                </a:solidFill>
              </a:rPr>
              <a:t>Građani i tvrtke mogu podnijeti pritužbe koje Odbor razmatra, a donesene odluke su obvezujuće. Jedina mogućnost nakon toga je suđenje, što nije uobičajeno.</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PRAVNA </a:t>
            </a:r>
            <a:r>
              <a:rPr lang="hr-HR" sz="2800" b="1" dirty="0" smtClean="0">
                <a:solidFill>
                  <a:schemeClr val="accent1">
                    <a:lumMod val="50000"/>
                  </a:schemeClr>
                </a:solidFill>
              </a:rPr>
              <a:t>ZAŠTITA INSPEKTORA</a:t>
            </a: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171450" y="1533525"/>
            <a:ext cx="8829675" cy="830997"/>
          </a:xfrm>
          <a:prstGeom prst="rect">
            <a:avLst/>
          </a:prstGeom>
          <a:noFill/>
        </p:spPr>
        <p:txBody>
          <a:bodyPr wrap="square" rtlCol="0">
            <a:spAutoFit/>
          </a:bodyPr>
          <a:lstStyle/>
          <a:p>
            <a:r>
              <a:rPr lang="hr-HR" sz="2400" b="1" i="1" dirty="0" smtClean="0">
                <a:solidFill>
                  <a:schemeClr val="accent1">
                    <a:lumMod val="50000"/>
                  </a:schemeClr>
                </a:solidFill>
              </a:rPr>
              <a:t>Postoji li pravna podrška inspektorima u slučaju sudskih postupaka?</a:t>
            </a:r>
            <a:endParaRPr lang="hr-HR" sz="2400" b="1" dirty="0" smtClean="0">
              <a:solidFill>
                <a:schemeClr val="accent1">
                  <a:lumMod val="50000"/>
                </a:schemeClr>
              </a:solidFill>
            </a:endParaRPr>
          </a:p>
          <a:p>
            <a:endParaRPr lang="hr-HR" sz="2400" b="1" dirty="0">
              <a:solidFill>
                <a:schemeClr val="accent1">
                  <a:lumMod val="50000"/>
                </a:schemeClr>
              </a:solidFill>
            </a:endParaRPr>
          </a:p>
        </p:txBody>
      </p:sp>
      <p:sp>
        <p:nvSpPr>
          <p:cNvPr id="10" name="TextBox 9"/>
          <p:cNvSpPr txBox="1"/>
          <p:nvPr/>
        </p:nvSpPr>
        <p:spPr>
          <a:xfrm>
            <a:off x="304800" y="2400300"/>
            <a:ext cx="8591550" cy="2862322"/>
          </a:xfrm>
          <a:prstGeom prst="rect">
            <a:avLst/>
          </a:prstGeom>
          <a:noFill/>
        </p:spPr>
        <p:txBody>
          <a:bodyPr wrap="square" rtlCol="0">
            <a:spAutoFit/>
          </a:bodyPr>
          <a:lstStyle/>
          <a:p>
            <a:r>
              <a:rPr lang="hr-HR" sz="2000" dirty="0" smtClean="0">
                <a:solidFill>
                  <a:schemeClr val="accent1">
                    <a:lumMod val="50000"/>
                  </a:schemeClr>
                </a:solidFill>
              </a:rPr>
              <a:t>Žalbe (tvrtki ili privatnih osoba) u vezi s pritužbama na okoliš, postupak odobrenja dozvola ili uvjeta dozvola, odrađuju nadležne Kommune ili za najveće industrije Agencija. Na odluku Kommune ili Agencije može se uložiti žalba Državnom žalbenom odboru za zaštitu okoliša, koji je konačno upravno tijelo za odlučivanje o žalbama. U rijetkim slučajevima, dolazi do suđenja i sudskih presuda.</a:t>
            </a:r>
          </a:p>
          <a:p>
            <a:endParaRPr lang="hr-HR" sz="2000" dirty="0" smtClean="0">
              <a:solidFill>
                <a:schemeClr val="accent1">
                  <a:lumMod val="50000"/>
                </a:schemeClr>
              </a:solidFill>
            </a:endParaRPr>
          </a:p>
          <a:p>
            <a:r>
              <a:rPr lang="hr-HR" sz="2000" dirty="0" smtClean="0">
                <a:solidFill>
                  <a:schemeClr val="accent1">
                    <a:lumMod val="50000"/>
                  </a:schemeClr>
                </a:solidFill>
              </a:rPr>
              <a:t>U žalbenim i sudskim predmetima, kada je potrebno, inspektori zaštite okoliša imaju podršku odvjetnika Kommune (ili Agencije).</a:t>
            </a:r>
          </a:p>
          <a:p>
            <a:endParaRPr lang="hr-HR" sz="2000" dirty="0">
              <a:solidFill>
                <a:schemeClr val="accent1">
                  <a:lumMod val="50000"/>
                </a:schemeClr>
              </a:solidFill>
            </a:endParaRPr>
          </a:p>
        </p:txBody>
      </p:sp>
    </p:spTree>
    <p:extLst>
      <p:ext uri="{BB962C8B-B14F-4D97-AF65-F5344CB8AC3E}">
        <p14:creationId xmlns:p14="http://schemas.microsoft.com/office/powerpoint/2010/main" val="4119845787"/>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br>
              <a:rPr lang="hr-HR" sz="2800" b="1" dirty="0" smtClean="0">
                <a:solidFill>
                  <a:schemeClr val="tx2"/>
                </a:solidFill>
                <a:effectLst>
                  <a:glow>
                    <a:srgbClr val="7F7F7F">
                      <a:alpha val="35000"/>
                    </a:srgbClr>
                  </a:glow>
                </a:effectLst>
              </a:rPr>
            </a:br>
            <a:r>
              <a:rPr lang="hr-HR" sz="2800" b="1" dirty="0" smtClean="0">
                <a:solidFill>
                  <a:schemeClr val="tx2"/>
                </a:solidFill>
                <a:effectLst>
                  <a:glow>
                    <a:srgbClr val="7F7F7F">
                      <a:alpha val="35000"/>
                    </a:srgbClr>
                  </a:glow>
                </a:effectLst>
              </a:rPr>
              <a:t>O6 </a:t>
            </a:r>
            <a:r>
              <a:rPr lang="hr-HR" sz="2800" b="1" dirty="0" smtClean="0">
                <a:solidFill>
                  <a:schemeClr val="accent1">
                    <a:lumMod val="50000"/>
                  </a:schemeClr>
                </a:solidFill>
              </a:rPr>
              <a:t>SUDSKA PRAKSA NA PODRUČJU PKZ</a:t>
            </a:r>
            <a:r>
              <a:rPr lang="hr-HR" sz="2800" dirty="0" smtClean="0">
                <a:solidFill>
                  <a:schemeClr val="accent1">
                    <a:lumMod val="50000"/>
                  </a:schemeClr>
                </a:solidFill>
              </a:rPr>
              <a:t/>
            </a:r>
            <a:br>
              <a:rPr lang="hr-HR" sz="2800" dirty="0" smtClean="0">
                <a:solidFill>
                  <a:schemeClr val="accent1">
                    <a:lumMod val="50000"/>
                  </a:schemeClr>
                </a:solidFill>
              </a:rPr>
            </a:b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09575" y="1409700"/>
            <a:ext cx="7810500" cy="738664"/>
          </a:xfrm>
          <a:prstGeom prst="rect">
            <a:avLst/>
          </a:prstGeom>
          <a:noFill/>
        </p:spPr>
        <p:txBody>
          <a:bodyPr wrap="square" rtlCol="0">
            <a:spAutoFit/>
          </a:bodyPr>
          <a:lstStyle/>
          <a:p>
            <a:r>
              <a:rPr lang="hr-HR" sz="2400" b="1" dirty="0" smtClean="0">
                <a:solidFill>
                  <a:schemeClr val="accent1">
                    <a:lumMod val="50000"/>
                  </a:schemeClr>
                </a:solidFill>
              </a:rPr>
              <a:t>Primjer konkretnog slučaja</a:t>
            </a:r>
          </a:p>
          <a:p>
            <a:endParaRPr lang="hr-HR" dirty="0"/>
          </a:p>
        </p:txBody>
      </p:sp>
      <p:sp>
        <p:nvSpPr>
          <p:cNvPr id="10" name="TextBox 9"/>
          <p:cNvSpPr txBox="1"/>
          <p:nvPr/>
        </p:nvSpPr>
        <p:spPr>
          <a:xfrm>
            <a:off x="409575" y="1981200"/>
            <a:ext cx="8401050" cy="4708981"/>
          </a:xfrm>
          <a:prstGeom prst="rect">
            <a:avLst/>
          </a:prstGeom>
          <a:noFill/>
        </p:spPr>
        <p:txBody>
          <a:bodyPr wrap="square" rtlCol="0">
            <a:spAutoFit/>
          </a:bodyPr>
          <a:lstStyle/>
          <a:p>
            <a:r>
              <a:rPr lang="hr-HR" sz="2000" dirty="0" smtClean="0">
                <a:solidFill>
                  <a:schemeClr val="accent1">
                    <a:lumMod val="50000"/>
                  </a:schemeClr>
                </a:solidFill>
              </a:rPr>
              <a:t>Nedavni slučaj u vezi industrije i kvalitete zraka (mirisi) uključuje tvrtku za proizvodnju hrane, European Protein A/S u Jellingu, Danska (u Vejle Kommune).</a:t>
            </a:r>
          </a:p>
          <a:p>
            <a:endParaRPr lang="hr-HR" sz="2000" dirty="0" smtClean="0">
              <a:solidFill>
                <a:schemeClr val="accent1">
                  <a:lumMod val="50000"/>
                </a:schemeClr>
              </a:solidFill>
            </a:endParaRPr>
          </a:p>
          <a:p>
            <a:r>
              <a:rPr lang="hr-HR" sz="2000" dirty="0" smtClean="0">
                <a:solidFill>
                  <a:schemeClr val="accent1">
                    <a:lumMod val="50000"/>
                  </a:schemeClr>
                </a:solidFill>
              </a:rPr>
              <a:t>Tvrtka proizvodi hranu za životinje koja uključuju fermentaciju soje i repice, što stvara značajne neugodne mirise u okolnim poslovnim i stambenim područjima. Zbog toga je bio veliki broj pritužbi stanovnika i veliki broj mjerenja mirisa, a tvrtka je uložila puno u kontrolne mjere (ugljično filtriranje) kako bi se smanjio neugodan miris, ali unatoč tomu nije mogla postići sukladnost sa graničnim vrijednostima od 5 jedinica za miris (uvjeti iz dozvole). </a:t>
            </a:r>
          </a:p>
          <a:p>
            <a:endParaRPr lang="hr-HR" sz="2000" dirty="0" smtClean="0">
              <a:solidFill>
                <a:schemeClr val="accent1">
                  <a:lumMod val="50000"/>
                </a:schemeClr>
              </a:solidFill>
            </a:endParaRPr>
          </a:p>
          <a:p>
            <a:r>
              <a:rPr lang="hr-HR" sz="2000" dirty="0" smtClean="0">
                <a:solidFill>
                  <a:schemeClr val="accent1">
                    <a:lumMod val="50000"/>
                  </a:schemeClr>
                </a:solidFill>
              </a:rPr>
              <a:t>Trenutno su dva sudska procesa u tijeku, a lokalni političari su bili vrlo glasni. Jedan od problema je da tvrtka ima dopušten dimnjak od samo 12 m, iako bi veći dimnjak smanjio koncentraciju neugodnih mirisa na razini tla tijekom stabilnih  atmosferskih uvjeta.</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br>
              <a:rPr lang="hr-HR" sz="2800" b="1" dirty="0" smtClean="0">
                <a:solidFill>
                  <a:schemeClr val="tx2"/>
                </a:solidFill>
                <a:effectLst>
                  <a:glow>
                    <a:srgbClr val="7F7F7F">
                      <a:alpha val="35000"/>
                    </a:srgbClr>
                  </a:glow>
                </a:effectLst>
              </a:rPr>
            </a:br>
            <a:r>
              <a:rPr lang="hr-HR" sz="2800" b="1" dirty="0" smtClean="0">
                <a:solidFill>
                  <a:schemeClr val="tx2"/>
                </a:solidFill>
                <a:effectLst>
                  <a:glow>
                    <a:srgbClr val="7F7F7F">
                      <a:alpha val="35000"/>
                    </a:srgbClr>
                  </a:glow>
                </a:effectLst>
              </a:rPr>
              <a:t>O6 </a:t>
            </a:r>
            <a:r>
              <a:rPr lang="hr-HR" sz="2800" b="1" dirty="0" smtClean="0">
                <a:solidFill>
                  <a:schemeClr val="accent1">
                    <a:lumMod val="50000"/>
                  </a:schemeClr>
                </a:solidFill>
              </a:rPr>
              <a:t>SUDSKA PRAKSA NA PODRUČJU PKZ</a:t>
            </a:r>
            <a:r>
              <a:rPr lang="hr-HR" sz="2800" dirty="0" smtClean="0">
                <a:solidFill>
                  <a:schemeClr val="accent1">
                    <a:lumMod val="50000"/>
                  </a:schemeClr>
                </a:solidFill>
              </a:rPr>
              <a:t/>
            </a:r>
            <a:br>
              <a:rPr lang="hr-HR" sz="2800" dirty="0" smtClean="0">
                <a:solidFill>
                  <a:schemeClr val="accent1">
                    <a:lumMod val="50000"/>
                  </a:schemeClr>
                </a:solidFill>
              </a:rPr>
            </a:b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95300" y="2276475"/>
            <a:ext cx="8267700" cy="2554545"/>
          </a:xfrm>
          <a:prstGeom prst="rect">
            <a:avLst/>
          </a:prstGeom>
          <a:noFill/>
        </p:spPr>
        <p:txBody>
          <a:bodyPr wrap="square" rtlCol="0">
            <a:spAutoFit/>
          </a:bodyPr>
          <a:lstStyle/>
          <a:p>
            <a:r>
              <a:rPr lang="hr-HR" sz="2000" dirty="0" smtClean="0">
                <a:solidFill>
                  <a:schemeClr val="accent1">
                    <a:lumMod val="50000"/>
                  </a:schemeClr>
                </a:solidFill>
              </a:rPr>
              <a:t>Tvrtka je zatvorena 2015. godine odlukom Žalbenog odbora za zaštitu okoliša, ali je ponovno otvorena odlukom lokalnog suda, koji je pronašao pogreške u načinu (proceduri) na koji je Vejle Kommune riješio slučaj. </a:t>
            </a:r>
          </a:p>
          <a:p>
            <a:endParaRPr lang="hr-HR" sz="2000" dirty="0">
              <a:solidFill>
                <a:schemeClr val="accent1">
                  <a:lumMod val="50000"/>
                </a:schemeClr>
              </a:solidFill>
            </a:endParaRPr>
          </a:p>
          <a:p>
            <a:r>
              <a:rPr lang="hr-HR" sz="2000" dirty="0" smtClean="0">
                <a:solidFill>
                  <a:schemeClr val="accent1">
                    <a:lumMod val="50000"/>
                  </a:schemeClr>
                </a:solidFill>
              </a:rPr>
              <a:t>Tvrtka je protutužila Kommune (putem Žalbenog odbora za zaštitu okoliša) i dopušteno joj je djelovanje dok je predmet u tijeku.</a:t>
            </a:r>
          </a:p>
          <a:p>
            <a:r>
              <a:rPr lang="hr-HR" sz="2000" dirty="0" smtClean="0">
                <a:solidFill>
                  <a:schemeClr val="accent1">
                    <a:lumMod val="50000"/>
                  </a:schemeClr>
                </a:solidFill>
              </a:rPr>
              <a:t> </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HVALA NA PAŽNJI</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accent1">
                    <a:lumMod val="50000"/>
                  </a:schemeClr>
                </a:solidFill>
              </a:rPr>
              <a:t>O6 SUSTAV PRAĆENJA KVALITETE ZRAKA U DANSKOJ</a:t>
            </a:r>
            <a:endParaRPr lang="hr-HR" sz="2800" b="1" dirty="0" smtClean="0">
              <a:solidFill>
                <a:schemeClr val="accent1">
                  <a:lumMod val="50000"/>
                </a:schemeClr>
              </a:solidFill>
              <a:effectLst>
                <a:glow>
                  <a:srgbClr val="7F7F7F">
                    <a:alpha val="35000"/>
                  </a:srgbClr>
                </a:glow>
              </a:effectLst>
            </a:endParaRP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2" name="TextBox 11"/>
          <p:cNvSpPr txBox="1"/>
          <p:nvPr/>
        </p:nvSpPr>
        <p:spPr>
          <a:xfrm>
            <a:off x="477430" y="2055378"/>
            <a:ext cx="8399533" cy="2862322"/>
          </a:xfrm>
          <a:prstGeom prst="rect">
            <a:avLst/>
          </a:prstGeom>
          <a:noFill/>
        </p:spPr>
        <p:txBody>
          <a:bodyPr wrap="square" rtlCol="0">
            <a:spAutoFit/>
          </a:bodyPr>
          <a:lstStyle/>
          <a:p>
            <a:r>
              <a:rPr lang="hr-HR" sz="2000" dirty="0" smtClean="0">
                <a:solidFill>
                  <a:schemeClr val="accent1">
                    <a:lumMod val="50000"/>
                  </a:schemeClr>
                </a:solidFill>
              </a:rPr>
              <a:t>Danska ima nacionalnu mrežu za praćenje kvalitete zraka sa 18 mjernih postaja. U četiri najveća grada nalaze se </a:t>
            </a:r>
            <a:r>
              <a:rPr lang="hr-HR" sz="2000" b="1" dirty="0" smtClean="0">
                <a:solidFill>
                  <a:schemeClr val="accent1">
                    <a:lumMod val="50000"/>
                  </a:schemeClr>
                </a:solidFill>
              </a:rPr>
              <a:t>10 gradskih postaja</a:t>
            </a:r>
            <a:r>
              <a:rPr lang="hr-HR" sz="2000" dirty="0" smtClean="0">
                <a:solidFill>
                  <a:schemeClr val="accent1">
                    <a:lumMod val="50000"/>
                  </a:schemeClr>
                </a:solidFill>
              </a:rPr>
              <a:t> (gradske prometne ili gradske pozadinske) i </a:t>
            </a:r>
            <a:r>
              <a:rPr lang="hr-HR" sz="2000" b="1" dirty="0" smtClean="0">
                <a:solidFill>
                  <a:schemeClr val="accent1">
                    <a:lumMod val="50000"/>
                  </a:schemeClr>
                </a:solidFill>
              </a:rPr>
              <a:t>osam ruralnih i regionalnih pozadinskih postaja</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hr-HR" sz="2000" dirty="0" smtClean="0">
                <a:solidFill>
                  <a:schemeClr val="accent1">
                    <a:lumMod val="50000"/>
                  </a:schemeClr>
                </a:solidFill>
              </a:rPr>
              <a:t>Mrežu vodi DCE – </a:t>
            </a:r>
            <a:r>
              <a:rPr lang="en-GB" sz="2000" b="1" dirty="0" smtClean="0">
                <a:solidFill>
                  <a:schemeClr val="accent1">
                    <a:lumMod val="50000"/>
                  </a:schemeClr>
                </a:solidFill>
              </a:rPr>
              <a:t>Centre for Energy and Environment</a:t>
            </a:r>
            <a:r>
              <a:rPr lang="en-GB" sz="2000" dirty="0" smtClean="0">
                <a:solidFill>
                  <a:schemeClr val="accent1">
                    <a:lumMod val="50000"/>
                  </a:schemeClr>
                </a:solidFill>
              </a:rPr>
              <a:t> </a:t>
            </a:r>
            <a:r>
              <a:rPr lang="hr-HR" sz="2000" dirty="0" smtClean="0">
                <a:solidFill>
                  <a:schemeClr val="accent1">
                    <a:lumMod val="50000"/>
                  </a:schemeClr>
                </a:solidFill>
              </a:rPr>
              <a:t>(Centar za energetiku i okoliš), </a:t>
            </a:r>
            <a:r>
              <a:rPr lang="hr-HR" sz="2000" b="1" dirty="0" smtClean="0">
                <a:solidFill>
                  <a:schemeClr val="accent1">
                    <a:lumMod val="50000"/>
                  </a:schemeClr>
                </a:solidFill>
              </a:rPr>
              <a:t>u suradnji s četiri najveća grada</a:t>
            </a:r>
            <a:r>
              <a:rPr lang="hr-HR" sz="2000" dirty="0" smtClean="0">
                <a:solidFill>
                  <a:schemeClr val="accent1">
                    <a:lumMod val="50000"/>
                  </a:schemeClr>
                </a:solidFill>
              </a:rPr>
              <a:t>. Ruralne i regionalne pozadinske postaje prvenstveno mjere koncentracije onečišćujućih tvari u zraku i taloženje za procjenu utjecaja na ekosustave i poljoprivredu.</a:t>
            </a:r>
            <a:r>
              <a:rPr lang="hr-HR" sz="2000" dirty="0" smtClean="0"/>
              <a:t> </a:t>
            </a:r>
            <a:endParaRPr lang="hr-HR" sz="2000" dirty="0" smtClean="0">
              <a:solidFill>
                <a:schemeClr val="accent1">
                  <a:lumMod val="50000"/>
                </a:schemeClr>
              </a:solidFill>
            </a:endParaRP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SUSTAV </a:t>
            </a:r>
            <a:r>
              <a:rPr lang="hr-HR" sz="2800" b="1" dirty="0" smtClean="0">
                <a:solidFill>
                  <a:schemeClr val="accent1">
                    <a:lumMod val="50000"/>
                  </a:schemeClr>
                </a:solidFill>
              </a:rPr>
              <a:t>PRAĆENJA KVALITETE ZRAKA U DANSKOJ</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712099" y="2063469"/>
            <a:ext cx="7978747" cy="3477875"/>
          </a:xfrm>
          <a:prstGeom prst="rect">
            <a:avLst/>
          </a:prstGeom>
          <a:noFill/>
        </p:spPr>
        <p:txBody>
          <a:bodyPr wrap="square" rtlCol="0">
            <a:spAutoFit/>
          </a:bodyPr>
          <a:lstStyle/>
          <a:p>
            <a:r>
              <a:rPr lang="hr-HR" sz="2000" dirty="0" smtClean="0">
                <a:solidFill>
                  <a:schemeClr val="accent1">
                    <a:lumMod val="50000"/>
                  </a:schemeClr>
                </a:solidFill>
              </a:rPr>
              <a:t>Postoji </a:t>
            </a:r>
            <a:r>
              <a:rPr lang="hr-HR" sz="2000" b="1" dirty="0" smtClean="0">
                <a:solidFill>
                  <a:schemeClr val="accent1">
                    <a:lumMod val="50000"/>
                  </a:schemeClr>
                </a:solidFill>
              </a:rPr>
              <a:t>opsežan sustav modela za modeliranje</a:t>
            </a:r>
            <a:r>
              <a:rPr lang="hr-HR" sz="2000" dirty="0" smtClean="0">
                <a:solidFill>
                  <a:schemeClr val="accent1">
                    <a:lumMod val="50000"/>
                  </a:schemeClr>
                </a:solidFill>
              </a:rPr>
              <a:t> kvalitete zraka koji se koriste kao dopuna mjerenjima (</a:t>
            </a:r>
            <a:r>
              <a:rPr lang="hr-HR" sz="2000" u="sng" dirty="0" smtClean="0">
                <a:solidFill>
                  <a:schemeClr val="accent1">
                    <a:lumMod val="50000"/>
                  </a:schemeClr>
                </a:solidFill>
                <a:hlinkClick r:id="rId4"/>
              </a:rPr>
              <a:t>http://envs.au.dk/en/knowledge/air/models/</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hr-HR" sz="2000" dirty="0" smtClean="0">
                <a:solidFill>
                  <a:schemeClr val="accent1">
                    <a:lumMod val="50000"/>
                  </a:schemeClr>
                </a:solidFill>
              </a:rPr>
              <a:t>Danska godišnja izvješća o praćenju kvalitete zraka uključuju rezultate izračuna modela za sva mjesta (ulice) gdje nema mjerenja kvalitete zraka (</a:t>
            </a:r>
            <a:r>
              <a:rPr lang="hr-HR" sz="2000" u="sng" dirty="0" smtClean="0">
                <a:solidFill>
                  <a:schemeClr val="accent1">
                    <a:lumMod val="50000"/>
                  </a:schemeClr>
                </a:solidFill>
                <a:hlinkClick r:id="rId5"/>
              </a:rPr>
              <a:t>http://dce2.au.dk/pub/SR234.pdf</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hr-HR" sz="2000" dirty="0" smtClean="0">
                <a:solidFill>
                  <a:schemeClr val="accent1">
                    <a:lumMod val="50000"/>
                  </a:schemeClr>
                </a:solidFill>
              </a:rPr>
              <a:t>Godišnje izvješće o atmosferskom taloženju (</a:t>
            </a:r>
            <a:r>
              <a:rPr lang="hr-HR" sz="2000" dirty="0" smtClean="0">
                <a:solidFill>
                  <a:schemeClr val="accent1">
                    <a:lumMod val="50000"/>
                  </a:schemeClr>
                </a:solidFill>
                <a:hlinkClick r:id="rId6"/>
              </a:rPr>
              <a:t>http://dce2.au.dk/</a:t>
            </a:r>
            <a:r>
              <a:rPr lang="hr-HR" sz="2000" dirty="0" err="1" smtClean="0">
                <a:solidFill>
                  <a:schemeClr val="accent1">
                    <a:lumMod val="50000"/>
                  </a:schemeClr>
                </a:solidFill>
                <a:hlinkClick r:id="rId6"/>
              </a:rPr>
              <a:t>pub</a:t>
            </a:r>
            <a:r>
              <a:rPr lang="hr-HR" sz="2000" dirty="0" smtClean="0">
                <a:solidFill>
                  <a:schemeClr val="accent1">
                    <a:lumMod val="50000"/>
                  </a:schemeClr>
                </a:solidFill>
                <a:hlinkClick r:id="rId6"/>
              </a:rPr>
              <a:t>/SR204.pdf</a:t>
            </a:r>
            <a:r>
              <a:rPr lang="hr-HR" sz="2000" dirty="0">
                <a:solidFill>
                  <a:schemeClr val="accent1">
                    <a:lumMod val="50000"/>
                  </a:schemeClr>
                </a:solidFill>
              </a:rPr>
              <a:t> </a:t>
            </a:r>
            <a:r>
              <a:rPr lang="hr-HR" sz="2000" dirty="0" smtClean="0">
                <a:solidFill>
                  <a:schemeClr val="accent1">
                    <a:lumMod val="50000"/>
                  </a:schemeClr>
                </a:solidFill>
              </a:rPr>
              <a:t>također obuhvaća opsežne izračune modela.</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a:solidFill>
                  <a:schemeClr val="accent1">
                    <a:lumMod val="50000"/>
                  </a:schemeClr>
                </a:solidFill>
              </a:rPr>
              <a:t>O6 SUSTAV </a:t>
            </a:r>
            <a:r>
              <a:rPr lang="hr-HR" sz="2800" b="1" dirty="0" smtClean="0">
                <a:solidFill>
                  <a:schemeClr val="accent1">
                    <a:lumMod val="50000"/>
                  </a:schemeClr>
                </a:solidFill>
              </a:rPr>
              <a:t>PRAĆENJA KVALITETE ZRAKA U DANSKOJ</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469338" y="2063469"/>
            <a:ext cx="8318612" cy="2862322"/>
          </a:xfrm>
          <a:prstGeom prst="rect">
            <a:avLst/>
          </a:prstGeom>
          <a:noFill/>
        </p:spPr>
        <p:txBody>
          <a:bodyPr wrap="square" rtlCol="0">
            <a:spAutoFit/>
          </a:bodyPr>
          <a:lstStyle/>
          <a:p>
            <a:r>
              <a:rPr lang="hr-HR" sz="2000" dirty="0" smtClean="0">
                <a:solidFill>
                  <a:schemeClr val="accent1">
                    <a:lumMod val="50000"/>
                  </a:schemeClr>
                </a:solidFill>
              </a:rPr>
              <a:t>Glavna web stranica za praćenje mjerenja kvalitete zraka u Danskoj je nalazi se na poveznici </a:t>
            </a:r>
            <a:r>
              <a:rPr lang="hr-HR" sz="2000" u="sng" dirty="0" smtClean="0">
                <a:solidFill>
                  <a:schemeClr val="accent1">
                    <a:lumMod val="50000"/>
                  </a:schemeClr>
                </a:solidFill>
                <a:hlinkClick r:id="rId4"/>
              </a:rPr>
              <a:t>http://envs2.au.dk/luftdata/presentation</a:t>
            </a:r>
            <a:r>
              <a:rPr lang="hr-HR" sz="2000" dirty="0" smtClean="0">
                <a:solidFill>
                  <a:schemeClr val="accent1">
                    <a:lumMod val="50000"/>
                  </a:schemeClr>
                </a:solidFill>
              </a:rPr>
              <a:t> [na danskom]. Tablice i grafikoni trenutnih podataka s postaja za praćenje kvalitete zraka (sirovi podaci) mogu se odabrati iz izbornika pri vrhu stranice.</a:t>
            </a:r>
          </a:p>
          <a:p>
            <a:r>
              <a:rPr lang="hr-HR" sz="2000" dirty="0" smtClean="0">
                <a:solidFill>
                  <a:schemeClr val="accent1">
                    <a:lumMod val="50000"/>
                  </a:schemeClr>
                </a:solidFill>
              </a:rPr>
              <a:t> </a:t>
            </a:r>
          </a:p>
          <a:p>
            <a:r>
              <a:rPr lang="hr-HR" sz="2000" dirty="0" smtClean="0">
                <a:solidFill>
                  <a:schemeClr val="accent1">
                    <a:lumMod val="50000"/>
                  </a:schemeClr>
                </a:solidFill>
              </a:rPr>
              <a:t>Povijesne godišnje statistike mogu se pregledati i preuzeti na poveznici </a:t>
            </a:r>
            <a:r>
              <a:rPr lang="hr-HR" sz="2000" u="sng" dirty="0" smtClean="0">
                <a:solidFill>
                  <a:schemeClr val="accent1">
                    <a:lumMod val="50000"/>
                  </a:schemeClr>
                </a:solidFill>
                <a:hlinkClick r:id="rId5"/>
              </a:rPr>
              <a:t>http://www2.dmu.dk/1_viden/2_Miljoe-tilstand/3_luft/4_Maalinger/5_database/HentData_en.asp</a:t>
            </a:r>
            <a:r>
              <a:rPr lang="hr-HR" sz="2000" dirty="0" smtClean="0">
                <a:solidFill>
                  <a:schemeClr val="accent1">
                    <a:lumMod val="50000"/>
                  </a:schemeClr>
                </a:solidFill>
              </a:rPr>
              <a:t>.</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SUSTAV </a:t>
            </a:r>
            <a:r>
              <a:rPr lang="hr-HR" sz="2800" b="1" dirty="0" smtClean="0">
                <a:solidFill>
                  <a:schemeClr val="accent1">
                    <a:lumMod val="50000"/>
                  </a:schemeClr>
                </a:solidFill>
              </a:rPr>
              <a:t>PRAĆENJA KVALITETE ZRAKA U DANSKOJ</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9" name="TextBox 8"/>
          <p:cNvSpPr txBox="1"/>
          <p:nvPr/>
        </p:nvSpPr>
        <p:spPr>
          <a:xfrm>
            <a:off x="339865" y="1958272"/>
            <a:ext cx="8472361" cy="3170099"/>
          </a:xfrm>
          <a:prstGeom prst="rect">
            <a:avLst/>
          </a:prstGeom>
          <a:noFill/>
        </p:spPr>
        <p:txBody>
          <a:bodyPr wrap="square" rtlCol="0">
            <a:spAutoFit/>
          </a:bodyPr>
          <a:lstStyle/>
          <a:p>
            <a:r>
              <a:rPr lang="hr-HR" sz="2000" dirty="0" smtClean="0">
                <a:solidFill>
                  <a:schemeClr val="accent1">
                    <a:lumMod val="50000"/>
                  </a:schemeClr>
                </a:solidFill>
              </a:rPr>
              <a:t>DCE također ima sustav za izračunavanje i prikazivanje godišnje statistike kvalitete zraka na karti (godišnje vrijednosti NO</a:t>
            </a:r>
            <a:r>
              <a:rPr lang="hr-HR" sz="2000" baseline="-25000" dirty="0" smtClean="0">
                <a:solidFill>
                  <a:schemeClr val="accent1">
                    <a:lumMod val="50000"/>
                  </a:schemeClr>
                </a:solidFill>
              </a:rPr>
              <a:t>2</a:t>
            </a:r>
            <a:r>
              <a:rPr lang="hr-HR" sz="2000" dirty="0" smtClean="0">
                <a:solidFill>
                  <a:schemeClr val="accent1">
                    <a:lumMod val="50000"/>
                  </a:schemeClr>
                </a:solidFill>
              </a:rPr>
              <a:t>, PM</a:t>
            </a:r>
            <a:r>
              <a:rPr lang="hr-HR" sz="2000" baseline="-25000" dirty="0" smtClean="0">
                <a:solidFill>
                  <a:schemeClr val="accent1">
                    <a:lumMod val="50000"/>
                  </a:schemeClr>
                </a:solidFill>
              </a:rPr>
              <a:t>10</a:t>
            </a:r>
            <a:r>
              <a:rPr lang="hr-HR" sz="2000" dirty="0" smtClean="0">
                <a:solidFill>
                  <a:schemeClr val="accent1">
                    <a:lumMod val="50000"/>
                  </a:schemeClr>
                </a:solidFill>
              </a:rPr>
              <a:t>, PM</a:t>
            </a:r>
            <a:r>
              <a:rPr lang="hr-HR" sz="2000" baseline="-25000" dirty="0" smtClean="0">
                <a:solidFill>
                  <a:schemeClr val="accent1">
                    <a:lumMod val="50000"/>
                  </a:schemeClr>
                </a:solidFill>
              </a:rPr>
              <a:t>2.5</a:t>
            </a:r>
            <a:r>
              <a:rPr lang="hr-HR" sz="2000" dirty="0" smtClean="0">
                <a:solidFill>
                  <a:schemeClr val="accent1">
                    <a:lumMod val="50000"/>
                  </a:schemeClr>
                </a:solidFill>
              </a:rPr>
              <a:t>, vrijednosti iz 2012.), uključujući statistiku kvalitete zraka na pojedinim adresama (ulicama) širom zemlje. (</a:t>
            </a:r>
            <a:r>
              <a:rPr lang="hr-HR" sz="2000" u="sng" dirty="0" smtClean="0">
                <a:solidFill>
                  <a:schemeClr val="accent1">
                    <a:lumMod val="50000"/>
                  </a:schemeClr>
                </a:solidFill>
                <a:hlinkClick r:id="rId4"/>
              </a:rPr>
              <a:t>Http://lpdv-en.spatialsuite.dk/spatialmap</a:t>
            </a:r>
            <a:r>
              <a:rPr lang="hr-HR" sz="2000" dirty="0" smtClean="0">
                <a:solidFill>
                  <a:schemeClr val="accent1">
                    <a:lumMod val="50000"/>
                  </a:schemeClr>
                </a:solidFill>
              </a:rPr>
              <a:t>?). </a:t>
            </a:r>
          </a:p>
          <a:p>
            <a:endParaRPr lang="hr-HR" sz="2000" dirty="0" smtClean="0">
              <a:solidFill>
                <a:schemeClr val="accent1">
                  <a:lumMod val="50000"/>
                </a:schemeClr>
              </a:solidFill>
            </a:endParaRPr>
          </a:p>
          <a:p>
            <a:r>
              <a:rPr lang="hr-HR" sz="2000" dirty="0" smtClean="0">
                <a:solidFill>
                  <a:schemeClr val="accent1">
                    <a:lumMod val="50000"/>
                  </a:schemeClr>
                </a:solidFill>
              </a:rPr>
              <a:t>Karte se mogu povećati da bi se vidjeli rasponi koncentracija u pojedinoj ulici. Pomoću okvira za pretraživanje moguće je unijeti određenu adresu. Na primjer, upiše se " Kongens Nytorv (1050 København K)" u okvir za pretraživanje da bi se vidjele vrijednosti za tu adresu.</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a:r>
              <a:rPr lang="hr-HR" sz="2800" b="1" dirty="0">
                <a:solidFill>
                  <a:schemeClr val="accent1">
                    <a:lumMod val="50000"/>
                  </a:schemeClr>
                </a:solidFill>
              </a:rPr>
              <a:t>O6 DRŽAVNA </a:t>
            </a:r>
            <a:r>
              <a:rPr lang="hr-HR" sz="2800" b="1" dirty="0" smtClean="0">
                <a:solidFill>
                  <a:schemeClr val="accent1">
                    <a:lumMod val="50000"/>
                  </a:schemeClr>
                </a:solidFill>
              </a:rPr>
              <a:t>MREŽA</a:t>
            </a:r>
            <a:endParaRPr lang="hr-HR" sz="2800" b="1" dirty="0" smtClean="0">
              <a:solidFill>
                <a:schemeClr val="tx2"/>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442354" y="1934587"/>
            <a:ext cx="8359073" cy="3785652"/>
          </a:xfrm>
          <a:prstGeom prst="rect">
            <a:avLst/>
          </a:prstGeom>
          <a:noFill/>
        </p:spPr>
        <p:txBody>
          <a:bodyPr wrap="square" rtlCol="0">
            <a:spAutoFit/>
          </a:bodyPr>
          <a:lstStyle/>
          <a:p>
            <a:r>
              <a:rPr lang="hr-HR" sz="2000" dirty="0" smtClean="0">
                <a:solidFill>
                  <a:schemeClr val="accent1">
                    <a:lumMod val="50000"/>
                  </a:schemeClr>
                </a:solidFill>
              </a:rPr>
              <a:t>Državnu mreža za praćenje kvalitete zraka vodi </a:t>
            </a:r>
            <a:r>
              <a:rPr lang="hr-HR" sz="2000" b="1" dirty="0" smtClean="0">
                <a:solidFill>
                  <a:schemeClr val="accent1">
                    <a:lumMod val="50000"/>
                  </a:schemeClr>
                </a:solidFill>
              </a:rPr>
              <a:t>DCE (Centar za energetiku i okoliš)</a:t>
            </a:r>
            <a:r>
              <a:rPr lang="hr-HR" sz="2000" dirty="0" smtClean="0">
                <a:solidFill>
                  <a:schemeClr val="accent1">
                    <a:lumMod val="50000"/>
                  </a:schemeClr>
                </a:solidFill>
              </a:rPr>
              <a:t>, u suradnji s četiri najveća Grada </a:t>
            </a:r>
            <a:r>
              <a:rPr lang="hr-HR" sz="2000" b="1" dirty="0" smtClean="0">
                <a:solidFill>
                  <a:schemeClr val="accent1">
                    <a:lumMod val="50000"/>
                  </a:schemeClr>
                </a:solidFill>
              </a:rPr>
              <a:t>(Kopenhagen, Aarhus, Aalborg, Odense)</a:t>
            </a:r>
            <a:r>
              <a:rPr lang="hr-HR" sz="2000" dirty="0" smtClean="0">
                <a:solidFill>
                  <a:schemeClr val="accent1">
                    <a:lumMod val="50000"/>
                  </a:schemeClr>
                </a:solidFill>
              </a:rPr>
              <a:t>. </a:t>
            </a:r>
          </a:p>
          <a:p>
            <a:r>
              <a:rPr lang="hr-HR" sz="2000" dirty="0" smtClean="0">
                <a:solidFill>
                  <a:schemeClr val="accent1">
                    <a:lumMod val="50000"/>
                  </a:schemeClr>
                </a:solidFill>
              </a:rPr>
              <a:t>DCE (ranije poznat kao Nacionalni institut za istraživanje okoliša, NERI) je sveučilišno-utemeljen istraživački institut kojega je Danska Agencija za zaštitu okoliša </a:t>
            </a:r>
            <a:r>
              <a:rPr lang="hr-HR" sz="2000" b="1" dirty="0" smtClean="0">
                <a:solidFill>
                  <a:schemeClr val="accent1">
                    <a:lumMod val="50000"/>
                  </a:schemeClr>
                </a:solidFill>
              </a:rPr>
              <a:t>(EPA – </a:t>
            </a:r>
            <a:r>
              <a:rPr lang="en-GB" sz="2000" b="1" dirty="0" smtClean="0">
                <a:solidFill>
                  <a:schemeClr val="accent1">
                    <a:lumMod val="50000"/>
                  </a:schemeClr>
                </a:solidFill>
              </a:rPr>
              <a:t>Environment</a:t>
            </a:r>
            <a:r>
              <a:rPr lang="hr-HR" sz="2000" b="1" dirty="0" smtClean="0">
                <a:solidFill>
                  <a:schemeClr val="accent1">
                    <a:lumMod val="50000"/>
                  </a:schemeClr>
                </a:solidFill>
              </a:rPr>
              <a:t>al </a:t>
            </a:r>
            <a:r>
              <a:rPr lang="en-GB" sz="2000" b="1" dirty="0" smtClean="0">
                <a:solidFill>
                  <a:schemeClr val="accent1">
                    <a:lumMod val="50000"/>
                  </a:schemeClr>
                </a:solidFill>
              </a:rPr>
              <a:t>Protection Agency</a:t>
            </a:r>
            <a:r>
              <a:rPr lang="hr-HR" sz="2000" b="1" dirty="0" smtClean="0">
                <a:solidFill>
                  <a:schemeClr val="accent1">
                    <a:lumMod val="50000"/>
                  </a:schemeClr>
                </a:solidFill>
              </a:rPr>
              <a:t>) </a:t>
            </a:r>
            <a:r>
              <a:rPr lang="hr-HR" sz="2000" dirty="0" smtClean="0">
                <a:solidFill>
                  <a:schemeClr val="accent1">
                    <a:lumMod val="50000"/>
                  </a:schemeClr>
                </a:solidFill>
              </a:rPr>
              <a:t>imenovala odgovornog za praćenje kvalitete zraka, a ujedno je i </a:t>
            </a:r>
            <a:r>
              <a:rPr lang="hr-HR" sz="2000" b="1" dirty="0" smtClean="0">
                <a:solidFill>
                  <a:schemeClr val="accent1">
                    <a:lumMod val="50000"/>
                  </a:schemeClr>
                </a:solidFill>
              </a:rPr>
              <a:t>nacionalni referentni laboratorij </a:t>
            </a:r>
            <a:r>
              <a:rPr lang="hr-HR" sz="2000" dirty="0" smtClean="0">
                <a:solidFill>
                  <a:schemeClr val="accent1">
                    <a:lumMod val="50000"/>
                  </a:schemeClr>
                </a:solidFill>
              </a:rPr>
              <a:t>za praćenje kvalitete zraka.</a:t>
            </a:r>
          </a:p>
          <a:p>
            <a:r>
              <a:rPr lang="hr-HR" sz="2000" dirty="0" smtClean="0">
                <a:solidFill>
                  <a:schemeClr val="accent1">
                    <a:lumMod val="50000"/>
                  </a:schemeClr>
                </a:solidFill>
              </a:rPr>
              <a:t> </a:t>
            </a:r>
          </a:p>
          <a:p>
            <a:r>
              <a:rPr lang="hr-HR" sz="2000" dirty="0" smtClean="0">
                <a:solidFill>
                  <a:schemeClr val="accent1">
                    <a:lumMod val="50000"/>
                  </a:schemeClr>
                </a:solidFill>
              </a:rPr>
              <a:t>U Danskoj nema drugih mreža za praćenje kvalitete zraka. Na nekoliko mjesta građani provode mjerenja s jeftinim senzorima.</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t/>
            </a:r>
            <a:br>
              <a:rPr lang="hr-HR" sz="2800" b="1" dirty="0" smtClean="0"/>
            </a:br>
            <a:r>
              <a:rPr lang="hr-HR" sz="2800" b="1" dirty="0">
                <a:solidFill>
                  <a:schemeClr val="accent1">
                    <a:lumMod val="50000"/>
                  </a:schemeClr>
                </a:solidFill>
              </a:rPr>
              <a:t>O6 PRAĆENJE </a:t>
            </a:r>
            <a:r>
              <a:rPr lang="hr-HR" sz="2800" b="1" dirty="0" smtClean="0">
                <a:solidFill>
                  <a:schemeClr val="accent1">
                    <a:lumMod val="50000"/>
                  </a:schemeClr>
                </a:solidFill>
              </a:rPr>
              <a:t>KVALITETE ZRAKA OD STRANE  </a:t>
            </a:r>
            <a:br>
              <a:rPr lang="hr-HR" sz="2800" b="1" dirty="0" smtClean="0">
                <a:solidFill>
                  <a:schemeClr val="accent1">
                    <a:lumMod val="50000"/>
                  </a:schemeClr>
                </a:solidFill>
              </a:rPr>
            </a:br>
            <a:r>
              <a:rPr lang="hr-HR" sz="2800" b="1" dirty="0" smtClean="0">
                <a:solidFill>
                  <a:schemeClr val="accent1">
                    <a:lumMod val="50000"/>
                  </a:schemeClr>
                </a:solidFill>
              </a:rPr>
              <a:t>         ONEČIŠĆIVAČA</a:t>
            </a:r>
            <a:r>
              <a:rPr lang="hr-HR" sz="2800" dirty="0" smtClean="0">
                <a:solidFill>
                  <a:schemeClr val="accent1">
                    <a:lumMod val="50000"/>
                  </a:schemeClr>
                </a:solidFill>
              </a:rPr>
              <a:t/>
            </a:r>
            <a:br>
              <a:rPr lang="hr-HR" sz="2800" dirty="0" smtClean="0">
                <a:solidFill>
                  <a:schemeClr val="accent1">
                    <a:lumMod val="50000"/>
                  </a:schemeClr>
                </a:solidFill>
              </a:rPr>
            </a:br>
            <a:endParaRPr lang="hr-HR" sz="2800" b="1" dirty="0" smtClean="0">
              <a:solidFill>
                <a:schemeClr val="accent1">
                  <a:lumMod val="50000"/>
                </a:schemeClr>
              </a:solidFill>
              <a:effectLst>
                <a:glow>
                  <a:srgbClr val="7F7F7F">
                    <a:alpha val="35000"/>
                  </a:srgbClr>
                </a:glow>
              </a:effectLst>
            </a:endParaRP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356050" y="1938970"/>
            <a:ext cx="8504729" cy="3785652"/>
          </a:xfrm>
          <a:prstGeom prst="rect">
            <a:avLst/>
          </a:prstGeom>
          <a:noFill/>
        </p:spPr>
        <p:txBody>
          <a:bodyPr wrap="square" rtlCol="0">
            <a:spAutoFit/>
          </a:bodyPr>
          <a:lstStyle/>
          <a:p>
            <a:r>
              <a:rPr lang="hr-HR" sz="2000" dirty="0" smtClean="0">
                <a:solidFill>
                  <a:schemeClr val="accent1">
                    <a:lumMod val="50000"/>
                  </a:schemeClr>
                </a:solidFill>
              </a:rPr>
              <a:t>U Danskoj je rijetkost praćenje kvalitete zraka od strane tvrtki (onečišćivača). Utjecaji na kvalitetu zraka pojedinih onečišćivača uglavnom se određuju proračunima modela. </a:t>
            </a:r>
          </a:p>
          <a:p>
            <a:r>
              <a:rPr lang="hr-HR" sz="2000" dirty="0" smtClean="0">
                <a:solidFill>
                  <a:schemeClr val="accent1">
                    <a:lumMod val="50000"/>
                  </a:schemeClr>
                </a:solidFill>
              </a:rPr>
              <a:t>Kratke mjerne kampanje (uključujući mjerenje neugodnih mirisa) obično se zahtijevaju samo ako postoje pritužbe ili neki drugi problemi. Uobičajeno, onečišćivači plaćaju takvo praćenje kvalitete zraka.</a:t>
            </a:r>
          </a:p>
          <a:p>
            <a:r>
              <a:rPr lang="hr-HR" sz="2000" dirty="0" smtClean="0">
                <a:solidFill>
                  <a:schemeClr val="accent1">
                    <a:lumMod val="50000"/>
                  </a:schemeClr>
                </a:solidFill>
              </a:rPr>
              <a:t>Okolišna dozvola prvenstveno regulira onečišćenje zraka određivanjem najboljih raspoloživih tehnika (BAT - </a:t>
            </a:r>
            <a:r>
              <a:rPr lang="en-GB" sz="2000" dirty="0" smtClean="0">
                <a:solidFill>
                  <a:schemeClr val="accent1">
                    <a:lumMod val="50000"/>
                  </a:schemeClr>
                </a:solidFill>
              </a:rPr>
              <a:t>Best Available Technique</a:t>
            </a:r>
            <a:r>
              <a:rPr lang="hr-HR" sz="2000" dirty="0" smtClean="0">
                <a:solidFill>
                  <a:schemeClr val="accent1">
                    <a:lumMod val="50000"/>
                  </a:schemeClr>
                </a:solidFill>
              </a:rPr>
              <a:t>) i </a:t>
            </a:r>
            <a:r>
              <a:rPr lang="hr-HR" sz="2000" b="1" dirty="0" smtClean="0">
                <a:solidFill>
                  <a:schemeClr val="accent1">
                    <a:lumMod val="50000"/>
                  </a:schemeClr>
                </a:solidFill>
              </a:rPr>
              <a:t>maksimalno dopuštenim koncentracijama emisija</a:t>
            </a:r>
            <a:r>
              <a:rPr lang="hr-HR" sz="2000" dirty="0" smtClean="0">
                <a:solidFill>
                  <a:schemeClr val="accent1">
                    <a:lumMod val="50000"/>
                  </a:schemeClr>
                </a:solidFill>
              </a:rPr>
              <a:t> kao i parametrima ispusta (visina dimnjaka, protok zraka itd.)</a:t>
            </a:r>
          </a:p>
          <a:p>
            <a:r>
              <a:rPr lang="en-GB" sz="2000" u="sng" dirty="0" smtClean="0">
                <a:solidFill>
                  <a:schemeClr val="accent1">
                    <a:lumMod val="50000"/>
                  </a:schemeClr>
                </a:solidFill>
                <a:hlinkClick r:id="rId4"/>
              </a:rPr>
              <a:t>http://eng.mst.dk/trade/industry/industrial-air-pollution/</a:t>
            </a:r>
            <a:r>
              <a:rPr lang="hr-HR" sz="2000" dirty="0" smtClean="0">
                <a:solidFill>
                  <a:schemeClr val="accent1">
                    <a:lumMod val="50000"/>
                  </a:schemeClr>
                </a:solidFill>
              </a:rPr>
              <a:t>.</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r>
              <a:rPr lang="hr-HR" sz="2800" b="1" dirty="0" smtClean="0">
                <a:solidFill>
                  <a:schemeClr val="tx2"/>
                </a:solidFill>
                <a:effectLst>
                  <a:glow>
                    <a:srgbClr val="7F7F7F">
                      <a:alpha val="35000"/>
                    </a:srgbClr>
                  </a:glow>
                </a:effectLst>
              </a:rPr>
              <a:t> </a:t>
            </a:r>
            <a:r>
              <a:rPr lang="hr-HR" sz="2800" b="1" dirty="0">
                <a:solidFill>
                  <a:schemeClr val="accent1">
                    <a:lumMod val="50000"/>
                  </a:schemeClr>
                </a:solidFill>
              </a:rPr>
              <a:t>O6 PRAĆENJE </a:t>
            </a:r>
            <a:r>
              <a:rPr lang="hr-HR" sz="2800" b="1" dirty="0" smtClean="0">
                <a:solidFill>
                  <a:schemeClr val="accent1">
                    <a:lumMod val="50000"/>
                  </a:schemeClr>
                </a:solidFill>
              </a:rPr>
              <a:t>KVALITETE ZRAKA OD STRANE  </a:t>
            </a:r>
            <a:br>
              <a:rPr lang="hr-HR" sz="2800" b="1" dirty="0" smtClean="0">
                <a:solidFill>
                  <a:schemeClr val="accent1">
                    <a:lumMod val="50000"/>
                  </a:schemeClr>
                </a:solidFill>
              </a:rPr>
            </a:br>
            <a:r>
              <a:rPr lang="hr-HR" sz="2800" b="1" dirty="0" smtClean="0">
                <a:solidFill>
                  <a:schemeClr val="accent1">
                    <a:lumMod val="50000"/>
                  </a:schemeClr>
                </a:solidFill>
              </a:rPr>
              <a:t>         ONEČIŠĆIVAČA</a:t>
            </a:r>
            <a:r>
              <a:rPr lang="hr-HR" sz="2800" b="1" dirty="0" smtClean="0">
                <a:solidFill>
                  <a:schemeClr val="tx2"/>
                </a:solidFill>
                <a:effectLst>
                  <a:glow>
                    <a:srgbClr val="7F7F7F">
                      <a:alpha val="35000"/>
                    </a:srgbClr>
                  </a:glow>
                </a:effectLst>
              </a:rPr>
              <a:t>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3170" y="6078931"/>
            <a:ext cx="819220" cy="579812"/>
          </a:xfrm>
          <a:prstGeom prst="rect">
            <a:avLst/>
          </a:prstGeom>
        </p:spPr>
      </p:pic>
      <p:sp>
        <p:nvSpPr>
          <p:cNvPr id="10" name="TextBox 9"/>
          <p:cNvSpPr txBox="1"/>
          <p:nvPr/>
        </p:nvSpPr>
        <p:spPr>
          <a:xfrm>
            <a:off x="461246" y="1820708"/>
            <a:ext cx="8375257" cy="3785652"/>
          </a:xfrm>
          <a:prstGeom prst="rect">
            <a:avLst/>
          </a:prstGeom>
          <a:noFill/>
        </p:spPr>
        <p:txBody>
          <a:bodyPr wrap="square" rtlCol="0">
            <a:spAutoFit/>
          </a:bodyPr>
          <a:lstStyle/>
          <a:p>
            <a:r>
              <a:rPr lang="hr-HR" sz="2000" dirty="0" smtClean="0">
                <a:solidFill>
                  <a:schemeClr val="accent1">
                    <a:lumMod val="50000"/>
                  </a:schemeClr>
                </a:solidFill>
              </a:rPr>
              <a:t>Koncentracije kvalitete okolnog zraka izračunavaju se tijekom procesa izdavanja dozvola, temeljene na standardiziranom </a:t>
            </a:r>
            <a:r>
              <a:rPr lang="hr-HR" sz="2000" b="1" dirty="0" smtClean="0">
                <a:solidFill>
                  <a:schemeClr val="accent1">
                    <a:lumMod val="50000"/>
                  </a:schemeClr>
                </a:solidFill>
              </a:rPr>
              <a:t>disperzivnom modelu </a:t>
            </a:r>
            <a:r>
              <a:rPr lang="hr-HR" sz="2000" dirty="0" smtClean="0">
                <a:solidFill>
                  <a:schemeClr val="accent1">
                    <a:lumMod val="50000"/>
                  </a:schemeClr>
                </a:solidFill>
              </a:rPr>
              <a:t>koristeći </a:t>
            </a:r>
            <a:r>
              <a:rPr lang="hr-HR" sz="2000" b="1" dirty="0" smtClean="0">
                <a:solidFill>
                  <a:schemeClr val="accent1">
                    <a:lumMod val="50000"/>
                  </a:schemeClr>
                </a:solidFill>
              </a:rPr>
              <a:t>Danski OML disperzijski model</a:t>
            </a:r>
            <a:r>
              <a:rPr lang="hr-HR" sz="2000" dirty="0" smtClean="0">
                <a:solidFill>
                  <a:schemeClr val="accent1">
                    <a:lumMod val="50000"/>
                  </a:schemeClr>
                </a:solidFill>
              </a:rPr>
              <a:t>, uzimajući u obzir najviše maksimalne satne emisije (</a:t>
            </a:r>
            <a:r>
              <a:rPr lang="en-GB" sz="2000" dirty="0" smtClean="0">
                <a:solidFill>
                  <a:schemeClr val="accent1">
                    <a:lumMod val="50000"/>
                  </a:schemeClr>
                </a:solidFill>
              </a:rPr>
              <a:t>worst-case</a:t>
            </a:r>
            <a:r>
              <a:rPr lang="hr-HR" sz="2000" dirty="0" smtClean="0">
                <a:solidFill>
                  <a:schemeClr val="accent1">
                    <a:lumMod val="50000"/>
                  </a:schemeClr>
                </a:solidFill>
              </a:rPr>
              <a:t>). </a:t>
            </a:r>
          </a:p>
          <a:p>
            <a:r>
              <a:rPr lang="hr-HR" sz="2000" b="1" dirty="0" smtClean="0">
                <a:solidFill>
                  <a:schemeClr val="accent1">
                    <a:lumMod val="50000"/>
                  </a:schemeClr>
                </a:solidFill>
              </a:rPr>
              <a:t>Rezultati modela </a:t>
            </a:r>
            <a:r>
              <a:rPr lang="hr-HR" sz="2000" dirty="0" smtClean="0">
                <a:solidFill>
                  <a:schemeClr val="accent1">
                    <a:lumMod val="50000"/>
                  </a:schemeClr>
                </a:solidFill>
              </a:rPr>
              <a:t>(maksimalne satne koncentracije, 99. percentil) uspoređuju se s Danskim </a:t>
            </a:r>
            <a:r>
              <a:rPr lang="hr-HR" sz="2000" b="1" dirty="0" smtClean="0">
                <a:solidFill>
                  <a:schemeClr val="accent1">
                    <a:lumMod val="50000"/>
                  </a:schemeClr>
                </a:solidFill>
              </a:rPr>
              <a:t>satnim graničnim vrijednostima </a:t>
            </a:r>
            <a:r>
              <a:rPr lang="hr-HR" sz="2000" dirty="0" smtClean="0">
                <a:solidFill>
                  <a:schemeClr val="accent1">
                    <a:lumMod val="50000"/>
                  </a:schemeClr>
                </a:solidFill>
              </a:rPr>
              <a:t>(s obzirom na utjecaj na ljudsko zdravlje) kao doprinos onečišćenja zraka pojedinog onečišćivača (poznate kao B-vrijednosti u Danskoj, kao doprinos ili povećanje onečišćenja zraka). </a:t>
            </a:r>
          </a:p>
          <a:p>
            <a:r>
              <a:rPr lang="hr-HR" sz="2000" dirty="0" smtClean="0">
                <a:solidFill>
                  <a:schemeClr val="accent1">
                    <a:lumMod val="50000"/>
                  </a:schemeClr>
                </a:solidFill>
              </a:rPr>
              <a:t>B-vrijednosti su konzervativnije (</a:t>
            </a:r>
            <a:r>
              <a:rPr lang="hr-HR" sz="2000" b="1" dirty="0" smtClean="0">
                <a:solidFill>
                  <a:schemeClr val="accent1">
                    <a:lumMod val="50000"/>
                  </a:schemeClr>
                </a:solidFill>
              </a:rPr>
              <a:t>strože</a:t>
            </a:r>
            <a:r>
              <a:rPr lang="hr-HR" sz="2000" dirty="0" smtClean="0">
                <a:solidFill>
                  <a:schemeClr val="accent1">
                    <a:lumMod val="50000"/>
                  </a:schemeClr>
                </a:solidFill>
              </a:rPr>
              <a:t>) od graničnih vrijednosti EU, tako da je u normalnim uvjetima industrijsko onečišćenje zraka ispod graničnih vrijednosti EU.</a:t>
            </a:r>
          </a:p>
          <a:p>
            <a:endParaRPr lang="hr-HR" sz="2000" dirty="0">
              <a:solidFill>
                <a:schemeClr val="accent1">
                  <a:lumMod val="50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8833</TotalTime>
  <Words>2130</Words>
  <Application>Microsoft Office PowerPoint</Application>
  <PresentationFormat>On-screen Show (4:3)</PresentationFormat>
  <Paragraphs>166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PREDLOŽENE TEME U ANKETI</vt:lpstr>
      <vt:lpstr>O6 SUSTAV PRAĆENJA KVALITETE ZRAKA U DANSKOJ</vt:lpstr>
      <vt:lpstr> O6 SUSTAV PRAĆENJA KVALITETE ZRAKA U DANSKOJ</vt:lpstr>
      <vt:lpstr>O6 SUSTAV PRAĆENJA KVALITETE ZRAKA U DANSKOJ</vt:lpstr>
      <vt:lpstr> O6 SUSTAV PRAĆENJA KVALITETE ZRAKA U DANSKOJ</vt:lpstr>
      <vt:lpstr>O6 DRŽAVNA MREŽA</vt:lpstr>
      <vt:lpstr> O6 PRAĆENJE KVALITETE ZRAKA OD STRANE            ONEČIŠĆIVAČA </vt:lpstr>
      <vt:lpstr> O6 PRAĆENJE KVALITETE ZRAKA OD STRANE            ONEČIŠĆIVAČA  </vt:lpstr>
      <vt:lpstr>O6 PRAĆENJE KVALITETE ZRAKA OD STRANE            ONEČIŠĆIVAČA </vt:lpstr>
      <vt:lpstr>O6 LABORATORIJI ZA PRAĆENJE KVALITETE ZRAKA</vt:lpstr>
      <vt:lpstr>O6 LABORATORIJI ZA PRAĆENJE KVALITETE ZRAKA</vt:lpstr>
      <vt:lpstr>    11.? INSPEKCIJA LABORATORIJA ZA PRAĆENJE                  KVALITETE ZRAKA</vt:lpstr>
      <vt:lpstr>O6 INSPEKCIJSKI NADZOR ONEČIŠĆIVAČA</vt:lpstr>
      <vt:lpstr> O6 INSPEKCIJSKI NADZOR ONEČIŠĆIVAČA</vt:lpstr>
      <vt:lpstr> O6 INSPEKCIJSKI NADZOR ONEČIŠĆIVAČA</vt:lpstr>
      <vt:lpstr>O6 INSPEKCIJSKI NADZOR ONEČIŠĆIVAČA</vt:lpstr>
      <vt:lpstr>O6 INSPEKCIJSKI NADZOR ONEČIŠĆIVAČA   </vt:lpstr>
      <vt:lpstr> O6 IZVANREDNI INSPEKCIJSKI NADZOR</vt:lpstr>
      <vt:lpstr>   O6 ULOGA INSPEKCIJE ZAŠTITE OKOLIŠA U           USVAJANJU ZAKONODAVSTVA</vt:lpstr>
      <vt:lpstr> O6 KOORDINACIJA NA INSTITUCIONALNOJ RAZINI</vt:lpstr>
      <vt:lpstr>     O6 SUDSKA PRAKSA NA PODRUČJU PKZ </vt:lpstr>
      <vt:lpstr> O6 PRAVNA ZAŠTITA INSPEKTORA</vt:lpstr>
      <vt:lpstr>     O6 SUDSKA PRAKSA NA PODRUČJU PKZ </vt:lpstr>
      <vt:lpstr>     O6 SUDSKA PRAKSA NA PODRUČJU PKZ </vt:lpstr>
      <vt:lpstr>HVALA NA PAŽNJI</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Predrag Hercog</cp:lastModifiedBy>
  <cp:revision>620</cp:revision>
  <dcterms:created xsi:type="dcterms:W3CDTF">2011-04-14T13:56:18Z</dcterms:created>
  <dcterms:modified xsi:type="dcterms:W3CDTF">2018-01-11T06:27:34Z</dcterms:modified>
</cp:coreProperties>
</file>