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36" r:id="rId2"/>
    <p:sldId id="337" r:id="rId3"/>
    <p:sldId id="710" r:id="rId4"/>
    <p:sldId id="712" r:id="rId5"/>
    <p:sldId id="713" r:id="rId6"/>
    <p:sldId id="715" r:id="rId7"/>
    <p:sldId id="717" r:id="rId8"/>
    <p:sldId id="714" r:id="rId9"/>
    <p:sldId id="716" r:id="rId10"/>
    <p:sldId id="719" r:id="rId11"/>
    <p:sldId id="720" r:id="rId12"/>
    <p:sldId id="718" r:id="rId13"/>
    <p:sldId id="711" r:id="rId14"/>
    <p:sldId id="721" r:id="rId15"/>
    <p:sldId id="722" r:id="rId16"/>
    <p:sldId id="723" r:id="rId17"/>
    <p:sldId id="724" r:id="rId18"/>
    <p:sldId id="725" r:id="rId19"/>
    <p:sldId id="726" r:id="rId20"/>
    <p:sldId id="727" r:id="rId21"/>
    <p:sldId id="728" r:id="rId22"/>
    <p:sldId id="729" r:id="rId23"/>
    <p:sldId id="730" r:id="rId24"/>
    <p:sldId id="731" r:id="rId25"/>
    <p:sldId id="732" r:id="rId26"/>
    <p:sldId id="733" r:id="rId27"/>
    <p:sldId id="734" r:id="rId28"/>
    <p:sldId id="735" r:id="rId29"/>
    <p:sldId id="736" r:id="rId30"/>
    <p:sldId id="737" r:id="rId31"/>
    <p:sldId id="738" r:id="rId32"/>
    <p:sldId id="739" r:id="rId33"/>
    <p:sldId id="740" r:id="rId34"/>
    <p:sldId id="741" r:id="rId35"/>
    <p:sldId id="742" r:id="rId36"/>
    <p:sldId id="743" r:id="rId37"/>
    <p:sldId id="745" r:id="rId38"/>
    <p:sldId id="338" r:id="rId39"/>
  </p:sldIdLst>
  <p:sldSz cx="9144000" cy="6858000" type="screen4x3"/>
  <p:notesSz cx="6797675" cy="9928225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3300"/>
    <a:srgbClr val="4F9751"/>
    <a:srgbClr val="1F497D"/>
    <a:srgbClr val="696969"/>
    <a:srgbClr val="B2B2B2"/>
    <a:srgbClr val="FFFF00"/>
    <a:srgbClr val="0099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Srednji stil 3 - Isticanj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Srednji stil 4 - Isticanj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041" autoAdjust="0"/>
  </p:normalViewPr>
  <p:slideViewPr>
    <p:cSldViewPr snapToGrid="0">
      <p:cViewPr>
        <p:scale>
          <a:sx n="100" d="100"/>
          <a:sy n="100" d="100"/>
        </p:scale>
        <p:origin x="-1932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B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52F7D-F668-40F4-A3F7-BD01974A0E9D}" type="datetimeFigureOut">
              <a:rPr lang="hr-BA" smtClean="0"/>
              <a:t>2.1.2018.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C745E-01D7-4B19-AF03-5A6D0FCA910D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7766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BD311-196A-45E2-A9B8-227934A99DF1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82F69-6CD6-4349-8579-1B7D032B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8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5BACC-D375-49FC-911B-EF24970D5446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485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E1E03-2D23-449B-8616-C14EE678BC82}" type="datetimeFigureOut">
              <a:rPr lang="hr-HR"/>
              <a:pPr>
                <a:defRPr/>
              </a:pPr>
              <a:t>2.1.2018.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A49DB-6967-4B0E-AC43-751D0026E28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87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8EF88-292B-4FD5-8834-A1687B7D05A1}" type="datetimeFigureOut">
              <a:rPr lang="hr-HR"/>
              <a:pPr>
                <a:defRPr/>
              </a:pPr>
              <a:t>2.1.2018.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52E65-0A7B-4394-AAA6-8E4129BBACC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51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5AE5B-885A-4E70-81C1-2BD9B9F994F9}" type="datetimeFigureOut">
              <a:rPr lang="hr-HR"/>
              <a:pPr>
                <a:defRPr/>
              </a:pPr>
              <a:t>2.1.2018.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0264E-E2D6-4587-8C0A-E6FC1BC8083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180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EBB73-B78F-45DD-BF06-7B90B73175E1}" type="datetimeFigureOut">
              <a:rPr lang="hr-HR"/>
              <a:pPr>
                <a:defRPr/>
              </a:pPr>
              <a:t>2.1.2018.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43F40-157C-4097-B33E-49A278C4E3A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904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E5114-5D7D-4AF6-9746-6B0DDD3425A9}" type="datetimeFigureOut">
              <a:rPr lang="hr-HR"/>
              <a:pPr>
                <a:defRPr/>
              </a:pPr>
              <a:t>2.1.2018.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D9FF-E165-46B8-81D5-6DA4411175F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7646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E151B-80B0-4BD5-BC65-DEFB5EDEADBA}" type="datetimeFigureOut">
              <a:rPr lang="hr-HR"/>
              <a:pPr>
                <a:defRPr/>
              </a:pPr>
              <a:t>2.1.2018.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7100-B09E-411F-9EA7-1DDCB864CBD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218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7BD7F-8C17-4B89-99E5-0D3D10127432}" type="datetimeFigureOut">
              <a:rPr lang="hr-HR"/>
              <a:pPr>
                <a:defRPr/>
              </a:pPr>
              <a:t>2.1.2018.</a:t>
            </a:fld>
            <a:endParaRPr lang="hr-H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8A32B-3929-4234-A6A5-CD39D5EB939A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1788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881A7-652E-40C7-A902-F6437C6A621D}" type="datetimeFigureOut">
              <a:rPr lang="hr-HR"/>
              <a:pPr>
                <a:defRPr/>
              </a:pPr>
              <a:t>2.1.2018.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93FFD-794A-4573-BD39-3E3A59F3948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2194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7B010-949B-4A93-B10D-CED45F8A8D5C}" type="datetimeFigureOut">
              <a:rPr lang="hr-HR"/>
              <a:pPr>
                <a:defRPr/>
              </a:pPr>
              <a:t>2.1.2018.</a:t>
            </a:fld>
            <a:endParaRPr lang="hr-H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6BF07-6BC4-45A2-846C-A2F95AEB42B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270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DFA54-26AC-4D19-BB51-46115E534C24}" type="datetimeFigureOut">
              <a:rPr lang="hr-HR"/>
              <a:pPr>
                <a:defRPr/>
              </a:pPr>
              <a:t>2.1.2018.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E8B5B-C891-4A71-9723-7AAF03BC297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7315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B8ECB-C1E4-4080-8F08-1C300240A8B7}" type="datetimeFigureOut">
              <a:rPr lang="hr-HR"/>
              <a:pPr>
                <a:defRPr/>
              </a:pPr>
              <a:t>2.1.2018.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DD575-CA7E-48E2-93AD-648CB6706CC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800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hr-HR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3474D1-9081-497D-8274-ABA530FB002C}" type="datetimeFigureOut">
              <a:rPr lang="hr-HR"/>
              <a:pPr>
                <a:defRPr/>
              </a:pPr>
              <a:t>2.1.2018.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486A0B-6466-44A0-A6B7-FAB9B128BBF1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kreditacija.hr/eupi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kreditacija.hr/registar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r="13582"/>
          <a:stretch/>
        </p:blipFill>
        <p:spPr>
          <a:xfrm>
            <a:off x="0" y="1119116"/>
            <a:ext cx="9136006" cy="4582938"/>
          </a:xfrm>
          <a:prstGeom prst="rect">
            <a:avLst/>
          </a:prstGeom>
        </p:spPr>
      </p:pic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283913" y="1401200"/>
            <a:ext cx="8686160" cy="3873731"/>
          </a:xfrm>
        </p:spPr>
        <p:txBody>
          <a:bodyPr>
            <a:normAutofit fontScale="92500" lnSpcReduction="20000"/>
          </a:bodyPr>
          <a:lstStyle/>
          <a:p>
            <a:endParaRPr lang="hr-HR" dirty="0" smtClean="0">
              <a:solidFill>
                <a:schemeClr val="bg1"/>
              </a:solidFill>
            </a:endParaRPr>
          </a:p>
          <a:p>
            <a:r>
              <a:rPr lang="hr-HR" dirty="0" smtClean="0">
                <a:solidFill>
                  <a:schemeClr val="bg1"/>
                </a:solidFill>
              </a:rPr>
              <a:t>Jačanje inspekcije zaštite okoliša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radi učinkovite kontrole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praćenja kakvoće zraka i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sustava trgovanja emisijskim jedinicama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stakleničkih plinova,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kako bi se postigla bolja kvaliteta zraka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u Republici Hrvatskoj</a:t>
            </a:r>
            <a:endParaRPr lang="hr-HR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4" y="101776"/>
            <a:ext cx="1940224" cy="1375727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" y="5986075"/>
            <a:ext cx="2079460" cy="871926"/>
          </a:xfrm>
          <a:prstGeom prst="rect">
            <a:avLst/>
          </a:prstGeom>
        </p:spPr>
      </p:pic>
      <p:sp>
        <p:nvSpPr>
          <p:cNvPr id="9" name="Podnaslov 2"/>
          <p:cNvSpPr txBox="1">
            <a:spLocks/>
          </p:cNvSpPr>
          <p:nvPr/>
        </p:nvSpPr>
        <p:spPr>
          <a:xfrm>
            <a:off x="7024693" y="6625760"/>
            <a:ext cx="2111313" cy="2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000" dirty="0">
                <a:solidFill>
                  <a:schemeClr val="accent1">
                    <a:lumMod val="50000"/>
                  </a:schemeClr>
                </a:solidFill>
              </a:rPr>
              <a:t>Ovaj projekt financira Europska unija</a:t>
            </a:r>
            <a:endParaRPr lang="en-GB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Slika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51" y="6029586"/>
            <a:ext cx="857019" cy="618958"/>
          </a:xfrm>
          <a:prstGeom prst="rect">
            <a:avLst/>
          </a:prstGeom>
        </p:spPr>
      </p:pic>
      <p:pic>
        <p:nvPicPr>
          <p:cNvPr id="11" name="Slika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24" y="6005124"/>
            <a:ext cx="1855967" cy="684735"/>
          </a:xfrm>
          <a:prstGeom prst="rect">
            <a:avLst/>
          </a:prstGeom>
        </p:spPr>
      </p:pic>
      <p:pic>
        <p:nvPicPr>
          <p:cNvPr id="12" name="Slika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88" y="6039112"/>
            <a:ext cx="674471" cy="7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HRVATSKA AKREDITACIJSKA AGENCIJA</a:t>
            </a: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HAA provodi postupke akreditacije </a:t>
            </a:r>
            <a:r>
              <a:rPr lang="pl-PL" sz="2000" dirty="0">
                <a:solidFill>
                  <a:srgbClr val="0070C0"/>
                </a:solidFill>
              </a:rPr>
              <a:t>i održavanja akreditacije prema zahtjevima</a:t>
            </a:r>
          </a:p>
          <a:p>
            <a:pPr marL="0" lvl="1">
              <a:spcBef>
                <a:spcPct val="20000"/>
              </a:spcBef>
            </a:pPr>
            <a:r>
              <a:rPr lang="pl-PL" sz="2000" dirty="0">
                <a:solidFill>
                  <a:srgbClr val="0070C0"/>
                </a:solidFill>
              </a:rPr>
              <a:t>određenim sljedećim nacionalnim, europskim </a:t>
            </a:r>
            <a:r>
              <a:rPr lang="pl-PL" sz="2000" dirty="0" smtClean="0">
                <a:solidFill>
                  <a:srgbClr val="0070C0"/>
                </a:solidFill>
              </a:rPr>
              <a:t>i međunarodnim </a:t>
            </a:r>
            <a:r>
              <a:rPr lang="pl-PL" sz="2000" dirty="0">
                <a:solidFill>
                  <a:srgbClr val="0070C0"/>
                </a:solidFill>
              </a:rPr>
              <a:t>normama i normativnim dokumentima</a:t>
            </a:r>
            <a:r>
              <a:rPr lang="pl-PL" sz="2000" dirty="0" smtClean="0">
                <a:solidFill>
                  <a:srgbClr val="0070C0"/>
                </a:solidFill>
              </a:rPr>
              <a:t>:</a:t>
            </a:r>
          </a:p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</p:txBody>
      </p:sp>
      <p:graphicFrame>
        <p:nvGraphicFramePr>
          <p:cNvPr id="3" name="Tablic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57880"/>
              </p:ext>
            </p:extLst>
          </p:nvPr>
        </p:nvGraphicFramePr>
        <p:xfrm>
          <a:off x="546410" y="2768600"/>
          <a:ext cx="76608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614">
                  <a:extLst>
                    <a:ext uri="{9D8B030D-6E8A-4147-A177-3AD203B41FA5}">
                      <a16:colId xmlns:a16="http://schemas.microsoft.com/office/drawing/2014/main" xmlns="" val="3939056321"/>
                    </a:ext>
                  </a:extLst>
                </a:gridCol>
                <a:gridCol w="3412274">
                  <a:extLst>
                    <a:ext uri="{9D8B030D-6E8A-4147-A177-3AD203B41FA5}">
                      <a16:colId xmlns:a16="http://schemas.microsoft.com/office/drawing/2014/main" xmlns="" val="3069352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Shema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Kriteriji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946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Ispitni laboratoriji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HRN EN ISO/IEC 17025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9687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Umjerni</a:t>
                      </a:r>
                      <a:r>
                        <a:rPr lang="hr-HR" dirty="0" smtClean="0"/>
                        <a:t> laboratoriji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HRN EN ISO/IEC 17025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344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Medicinski laboratoriji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HRN EN ISO 15189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953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Certifikacijska tijela za proizvode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HRN EN ISO/IEC 17065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405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Certifikacijska tijela za sustave</a:t>
                      </a:r>
                      <a:r>
                        <a:rPr lang="hr-HR" baseline="0" dirty="0" smtClean="0"/>
                        <a:t> upravljanja</a:t>
                      </a:r>
                      <a:endParaRPr lang="hr-H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HRN EN ISO/IEC 17021-1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268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Certifikacijska tijela za osoblje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HRN EN ISO/IEC 17024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399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Inspekcijska tijela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HRN EN ISO/IEC 17020</a:t>
                      </a:r>
                      <a:endParaRPr lang="hr-H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741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74636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HRVATSKA AKREDITACIJSKA AGENCIJA</a:t>
            </a:r>
          </a:p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</p:txBody>
      </p:sp>
      <p:graphicFrame>
        <p:nvGraphicFramePr>
          <p:cNvPr id="3" name="Tablic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40227"/>
              </p:ext>
            </p:extLst>
          </p:nvPr>
        </p:nvGraphicFramePr>
        <p:xfrm>
          <a:off x="657333" y="2242080"/>
          <a:ext cx="7660888" cy="2809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614">
                  <a:extLst>
                    <a:ext uri="{9D8B030D-6E8A-4147-A177-3AD203B41FA5}">
                      <a16:colId xmlns:a16="http://schemas.microsoft.com/office/drawing/2014/main" xmlns="" val="3939056321"/>
                    </a:ext>
                  </a:extLst>
                </a:gridCol>
                <a:gridCol w="3412274">
                  <a:extLst>
                    <a:ext uri="{9D8B030D-6E8A-4147-A177-3AD203B41FA5}">
                      <a16:colId xmlns:a16="http://schemas.microsoft.com/office/drawing/2014/main" xmlns="" val="3069352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r-HR" dirty="0" smtClean="0"/>
                        <a:t>Shema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dirty="0" smtClean="0"/>
                        <a:t>Kriteriji</a:t>
                      </a:r>
                      <a:endParaRPr lang="hr-H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09460929"/>
                  </a:ext>
                </a:extLst>
              </a:tr>
              <a:tr h="609782">
                <a:tc>
                  <a:txBody>
                    <a:bodyPr/>
                    <a:lstStyle/>
                    <a:p>
                      <a:pPr algn="l"/>
                      <a:r>
                        <a:rPr lang="hr-HR" dirty="0" smtClean="0"/>
                        <a:t>Organizatori ispitivanja sposobnosti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dirty="0" smtClean="0"/>
                        <a:t>HRN EN ISO/IEC 17043</a:t>
                      </a:r>
                      <a:endParaRPr lang="hr-H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89687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Verifikatori emisija stakleničkih plinova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HRN EN ISO 14065</a:t>
                      </a:r>
                    </a:p>
                    <a:p>
                      <a:r>
                        <a:rPr lang="hr-HR" dirty="0" smtClean="0"/>
                        <a:t>Uredba EZ/600/2012</a:t>
                      </a:r>
                    </a:p>
                    <a:p>
                      <a:r>
                        <a:rPr lang="hr-HR" dirty="0" smtClean="0"/>
                        <a:t>Uredba EZ//2016/2072</a:t>
                      </a:r>
                    </a:p>
                    <a:p>
                      <a:r>
                        <a:rPr lang="hr-HR" dirty="0" smtClean="0"/>
                        <a:t>Uredba EZ//2015/757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344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EMAS verifikatori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HRN EN ISO/IEC 17021-1</a:t>
                      </a:r>
                    </a:p>
                    <a:p>
                      <a:r>
                        <a:rPr lang="hr-H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Uredba (EZ) 1221/2009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9534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78249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pic>
        <p:nvPicPr>
          <p:cNvPr id="3" name="Slika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857" y="1295400"/>
            <a:ext cx="3845982" cy="5008535"/>
          </a:xfrm>
          <a:prstGeom prst="rect">
            <a:avLst/>
          </a:prstGeom>
        </p:spPr>
      </p:pic>
      <p:sp>
        <p:nvSpPr>
          <p:cNvPr id="4" name="Pravokutnik 3"/>
          <p:cNvSpPr/>
          <p:nvPr/>
        </p:nvSpPr>
        <p:spPr>
          <a:xfrm>
            <a:off x="457200" y="1505559"/>
            <a:ext cx="4572000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POSTUPAK</a:t>
            </a:r>
          </a:p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AKREDITACIJE</a:t>
            </a:r>
            <a:endParaRPr lang="hr-BA" sz="2400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9553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PREDPRIJAVNE AKTIVNOSTI</a:t>
            </a: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Organizacija </a:t>
            </a:r>
            <a:r>
              <a:rPr lang="pl-PL" sz="2000" dirty="0">
                <a:solidFill>
                  <a:srgbClr val="0070C0"/>
                </a:solidFill>
              </a:rPr>
              <a:t>zainteresirana za dobivanje akreditacije </a:t>
            </a:r>
            <a:r>
              <a:rPr lang="pl-PL" sz="2000" dirty="0" smtClean="0">
                <a:solidFill>
                  <a:srgbClr val="0070C0"/>
                </a:solidFill>
              </a:rPr>
              <a:t>od strane </a:t>
            </a:r>
            <a:r>
              <a:rPr lang="pl-PL" sz="2000" dirty="0">
                <a:solidFill>
                  <a:srgbClr val="0070C0"/>
                </a:solidFill>
              </a:rPr>
              <a:t>nacionalnog akreditacijskog tijela, koje </a:t>
            </a:r>
            <a:r>
              <a:rPr lang="pl-PL" sz="2000" dirty="0" smtClean="0">
                <a:solidFill>
                  <a:srgbClr val="0070C0"/>
                </a:solidFill>
              </a:rPr>
              <a:t>u Republici </a:t>
            </a:r>
            <a:r>
              <a:rPr lang="pl-PL" sz="2000" dirty="0">
                <a:solidFill>
                  <a:srgbClr val="0070C0"/>
                </a:solidFill>
              </a:rPr>
              <a:t>Hrvatskoj predstavlja </a:t>
            </a:r>
            <a:r>
              <a:rPr lang="pl-PL" sz="2000" dirty="0" smtClean="0">
                <a:solidFill>
                  <a:srgbClr val="0070C0"/>
                </a:solidFill>
              </a:rPr>
              <a:t>HAA </a:t>
            </a:r>
            <a:r>
              <a:rPr lang="pl-PL" sz="2000" dirty="0">
                <a:solidFill>
                  <a:srgbClr val="0070C0"/>
                </a:solidFill>
              </a:rPr>
              <a:t>treba se</a:t>
            </a:r>
            <a:r>
              <a:rPr lang="pl-PL" sz="2000" b="1" dirty="0">
                <a:solidFill>
                  <a:srgbClr val="0070C0"/>
                </a:solidFill>
              </a:rPr>
              <a:t> upitom </a:t>
            </a:r>
            <a:r>
              <a:rPr lang="pl-PL" sz="2000" dirty="0">
                <a:solidFill>
                  <a:srgbClr val="0070C0"/>
                </a:solidFill>
              </a:rPr>
              <a:t>obratiti </a:t>
            </a:r>
            <a:r>
              <a:rPr lang="pl-PL" sz="2000" dirty="0" smtClean="0">
                <a:solidFill>
                  <a:srgbClr val="0070C0"/>
                </a:solidFill>
              </a:rPr>
              <a:t>agenciji o shemi i područje za koje je zaintesirana.</a:t>
            </a:r>
          </a:p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UPIT se može podnijeti: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putem </a:t>
            </a:r>
            <a:r>
              <a:rPr lang="pl-PL" sz="2000" dirty="0">
                <a:solidFill>
                  <a:srgbClr val="0070C0"/>
                </a:solidFill>
              </a:rPr>
              <a:t>internetskih stranica HAA (</a:t>
            </a:r>
            <a:r>
              <a:rPr lang="pl-PL" sz="2000" dirty="0">
                <a:solidFill>
                  <a:srgbClr val="0070C0"/>
                </a:solidFill>
                <a:hlinkClick r:id="rId4"/>
              </a:rPr>
              <a:t>http://www.akreditacija.hr/eupit</a:t>
            </a:r>
            <a:r>
              <a:rPr lang="pl-PL" sz="2000" dirty="0" smtClean="0">
                <a:solidFill>
                  <a:srgbClr val="0070C0"/>
                </a:solidFill>
              </a:rPr>
              <a:t>)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putem e-maila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telefonskim putem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osobnim posjetom u HAA</a:t>
            </a:r>
          </a:p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>
                <a:solidFill>
                  <a:srgbClr val="0070C0"/>
                </a:solidFill>
              </a:rPr>
              <a:t>Najkasnije u roku od tjedan dana nakon primitka upita </a:t>
            </a:r>
            <a:r>
              <a:rPr lang="pl-PL" sz="2000" dirty="0" smtClean="0">
                <a:solidFill>
                  <a:srgbClr val="0070C0"/>
                </a:solidFill>
              </a:rPr>
              <a:t>ibez </a:t>
            </a:r>
            <a:r>
              <a:rPr lang="pl-PL" sz="2000" dirty="0">
                <a:solidFill>
                  <a:srgbClr val="0070C0"/>
                </a:solidFill>
              </a:rPr>
              <a:t>obzira na način podnošenja upita, HAA će </a:t>
            </a:r>
            <a:r>
              <a:rPr lang="pl-PL" sz="2000" dirty="0" smtClean="0">
                <a:solidFill>
                  <a:srgbClr val="0070C0"/>
                </a:solidFill>
              </a:rPr>
              <a:t>upit ocijeniti </a:t>
            </a:r>
            <a:r>
              <a:rPr lang="pl-PL" sz="2000" dirty="0">
                <a:solidFill>
                  <a:srgbClr val="0070C0"/>
                </a:solidFill>
              </a:rPr>
              <a:t>i stranki dostaviti </a:t>
            </a:r>
            <a:r>
              <a:rPr lang="pl-PL" sz="2000" b="1" dirty="0">
                <a:solidFill>
                  <a:srgbClr val="0070C0"/>
                </a:solidFill>
              </a:rPr>
              <a:t>prijavne i </a:t>
            </a:r>
            <a:r>
              <a:rPr lang="pl-PL" sz="2000" b="1" dirty="0" smtClean="0">
                <a:solidFill>
                  <a:srgbClr val="0070C0"/>
                </a:solidFill>
              </a:rPr>
              <a:t>informativne dokumente</a:t>
            </a:r>
            <a:r>
              <a:rPr lang="pl-PL" sz="2000" dirty="0">
                <a:solidFill>
                  <a:srgbClr val="0070C0"/>
                </a:solidFill>
              </a:rPr>
              <a:t>.</a:t>
            </a:r>
            <a:endParaRPr lang="pl-PL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69687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PRIJAVA ZA AKREDITACIJU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>
                <a:solidFill>
                  <a:srgbClr val="0070C0"/>
                </a:solidFill>
              </a:rPr>
              <a:t>U pravilu, prijava za akreditaciju podnosi se </a:t>
            </a:r>
            <a:r>
              <a:rPr lang="pl-PL" sz="2000" dirty="0" smtClean="0">
                <a:solidFill>
                  <a:srgbClr val="0070C0"/>
                </a:solidFill>
              </a:rPr>
              <a:t>kada stranka </a:t>
            </a:r>
            <a:r>
              <a:rPr lang="pl-PL" sz="2000" dirty="0">
                <a:solidFill>
                  <a:srgbClr val="0070C0"/>
                </a:solidFill>
              </a:rPr>
              <a:t>može pružiti dokaze da ima </a:t>
            </a:r>
            <a:r>
              <a:rPr lang="pl-PL" sz="2000" b="1" dirty="0">
                <a:solidFill>
                  <a:srgbClr val="0070C0"/>
                </a:solidFill>
              </a:rPr>
              <a:t>dokumentiran</a:t>
            </a:r>
            <a:r>
              <a:rPr lang="pl-PL" sz="2000" b="1" dirty="0" smtClean="0">
                <a:solidFill>
                  <a:srgbClr val="0070C0"/>
                </a:solidFill>
              </a:rPr>
              <a:t>, primijenjen </a:t>
            </a:r>
            <a:r>
              <a:rPr lang="pl-PL" sz="2000" b="1" dirty="0">
                <a:solidFill>
                  <a:srgbClr val="0070C0"/>
                </a:solidFill>
              </a:rPr>
              <a:t>i održavan </a:t>
            </a:r>
            <a:r>
              <a:rPr lang="pl-PL" sz="2000" dirty="0">
                <a:solidFill>
                  <a:srgbClr val="0070C0"/>
                </a:solidFill>
              </a:rPr>
              <a:t>sustav upravljanja, temeljen </a:t>
            </a:r>
            <a:r>
              <a:rPr lang="pl-PL" sz="2000" dirty="0" smtClean="0">
                <a:solidFill>
                  <a:srgbClr val="0070C0"/>
                </a:solidFill>
              </a:rPr>
              <a:t>na relevantnoj </a:t>
            </a:r>
            <a:r>
              <a:rPr lang="pl-PL" sz="2000" dirty="0">
                <a:solidFill>
                  <a:srgbClr val="0070C0"/>
                </a:solidFill>
              </a:rPr>
              <a:t>normi i drugim pripadnim dokumentima, </a:t>
            </a:r>
            <a:r>
              <a:rPr lang="pl-PL" sz="2000" dirty="0" smtClean="0">
                <a:solidFill>
                  <a:srgbClr val="0070C0"/>
                </a:solidFill>
              </a:rPr>
              <a:t>što znači </a:t>
            </a:r>
            <a:r>
              <a:rPr lang="pl-PL" sz="2000" dirty="0">
                <a:solidFill>
                  <a:srgbClr val="0070C0"/>
                </a:solidFill>
              </a:rPr>
              <a:t>da je pripremljena za ocjenjivanje</a:t>
            </a:r>
            <a:r>
              <a:rPr lang="pl-PL" sz="2000" dirty="0" smtClean="0">
                <a:solidFill>
                  <a:srgbClr val="0070C0"/>
                </a:solidFill>
              </a:rPr>
              <a:t>.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Organizacija zainteresirana za akreditaciju predaje </a:t>
            </a:r>
            <a:r>
              <a:rPr lang="pl-PL" sz="2000" b="1" dirty="0" smtClean="0">
                <a:solidFill>
                  <a:srgbClr val="0070C0"/>
                </a:solidFill>
              </a:rPr>
              <a:t>prijavne dokumente </a:t>
            </a:r>
            <a:r>
              <a:rPr lang="pl-PL" sz="2000" dirty="0" smtClean="0">
                <a:solidFill>
                  <a:srgbClr val="0070C0"/>
                </a:solidFill>
              </a:rPr>
              <a:t>HAA-u.</a:t>
            </a:r>
          </a:p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HAA pokreće postupak akreditacije i ugovaranje sa strankom nakon što su prijavni dokumenti kompletni i valjani. </a:t>
            </a: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2001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OCJENJIVANJE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Nakon što HAA ocijeni da je prijava potpuna i valjana, pokreće se postupak akreditacije, a što u prvom koraku nakon ugovaranja zahtijeva odabir ocjenjiteljske skupine.</a:t>
            </a:r>
          </a:p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>
                <a:solidFill>
                  <a:srgbClr val="0070C0"/>
                </a:solidFill>
              </a:rPr>
              <a:t>Skupinu ocjenitelja koja </a:t>
            </a:r>
            <a:r>
              <a:rPr lang="pl-PL" sz="2000" dirty="0" smtClean="0">
                <a:solidFill>
                  <a:srgbClr val="0070C0"/>
                </a:solidFill>
              </a:rPr>
              <a:t>provodi ocjenjivanje čine vodeći </a:t>
            </a:r>
            <a:r>
              <a:rPr lang="pl-PL" sz="2000" dirty="0">
                <a:solidFill>
                  <a:srgbClr val="0070C0"/>
                </a:solidFill>
              </a:rPr>
              <a:t>ocjenitelj te jedan ili više ocjenitelja </a:t>
            </a:r>
            <a:r>
              <a:rPr lang="pl-PL" sz="2000" dirty="0" smtClean="0">
                <a:solidFill>
                  <a:srgbClr val="0070C0"/>
                </a:solidFill>
              </a:rPr>
              <a:t>i/ili eksperata</a:t>
            </a:r>
            <a:r>
              <a:rPr lang="pl-PL" sz="2000" dirty="0">
                <a:solidFill>
                  <a:srgbClr val="0070C0"/>
                </a:solidFill>
              </a:rPr>
              <a:t>. Broj ocjenitelja ovisi o opsegu </a:t>
            </a:r>
            <a:r>
              <a:rPr lang="pl-PL" sz="2000" dirty="0" smtClean="0">
                <a:solidFill>
                  <a:srgbClr val="0070C0"/>
                </a:solidFill>
              </a:rPr>
              <a:t>prijavljenog područja </a:t>
            </a:r>
            <a:r>
              <a:rPr lang="pl-PL" sz="2000" dirty="0">
                <a:solidFill>
                  <a:srgbClr val="0070C0"/>
                </a:solidFill>
              </a:rPr>
              <a:t>akreditacije</a:t>
            </a:r>
            <a:r>
              <a:rPr lang="pl-PL" sz="2000" dirty="0" smtClean="0">
                <a:solidFill>
                  <a:srgbClr val="0070C0"/>
                </a:solidFill>
              </a:rPr>
              <a:t>.</a:t>
            </a:r>
          </a:p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>
                <a:solidFill>
                  <a:srgbClr val="0070C0"/>
                </a:solidFill>
              </a:rPr>
              <a:t>Svi članovi skupine ocjenitelja, uključujući eksperte i ocjenitelje vježbenike, obvezni su zadovoljiti </a:t>
            </a:r>
            <a:r>
              <a:rPr lang="pl-PL" sz="2000" dirty="0" smtClean="0">
                <a:solidFill>
                  <a:srgbClr val="0070C0"/>
                </a:solidFill>
              </a:rPr>
              <a:t>zahtjeve nepristranosti</a:t>
            </a:r>
            <a:r>
              <a:rPr lang="pl-PL" sz="2000" dirty="0">
                <a:solidFill>
                  <a:srgbClr val="0070C0"/>
                </a:solidFill>
              </a:rPr>
              <a:t>, neovisnosti i čuvanja tajnosti </a:t>
            </a:r>
            <a:r>
              <a:rPr lang="pl-PL" sz="2000" dirty="0" smtClean="0">
                <a:solidFill>
                  <a:srgbClr val="0070C0"/>
                </a:solidFill>
              </a:rPr>
              <a:t>povjerljivih dokumenata </a:t>
            </a:r>
            <a:r>
              <a:rPr lang="pl-PL" sz="2000" dirty="0">
                <a:solidFill>
                  <a:srgbClr val="0070C0"/>
                </a:solidFill>
              </a:rPr>
              <a:t>i </a:t>
            </a:r>
            <a:r>
              <a:rPr lang="pl-PL" sz="2000" dirty="0" smtClean="0">
                <a:solidFill>
                  <a:srgbClr val="0070C0"/>
                </a:solidFill>
              </a:rPr>
              <a:t>podataka.</a:t>
            </a: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65777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OCJENJIVANJE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OCJENA DOKUMENTACIJE</a:t>
            </a:r>
          </a:p>
          <a:p>
            <a:pPr marL="0" lvl="1">
              <a:spcBef>
                <a:spcPct val="20000"/>
              </a:spcBef>
            </a:pPr>
            <a:r>
              <a:rPr lang="pl-PL" sz="2000" dirty="0">
                <a:solidFill>
                  <a:srgbClr val="0070C0"/>
                </a:solidFill>
              </a:rPr>
              <a:t>Ocjenom dokumentacije sustava upravljanja </a:t>
            </a:r>
            <a:r>
              <a:rPr lang="pl-PL" sz="2000" dirty="0" smtClean="0">
                <a:solidFill>
                  <a:srgbClr val="0070C0"/>
                </a:solidFill>
              </a:rPr>
              <a:t>organizacije utvrđuje </a:t>
            </a:r>
            <a:r>
              <a:rPr lang="pl-PL" sz="2000" dirty="0">
                <a:solidFill>
                  <a:srgbClr val="0070C0"/>
                </a:solidFill>
              </a:rPr>
              <a:t>se sukladnost </a:t>
            </a:r>
            <a:r>
              <a:rPr lang="pl-PL" sz="2000" dirty="0" smtClean="0">
                <a:solidFill>
                  <a:srgbClr val="0070C0"/>
                </a:solidFill>
              </a:rPr>
              <a:t>dokumenata </a:t>
            </a:r>
            <a:r>
              <a:rPr lang="pl-PL" sz="2000" dirty="0">
                <a:solidFill>
                  <a:srgbClr val="0070C0"/>
                </a:solidFill>
              </a:rPr>
              <a:t>i zapisa sa zahtjevima relevantne norme </a:t>
            </a:r>
            <a:r>
              <a:rPr lang="pl-PL" sz="2000" dirty="0" smtClean="0">
                <a:solidFill>
                  <a:srgbClr val="0070C0"/>
                </a:solidFill>
              </a:rPr>
              <a:t>te propisima </a:t>
            </a:r>
            <a:r>
              <a:rPr lang="pl-PL" sz="2000" dirty="0">
                <a:solidFill>
                  <a:srgbClr val="0070C0"/>
                </a:solidFill>
              </a:rPr>
              <a:t>i pravilima koja se odnose na </a:t>
            </a:r>
            <a:r>
              <a:rPr lang="pl-PL" sz="2000" dirty="0" smtClean="0">
                <a:solidFill>
                  <a:srgbClr val="0070C0"/>
                </a:solidFill>
              </a:rPr>
              <a:t>postupak akreditacije.</a:t>
            </a:r>
          </a:p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Daljnji postupak akreditacije teče nakon otklanjanja nesukladnosti utvrđenih tijekom ocjene dokumentacije.</a:t>
            </a:r>
          </a:p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Tek kad je cjelokupna dokumentacija sukladna relevantnim kriterijima (npr. Dokumentacija laboratorija prema HRN EN ISO/IEC 17025) pristupa se ocjenjivanju na licu mjesta.</a:t>
            </a:r>
          </a:p>
        </p:txBody>
      </p:sp>
    </p:spTree>
    <p:extLst>
      <p:ext uri="{BB962C8B-B14F-4D97-AF65-F5344CB8AC3E}">
        <p14:creationId xmlns:p14="http://schemas.microsoft.com/office/powerpoint/2010/main" val="39410022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OCJENJIVANJE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OCJENJIVANJE NA LICU MJESTA</a:t>
            </a:r>
          </a:p>
          <a:p>
            <a:pPr marL="0" lvl="1">
              <a:spcBef>
                <a:spcPct val="20000"/>
              </a:spcBef>
            </a:pPr>
            <a:r>
              <a:rPr lang="pl-PL" sz="2000" dirty="0">
                <a:solidFill>
                  <a:srgbClr val="0070C0"/>
                </a:solidFill>
              </a:rPr>
              <a:t>Ocjenjivanje </a:t>
            </a:r>
            <a:r>
              <a:rPr lang="pl-PL" sz="2000" dirty="0" smtClean="0">
                <a:solidFill>
                  <a:srgbClr val="0070C0"/>
                </a:solidFill>
              </a:rPr>
              <a:t>na licu mjesta </a:t>
            </a:r>
            <a:r>
              <a:rPr lang="pl-PL" sz="2000" dirty="0">
                <a:solidFill>
                  <a:srgbClr val="0070C0"/>
                </a:solidFill>
              </a:rPr>
              <a:t>ključni je dio postupka akreditacije.</a:t>
            </a:r>
          </a:p>
          <a:p>
            <a:pPr marL="0" lvl="1">
              <a:spcBef>
                <a:spcPct val="20000"/>
              </a:spcBef>
            </a:pPr>
            <a:r>
              <a:rPr lang="pl-PL" sz="2000" dirty="0">
                <a:solidFill>
                  <a:srgbClr val="0070C0"/>
                </a:solidFill>
              </a:rPr>
              <a:t>Ocjenjivanje se provodi na način određen normom </a:t>
            </a:r>
            <a:r>
              <a:rPr lang="pl-PL" sz="2000" dirty="0" smtClean="0">
                <a:solidFill>
                  <a:srgbClr val="0070C0"/>
                </a:solidFill>
              </a:rPr>
              <a:t>HRN EN </a:t>
            </a:r>
            <a:r>
              <a:rPr lang="pl-PL" sz="2000" dirty="0">
                <a:solidFill>
                  <a:srgbClr val="0070C0"/>
                </a:solidFill>
              </a:rPr>
              <a:t>ISO </a:t>
            </a:r>
            <a:r>
              <a:rPr lang="pl-PL" sz="2000" dirty="0" smtClean="0">
                <a:solidFill>
                  <a:srgbClr val="0070C0"/>
                </a:solidFill>
              </a:rPr>
              <a:t>19011, </a:t>
            </a:r>
            <a:r>
              <a:rPr lang="pl-PL" sz="2000" dirty="0">
                <a:solidFill>
                  <a:srgbClr val="0070C0"/>
                </a:solidFill>
              </a:rPr>
              <a:t>a sastoji se od </a:t>
            </a:r>
            <a:r>
              <a:rPr lang="pl-PL" sz="2000" dirty="0" smtClean="0">
                <a:solidFill>
                  <a:srgbClr val="0070C0"/>
                </a:solidFill>
              </a:rPr>
              <a:t>tri </a:t>
            </a:r>
            <a:r>
              <a:rPr lang="pl-PL" sz="2000" dirty="0">
                <a:solidFill>
                  <a:srgbClr val="0070C0"/>
                </a:solidFill>
              </a:rPr>
              <a:t>temeljne faze:</a:t>
            </a:r>
          </a:p>
          <a:p>
            <a:pPr marL="0" lvl="1">
              <a:spcBef>
                <a:spcPct val="20000"/>
              </a:spcBef>
            </a:pPr>
            <a:r>
              <a:rPr lang="pl-PL" sz="2000" dirty="0">
                <a:solidFill>
                  <a:srgbClr val="0070C0"/>
                </a:solidFill>
              </a:rPr>
              <a:t>- uvodni sastanak,</a:t>
            </a:r>
          </a:p>
          <a:p>
            <a:pPr marL="0" lvl="1">
              <a:spcBef>
                <a:spcPct val="20000"/>
              </a:spcBef>
            </a:pPr>
            <a:r>
              <a:rPr lang="pl-PL" sz="2000" dirty="0">
                <a:solidFill>
                  <a:srgbClr val="0070C0"/>
                </a:solidFill>
              </a:rPr>
              <a:t>- pregled i ocjenjivanje,</a:t>
            </a: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- završni </a:t>
            </a:r>
            <a:r>
              <a:rPr lang="pl-PL" sz="2000" dirty="0">
                <a:solidFill>
                  <a:srgbClr val="0070C0"/>
                </a:solidFill>
              </a:rPr>
              <a:t>sastanak</a:t>
            </a:r>
            <a:r>
              <a:rPr lang="pl-PL" sz="2000" dirty="0" smtClean="0">
                <a:solidFill>
                  <a:srgbClr val="0070C0"/>
                </a:solidFill>
              </a:rPr>
              <a:t>.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i="1" dirty="0">
                <a:solidFill>
                  <a:srgbClr val="0070C0"/>
                </a:solidFill>
              </a:rPr>
              <a:t>Na uvodnom sastanku</a:t>
            </a:r>
            <a:r>
              <a:rPr lang="pl-PL" sz="2000" dirty="0">
                <a:solidFill>
                  <a:srgbClr val="0070C0"/>
                </a:solidFill>
              </a:rPr>
              <a:t>, prije početka pregleda </a:t>
            </a:r>
            <a:r>
              <a:rPr lang="pl-PL" sz="2000" dirty="0" smtClean="0">
                <a:solidFill>
                  <a:srgbClr val="0070C0"/>
                </a:solidFill>
              </a:rPr>
              <a:t>i ocjenjivanja</a:t>
            </a:r>
            <a:r>
              <a:rPr lang="pl-PL" sz="2000" dirty="0">
                <a:solidFill>
                  <a:srgbClr val="0070C0"/>
                </a:solidFill>
              </a:rPr>
              <a:t>, ocjenitelji i predstavnici </a:t>
            </a:r>
            <a:r>
              <a:rPr lang="pl-PL" sz="2000" dirty="0" smtClean="0">
                <a:solidFill>
                  <a:srgbClr val="0070C0"/>
                </a:solidFill>
              </a:rPr>
              <a:t>podnositelja prijave </a:t>
            </a:r>
            <a:r>
              <a:rPr lang="pl-PL" sz="2000" dirty="0">
                <a:solidFill>
                  <a:srgbClr val="0070C0"/>
                </a:solidFill>
              </a:rPr>
              <a:t>potvrđuju, pored ostaloga, plan ocjenjivanja i</a:t>
            </a:r>
          </a:p>
          <a:p>
            <a:pPr marL="0" lvl="1">
              <a:spcBef>
                <a:spcPct val="20000"/>
              </a:spcBef>
            </a:pPr>
            <a:r>
              <a:rPr lang="pl-PL" sz="2000" dirty="0">
                <a:solidFill>
                  <a:srgbClr val="0070C0"/>
                </a:solidFill>
              </a:rPr>
              <a:t>konačno područje ocjenjivanja koje se nakon toga </a:t>
            </a:r>
            <a:r>
              <a:rPr lang="pl-PL" sz="2000" dirty="0" smtClean="0">
                <a:solidFill>
                  <a:srgbClr val="0070C0"/>
                </a:solidFill>
              </a:rPr>
              <a:t>više ne </a:t>
            </a:r>
            <a:r>
              <a:rPr lang="pl-PL" sz="2000" dirty="0">
                <a:solidFill>
                  <a:srgbClr val="0070C0"/>
                </a:solidFill>
              </a:rPr>
              <a:t>smije mijenjati.</a:t>
            </a:r>
            <a:endParaRPr lang="pl-PL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0843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OCJENJIVANJE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OCJENJIVANJE NA LICU MJESTA</a:t>
            </a:r>
          </a:p>
          <a:p>
            <a:pPr marL="0" lvl="1">
              <a:spcBef>
                <a:spcPct val="20000"/>
              </a:spcBef>
            </a:pPr>
            <a:r>
              <a:rPr lang="pl-PL" sz="2000" i="1" dirty="0">
                <a:solidFill>
                  <a:srgbClr val="0070C0"/>
                </a:solidFill>
              </a:rPr>
              <a:t>Pregled i </a:t>
            </a:r>
            <a:r>
              <a:rPr lang="pl-PL" sz="2000" i="1" dirty="0" smtClean="0">
                <a:solidFill>
                  <a:srgbClr val="0070C0"/>
                </a:solidFill>
              </a:rPr>
              <a:t>ocjenjivanje </a:t>
            </a:r>
            <a:r>
              <a:rPr lang="pl-PL" sz="2000" dirty="0" smtClean="0">
                <a:solidFill>
                  <a:srgbClr val="0070C0"/>
                </a:solidFill>
              </a:rPr>
              <a:t>obuhvaćaju različite metode i tehnike ocjenjivanja kojima HAA ocjeniteljska skupina skuplja informacije o osposobljenosti neke organizacije prema relevantnom kriteriju (npr. HRN EN ISO/IEC 17025) u definiranom području akreditacije (npr. Ispitivanje kvalitete zraka prema standardnim ispitnim metodama).</a:t>
            </a:r>
          </a:p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i="1" dirty="0">
                <a:solidFill>
                  <a:srgbClr val="0070C0"/>
                </a:solidFill>
              </a:rPr>
              <a:t>Završni </a:t>
            </a:r>
            <a:r>
              <a:rPr lang="pl-PL" sz="2000" i="1" dirty="0" smtClean="0">
                <a:solidFill>
                  <a:srgbClr val="0070C0"/>
                </a:solidFill>
              </a:rPr>
              <a:t>sastanak </a:t>
            </a:r>
            <a:r>
              <a:rPr lang="pl-PL" sz="2000" dirty="0" smtClean="0">
                <a:solidFill>
                  <a:srgbClr val="0070C0"/>
                </a:solidFill>
              </a:rPr>
              <a:t>završni je korak ocjenjivanja na licu mjesta na kojem skupina </a:t>
            </a:r>
            <a:r>
              <a:rPr lang="pl-PL" sz="2000" dirty="0">
                <a:solidFill>
                  <a:srgbClr val="0070C0"/>
                </a:solidFill>
              </a:rPr>
              <a:t>ocjenitelja </a:t>
            </a:r>
            <a:r>
              <a:rPr lang="pl-PL" sz="2000" dirty="0" smtClean="0">
                <a:solidFill>
                  <a:srgbClr val="0070C0"/>
                </a:solidFill>
              </a:rPr>
              <a:t>obavještava predstavnike </a:t>
            </a:r>
            <a:r>
              <a:rPr lang="pl-PL" sz="2000" dirty="0">
                <a:solidFill>
                  <a:srgbClr val="0070C0"/>
                </a:solidFill>
              </a:rPr>
              <a:t>podnositelja prijave o rezultatima</a:t>
            </a:r>
          </a:p>
          <a:p>
            <a:pPr marL="0" lvl="1">
              <a:spcBef>
                <a:spcPct val="20000"/>
              </a:spcBef>
            </a:pPr>
            <a:r>
              <a:rPr lang="pl-PL" sz="2000" dirty="0">
                <a:solidFill>
                  <a:srgbClr val="0070C0"/>
                </a:solidFill>
              </a:rPr>
              <a:t>provedenog </a:t>
            </a:r>
            <a:r>
              <a:rPr lang="pl-PL" sz="2000" dirty="0" smtClean="0">
                <a:solidFill>
                  <a:srgbClr val="0070C0"/>
                </a:solidFill>
              </a:rPr>
              <a:t>ocjenjivanja (preporuka što se prihvaća u akreditaciji, uz uvjet otklanjanja nesukladnosti koje se tijekom pregleda utvrde).</a:t>
            </a: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8025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OCJENJIVANJE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ODLUKA O AKREDITACIJI</a:t>
            </a: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Nakon što se otklone svi nedostaci i ocjeniteljska skupina usuglasi konačno područje akreditacije neke organizacije, svi izvještaji i zapisi predmeta akreditacije dolaze pred Odbor za akreditaciju koji preispituje cijeli postupak akreditacije.</a:t>
            </a:r>
          </a:p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Odbor za akreditaciju donosi konačnu preporuku vezanu za akreditaciju.</a:t>
            </a:r>
          </a:p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Temeljem preporuke Odbora za akreditaciju, Ravnatelj HAA donosi odluku o akreditaciji.</a:t>
            </a: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Nakon pozitivne odluke o akreditaciji izdaje se POTVRDA O AKREDITACIJI.</a:t>
            </a:r>
          </a:p>
        </p:txBody>
      </p:sp>
    </p:spTree>
    <p:extLst>
      <p:ext uri="{BB962C8B-B14F-4D97-AF65-F5344CB8AC3E}">
        <p14:creationId xmlns:p14="http://schemas.microsoft.com/office/powerpoint/2010/main" val="16825013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581275"/>
            <a:ext cx="8229600" cy="1143000"/>
          </a:xfrm>
        </p:spPr>
        <p:txBody>
          <a:bodyPr/>
          <a:lstStyle/>
          <a:p>
            <a:pPr eaLnBrk="1" hangingPunct="1"/>
            <a:r>
              <a:rPr lang="hr-HR" sz="3600" b="1" dirty="0">
                <a:solidFill>
                  <a:schemeClr val="tx2"/>
                </a:solidFill>
                <a:effectLst>
                  <a:glow rad="228600">
                    <a:schemeClr val="bg1">
                      <a:lumMod val="50000"/>
                      <a:alpha val="20000"/>
                    </a:schemeClr>
                  </a:glow>
                </a:effectLst>
              </a:rPr>
              <a:t>TEMA </a:t>
            </a:r>
            <a:r>
              <a:rPr lang="hr-HR" sz="3600" b="1" dirty="0" smtClean="0">
                <a:solidFill>
                  <a:schemeClr val="tx2"/>
                </a:solidFill>
                <a:effectLst>
                  <a:glow rad="228600">
                    <a:schemeClr val="bg1">
                      <a:lumMod val="50000"/>
                      <a:alpha val="20000"/>
                    </a:schemeClr>
                  </a:glow>
                </a:effectLst>
              </a:rPr>
              <a:t>11: Inspekcijski nadzor</a:t>
            </a: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152525" y="882831"/>
            <a:ext cx="5463568" cy="664979"/>
            <a:chOff x="14858" y="6098313"/>
            <a:chExt cx="5463612" cy="637316"/>
          </a:xfrm>
        </p:grpSpPr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8" y="6098313"/>
              <a:ext cx="5463612" cy="63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911936" y="6134828"/>
              <a:ext cx="2225693" cy="263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200">
                  <a:solidFill>
                    <a:srgbClr val="7F7F7F"/>
                  </a:solidFill>
                  <a:latin typeface="Arial" charset="0"/>
                </a:rPr>
                <a:t>I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n</a:t>
              </a:r>
              <a:r>
                <a:rPr lang="en-US" sz="1200">
                  <a:solidFill>
                    <a:srgbClr val="7F7F7F"/>
                  </a:solidFill>
                  <a:latin typeface="Arial Narrow" pitchFamily="34" charset="0"/>
                </a:rPr>
                <a:t>stitut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 za energetiku i zaštitu okoliša</a:t>
              </a:r>
            </a:p>
          </p:txBody>
        </p:sp>
      </p:grpSp>
      <p:pic>
        <p:nvPicPr>
          <p:cNvPr id="15" name="Picture 8" descr="Znak_1024x7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367"/>
            <a:ext cx="1155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57" y="738367"/>
            <a:ext cx="1361625" cy="9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9317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AKREDITACIJA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Potvrda o akreditaciji javni je dokument. </a:t>
            </a:r>
          </a:p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Nakon dobivanja potvrde o akreditaciji, organizacija koja ju je stekla može se pozivati na status akreditacije – izjavnom rečenicom ili akreditacijskim simobolom.</a:t>
            </a:r>
          </a:p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Registar akreditacija javno je dostupan </a:t>
            </a:r>
            <a:r>
              <a:rPr lang="pl-PL" sz="2000" dirty="0">
                <a:solidFill>
                  <a:srgbClr val="0070C0"/>
                </a:solidFill>
              </a:rPr>
              <a:t>ja </a:t>
            </a:r>
            <a:r>
              <a:rPr lang="pl-PL" sz="2000" dirty="0">
                <a:solidFill>
                  <a:srgbClr val="0070C0"/>
                </a:solidFill>
                <a:hlinkClick r:id="rId4"/>
              </a:rPr>
              <a:t>http://</a:t>
            </a:r>
            <a:r>
              <a:rPr lang="pl-PL" sz="2000" dirty="0" smtClean="0">
                <a:solidFill>
                  <a:srgbClr val="0070C0"/>
                </a:solidFill>
                <a:hlinkClick r:id="rId4"/>
              </a:rPr>
              <a:t>www.akreditacija.hr/registar</a:t>
            </a: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Može se pretraživati kako bi se dobila informacija o statusu i području akreditacije.</a:t>
            </a:r>
          </a:p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73057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AKREDITACIJA</a:t>
            </a:r>
          </a:p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</p:txBody>
      </p:sp>
      <p:pic>
        <p:nvPicPr>
          <p:cNvPr id="3" name="Slika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021" y="1548248"/>
            <a:ext cx="6533129" cy="427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9107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AKREDITACIJA</a:t>
            </a:r>
          </a:p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100" y="1332810"/>
            <a:ext cx="6545809" cy="471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8960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481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NADZOR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>
                <a:solidFill>
                  <a:srgbClr val="0070C0"/>
                </a:solidFill>
              </a:rPr>
              <a:t>HAA provodi nadzor nad akreditiranim tijelima s </a:t>
            </a:r>
            <a:r>
              <a:rPr lang="pl-PL" sz="2000" dirty="0" smtClean="0">
                <a:solidFill>
                  <a:srgbClr val="0070C0"/>
                </a:solidFill>
              </a:rPr>
              <a:t>ciljem </a:t>
            </a:r>
            <a:r>
              <a:rPr lang="pl-PL" sz="2000" b="1" dirty="0" smtClean="0">
                <a:solidFill>
                  <a:srgbClr val="0070C0"/>
                </a:solidFill>
              </a:rPr>
              <a:t>osiguravanja </a:t>
            </a:r>
            <a:r>
              <a:rPr lang="pl-PL" sz="2000" b="1" dirty="0">
                <a:solidFill>
                  <a:srgbClr val="0070C0"/>
                </a:solidFill>
              </a:rPr>
              <a:t>stalnog zadovoljenja propisanih </a:t>
            </a:r>
            <a:r>
              <a:rPr lang="pl-PL" sz="2000" b="1" dirty="0" smtClean="0">
                <a:solidFill>
                  <a:srgbClr val="0070C0"/>
                </a:solidFill>
              </a:rPr>
              <a:t>zahtjeva </a:t>
            </a:r>
            <a:r>
              <a:rPr lang="pl-PL" sz="2000" dirty="0" smtClean="0">
                <a:solidFill>
                  <a:srgbClr val="0070C0"/>
                </a:solidFill>
              </a:rPr>
              <a:t>za </a:t>
            </a:r>
            <a:r>
              <a:rPr lang="pl-PL" sz="2000" dirty="0">
                <a:solidFill>
                  <a:srgbClr val="0070C0"/>
                </a:solidFill>
              </a:rPr>
              <a:t>obavljanje poslova za koje je akreditacija dodijeljena.</a:t>
            </a:r>
          </a:p>
          <a:p>
            <a:pPr marL="0" lvl="1">
              <a:spcBef>
                <a:spcPct val="20000"/>
              </a:spcBef>
            </a:pPr>
            <a:r>
              <a:rPr lang="pl-PL" sz="2000" dirty="0">
                <a:solidFill>
                  <a:srgbClr val="0070C0"/>
                </a:solidFill>
              </a:rPr>
              <a:t>Uvjet za održavanje potvrde o akreditaciji je trajno </a:t>
            </a:r>
            <a:r>
              <a:rPr lang="pl-PL" sz="2000" dirty="0" smtClean="0">
                <a:solidFill>
                  <a:srgbClr val="0070C0"/>
                </a:solidFill>
              </a:rPr>
              <a:t>i potpuno </a:t>
            </a:r>
            <a:r>
              <a:rPr lang="pl-PL" sz="2000" dirty="0">
                <a:solidFill>
                  <a:srgbClr val="0070C0"/>
                </a:solidFill>
              </a:rPr>
              <a:t>zadovoljavanje akreditacijskih kriterija.</a:t>
            </a:r>
          </a:p>
          <a:p>
            <a:pPr marL="0" lvl="1">
              <a:spcBef>
                <a:spcPct val="20000"/>
              </a:spcBef>
            </a:pPr>
            <a:r>
              <a:rPr lang="pl-PL" sz="2000" dirty="0">
                <a:solidFill>
                  <a:srgbClr val="0070C0"/>
                </a:solidFill>
              </a:rPr>
              <a:t>Nadzor se provodi tijekom cijelog nadzornog </a:t>
            </a:r>
            <a:r>
              <a:rPr lang="pl-PL" sz="2000" dirty="0" smtClean="0">
                <a:solidFill>
                  <a:srgbClr val="0070C0"/>
                </a:solidFill>
              </a:rPr>
              <a:t>razdoblja koje </a:t>
            </a:r>
            <a:r>
              <a:rPr lang="pl-PL" sz="2000" dirty="0">
                <a:solidFill>
                  <a:srgbClr val="0070C0"/>
                </a:solidFill>
              </a:rPr>
              <a:t>traje od dana izdavanja potvrde o akreditaciji </a:t>
            </a:r>
            <a:r>
              <a:rPr lang="pl-PL" sz="2000" dirty="0" smtClean="0">
                <a:solidFill>
                  <a:srgbClr val="0070C0"/>
                </a:solidFill>
              </a:rPr>
              <a:t>do dana </a:t>
            </a:r>
            <a:r>
              <a:rPr lang="pl-PL" sz="2000" dirty="0">
                <a:solidFill>
                  <a:srgbClr val="0070C0"/>
                </a:solidFill>
              </a:rPr>
              <a:t>isteka njene </a:t>
            </a:r>
            <a:r>
              <a:rPr lang="pl-PL" sz="2000" dirty="0" smtClean="0">
                <a:solidFill>
                  <a:srgbClr val="0070C0"/>
                </a:solidFill>
              </a:rPr>
              <a:t>važnosti (5 godina).</a:t>
            </a:r>
          </a:p>
          <a:p>
            <a:pPr marL="0" lvl="1">
              <a:spcBef>
                <a:spcPct val="20000"/>
              </a:spcBef>
            </a:pPr>
            <a:endParaRPr lang="pl-PL" sz="9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HAA </a:t>
            </a:r>
            <a:r>
              <a:rPr lang="pl-PL" sz="2000" dirty="0">
                <a:solidFill>
                  <a:srgbClr val="0070C0"/>
                </a:solidFill>
              </a:rPr>
              <a:t>razlikuje dvije vrste nadzornih pregleda:</a:t>
            </a:r>
          </a:p>
          <a:p>
            <a:pPr marL="0" lvl="1">
              <a:spcBef>
                <a:spcPct val="20000"/>
              </a:spcBef>
            </a:pPr>
            <a:r>
              <a:rPr lang="pl-PL" sz="2000" dirty="0">
                <a:solidFill>
                  <a:srgbClr val="0070C0"/>
                </a:solidFill>
              </a:rPr>
              <a:t>- redovne nadzorne preglede i</a:t>
            </a:r>
          </a:p>
          <a:p>
            <a:pPr marL="0" lvl="1">
              <a:spcBef>
                <a:spcPct val="20000"/>
              </a:spcBef>
            </a:pPr>
            <a:r>
              <a:rPr lang="pl-PL" sz="2000" dirty="0">
                <a:solidFill>
                  <a:srgbClr val="0070C0"/>
                </a:solidFill>
              </a:rPr>
              <a:t>- izvanredne nadzorne preglede.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23665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NADZOR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Područje akreditacije može se tijekom važenja potvrde o akreditaciji mijenjati: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sužavati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proširivati.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U sklopu nadzornih pregleda, ili neovisno o njima, tijal mogu proširivati, sužavati ili na bilo koji drugi način mijenjati područje akreditacije (npr. usvajanje novog izdanja ispitne norme).</a:t>
            </a: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	</a:t>
            </a: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Područje akreditacije definirano je </a:t>
            </a:r>
            <a:r>
              <a:rPr lang="pl-PL" sz="2000" b="1" dirty="0" smtClean="0">
                <a:solidFill>
                  <a:srgbClr val="0070C0"/>
                </a:solidFill>
              </a:rPr>
              <a:t>Prilogom potvrdi o akreditaciji</a:t>
            </a:r>
            <a:r>
              <a:rPr lang="pl-PL" sz="2000" dirty="0" smtClean="0">
                <a:solidFill>
                  <a:srgbClr val="0070C0"/>
                </a:solidFill>
              </a:rPr>
              <a:t>, na kojem se jasno naznačava za što je tijelo osposobljeno (npr. konkretne metode ispitivanja).</a:t>
            </a:r>
          </a:p>
        </p:txBody>
      </p:sp>
    </p:spTree>
    <p:extLst>
      <p:ext uri="{BB962C8B-B14F-4D97-AF65-F5344CB8AC3E}">
        <p14:creationId xmlns:p14="http://schemas.microsoft.com/office/powerpoint/2010/main" val="4509917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PRIMJER: OCJENJIVANJE LABORATORIJA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Ocjenjivanje provodi skupinu </a:t>
            </a:r>
            <a:r>
              <a:rPr lang="pl-PL" sz="2000" dirty="0">
                <a:solidFill>
                  <a:srgbClr val="0070C0"/>
                </a:solidFill>
              </a:rPr>
              <a:t>ocjenitelja </a:t>
            </a:r>
            <a:r>
              <a:rPr lang="pl-PL" sz="2000" dirty="0" smtClean="0">
                <a:solidFill>
                  <a:srgbClr val="0070C0"/>
                </a:solidFill>
              </a:rPr>
              <a:t>kojakoju čine </a:t>
            </a:r>
            <a:r>
              <a:rPr lang="pl-PL" sz="2000" b="1" dirty="0" smtClean="0">
                <a:solidFill>
                  <a:srgbClr val="0070C0"/>
                </a:solidFill>
              </a:rPr>
              <a:t>osposobljeni</a:t>
            </a:r>
            <a:r>
              <a:rPr lang="pl-PL" sz="2000" dirty="0" smtClean="0">
                <a:solidFill>
                  <a:srgbClr val="0070C0"/>
                </a:solidFill>
              </a:rPr>
              <a:t> vodeći </a:t>
            </a:r>
            <a:r>
              <a:rPr lang="pl-PL" sz="2000" dirty="0">
                <a:solidFill>
                  <a:srgbClr val="0070C0"/>
                </a:solidFill>
              </a:rPr>
              <a:t>ocjenitelj te jedan ili više ocjenitelja i/ili eksperata</a:t>
            </a:r>
            <a:r>
              <a:rPr lang="pl-PL" sz="2000" dirty="0" smtClean="0">
                <a:solidFill>
                  <a:srgbClr val="0070C0"/>
                </a:solidFill>
              </a:rPr>
              <a:t>.</a:t>
            </a:r>
          </a:p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Ocjenjivanje ispitnog laboratorija provodi se sukladno zahtjevima HRN EN ISO/IEC 17025.</a:t>
            </a:r>
          </a:p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Vodeći ocjenitelj uobičajeno ocjenjuje sustav upravljanja laboratorijem, a ocjenitelji tehničke zahtjeve i metode ispitivanja.</a:t>
            </a: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Eksperti ocjenjuju primjenu metoda ispitivanja.</a:t>
            </a:r>
          </a:p>
        </p:txBody>
      </p:sp>
    </p:spTree>
    <p:extLst>
      <p:ext uri="{BB962C8B-B14F-4D97-AF65-F5344CB8AC3E}">
        <p14:creationId xmlns:p14="http://schemas.microsoft.com/office/powerpoint/2010/main" val="228497295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PRIMJER: OCJENJIVANJE LABORATORIJA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Vodeći ocjenitelj sukladno normi HRN EN ISO/IEC 17025 ocjenjuje: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organizaciju laboratorija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sustav upravljanja laboratorijem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upravljanje dokumentima i zapisima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ugovaranje, podugovaranje i nabavu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povratne informacije i pritužne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upravljanje nesukladnim radom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poboljšavanja, popravne i prevetivne radnje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unutrašnji audit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preispitivanje upravljanja (upravinu ocjenu)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endParaRPr lang="pl-PL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4618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PRIMJER: OCJENJIVANJE LABORATORIJA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Tehnički ocjenitelj sukladno normi HRN EN ISO/IEC 17025 ocjenjuje:</a:t>
            </a: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OSOBLJE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ima li laboratorij osposobljeno osoblje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kako se odražva osposobljenost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koji su dokazi osposobljenosti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koja su ovlaštenja, odgovornosti i zadaci osoblja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kako se vode svi potrebi zapisi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kako se utvrđuju potrebe za osposobljavanjem i kako se provodi osposobljavanje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kako se vrednuje osposobljavanje osoblja...</a:t>
            </a:r>
          </a:p>
        </p:txBody>
      </p:sp>
    </p:spTree>
    <p:extLst>
      <p:ext uri="{BB962C8B-B14F-4D97-AF65-F5344CB8AC3E}">
        <p14:creationId xmlns:p14="http://schemas.microsoft.com/office/powerpoint/2010/main" val="428430274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PRIMJER: OCJENJIVANJE LABORATORIJA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Tehnički ocjenitelj sukladno normi HRN EN ISO/IEC 17025 ocjenjuje:</a:t>
            </a: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UVJETI SMJEŠTAJA I OKOLIŠA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ima li laboratorij potrebnu infrastrukturu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provodi li laboratorij svoje aktivnosti u zadovoljavajućima uvjetima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bilježe li se uvjeti okoliša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pazi li se na to da ne postoje poremećaji koji će dovesti do sumnje u valjanost rezultata ispitivanja...</a:t>
            </a:r>
          </a:p>
        </p:txBody>
      </p:sp>
    </p:spTree>
    <p:extLst>
      <p:ext uri="{BB962C8B-B14F-4D97-AF65-F5344CB8AC3E}">
        <p14:creationId xmlns:p14="http://schemas.microsoft.com/office/powerpoint/2010/main" val="137843865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PRIMJER: OCJENJIVANJE LABORATORIJA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Tehnički ocjenitelj sukladno normi HRN EN ISO/IEC 17025 ocjenjuje:</a:t>
            </a: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METODE ISPITIVANJA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provode li se ispitivanja u skladu s normama ispitivanja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prate li se promjene u ispitnim normama i usvajaju li se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jesu li ispunjeni svi kriteriji koje norma ispitivanja zahtijeva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provjera provedbe metode ispitivanja kroz demonstraciju:</a:t>
            </a: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	- provjera ispitivanja na terenu</a:t>
            </a:r>
          </a:p>
          <a:p>
            <a:pPr marL="0" lvl="1">
              <a:spcBef>
                <a:spcPct val="20000"/>
              </a:spcBef>
            </a:pPr>
            <a:r>
              <a:rPr lang="pl-PL" sz="2000" dirty="0">
                <a:solidFill>
                  <a:srgbClr val="0070C0"/>
                </a:solidFill>
              </a:rPr>
              <a:t>	</a:t>
            </a:r>
            <a:r>
              <a:rPr lang="pl-PL" sz="2000" dirty="0" smtClean="0">
                <a:solidFill>
                  <a:srgbClr val="0070C0"/>
                </a:solidFill>
              </a:rPr>
              <a:t>- provjera ispitivanja u laboratoriju</a:t>
            </a:r>
          </a:p>
          <a:p>
            <a:pPr marL="0" lvl="1">
              <a:spcBef>
                <a:spcPct val="20000"/>
              </a:spcBef>
            </a:pPr>
            <a:r>
              <a:rPr lang="pl-PL" sz="2000" dirty="0">
                <a:solidFill>
                  <a:srgbClr val="0070C0"/>
                </a:solidFill>
              </a:rPr>
              <a:t>	</a:t>
            </a:r>
            <a:r>
              <a:rPr lang="pl-PL" sz="2000" dirty="0" smtClean="0">
                <a:solidFill>
                  <a:srgbClr val="0070C0"/>
                </a:solidFill>
              </a:rPr>
              <a:t>- provjera zapisa i izvještaja</a:t>
            </a:r>
          </a:p>
          <a:p>
            <a:pPr marL="0" lvl="1">
              <a:spcBef>
                <a:spcPct val="20000"/>
              </a:spcBef>
            </a:pPr>
            <a:r>
              <a:rPr lang="pl-PL" sz="2000" dirty="0">
                <a:solidFill>
                  <a:srgbClr val="0070C0"/>
                </a:solidFill>
              </a:rPr>
              <a:t>	</a:t>
            </a:r>
            <a:r>
              <a:rPr lang="pl-PL" sz="2000" dirty="0" smtClean="0">
                <a:solidFill>
                  <a:srgbClr val="0070C0"/>
                </a:solidFill>
              </a:rPr>
              <a:t>- provjera proračuna i iskazivanja rezultata ...</a:t>
            </a:r>
          </a:p>
        </p:txBody>
      </p:sp>
    </p:spTree>
    <p:extLst>
      <p:ext uri="{BB962C8B-B14F-4D97-AF65-F5344CB8AC3E}">
        <p14:creationId xmlns:p14="http://schemas.microsoft.com/office/powerpoint/2010/main" val="95623529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HRVATSKA AKREDITACIJSKA AGENCIJA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Akreditacija </a:t>
            </a:r>
            <a:r>
              <a:rPr lang="pl-PL" sz="2000" dirty="0">
                <a:solidFill>
                  <a:srgbClr val="0070C0"/>
                </a:solidFill>
              </a:rPr>
              <a:t>je mjera za uspostavu povjerenja </a:t>
            </a:r>
            <a:r>
              <a:rPr lang="pl-PL" sz="2000" dirty="0" smtClean="0">
                <a:solidFill>
                  <a:srgbClr val="0070C0"/>
                </a:solidFill>
              </a:rPr>
              <a:t>na tržištu </a:t>
            </a:r>
            <a:r>
              <a:rPr lang="pl-PL" sz="2000" dirty="0">
                <a:solidFill>
                  <a:srgbClr val="0070C0"/>
                </a:solidFill>
              </a:rPr>
              <a:t>proizvoda i usluga jer znači </a:t>
            </a:r>
            <a:r>
              <a:rPr lang="pl-PL" sz="2000" dirty="0" smtClean="0">
                <a:solidFill>
                  <a:srgbClr val="0070C0"/>
                </a:solidFill>
              </a:rPr>
              <a:t>neovisnu i nepristranu </a:t>
            </a:r>
            <a:r>
              <a:rPr lang="pl-PL" sz="2000" dirty="0">
                <a:solidFill>
                  <a:srgbClr val="0070C0"/>
                </a:solidFill>
              </a:rPr>
              <a:t>ocjenu osposobljenosti tijela koja </a:t>
            </a:r>
            <a:r>
              <a:rPr lang="pl-PL" sz="2000" dirty="0" smtClean="0">
                <a:solidFill>
                  <a:srgbClr val="0070C0"/>
                </a:solidFill>
              </a:rPr>
              <a:t>provode umjeravanja</a:t>
            </a:r>
            <a:r>
              <a:rPr lang="pl-PL" sz="2000" dirty="0">
                <a:solidFill>
                  <a:srgbClr val="0070C0"/>
                </a:solidFill>
              </a:rPr>
              <a:t>, ispitivanja, certifikaciju proizvoda</a:t>
            </a:r>
            <a:r>
              <a:rPr lang="pl-PL" sz="2000" dirty="0" smtClean="0">
                <a:solidFill>
                  <a:srgbClr val="0070C0"/>
                </a:solidFill>
              </a:rPr>
              <a:t>, procesa </a:t>
            </a:r>
            <a:r>
              <a:rPr lang="pl-PL" sz="2000" dirty="0">
                <a:solidFill>
                  <a:srgbClr val="0070C0"/>
                </a:solidFill>
              </a:rPr>
              <a:t>i usluga, sustava upravljanja, osoblja,</a:t>
            </a:r>
          </a:p>
          <a:p>
            <a:pPr marL="0" lvl="1">
              <a:spcBef>
                <a:spcPct val="20000"/>
              </a:spcBef>
            </a:pPr>
            <a:r>
              <a:rPr lang="pl-PL" sz="2000" dirty="0">
                <a:solidFill>
                  <a:srgbClr val="0070C0"/>
                </a:solidFill>
              </a:rPr>
              <a:t>inspekciju, organizaciju ispitivanja sposobnosti</a:t>
            </a:r>
            <a:r>
              <a:rPr lang="pl-PL" sz="2000" dirty="0" smtClean="0">
                <a:solidFill>
                  <a:srgbClr val="0070C0"/>
                </a:solidFill>
              </a:rPr>
              <a:t>, verifikaciju </a:t>
            </a:r>
            <a:r>
              <a:rPr lang="pl-PL" sz="2000" dirty="0">
                <a:solidFill>
                  <a:srgbClr val="0070C0"/>
                </a:solidFill>
              </a:rPr>
              <a:t>emisija stakleničkih plinova i verifikaciju </a:t>
            </a:r>
            <a:r>
              <a:rPr lang="pl-PL" sz="2000" dirty="0" smtClean="0">
                <a:solidFill>
                  <a:srgbClr val="0070C0"/>
                </a:solidFill>
              </a:rPr>
              <a:t>u sustavu </a:t>
            </a:r>
            <a:r>
              <a:rPr lang="pl-PL" sz="2000" dirty="0">
                <a:solidFill>
                  <a:srgbClr val="0070C0"/>
                </a:solidFill>
              </a:rPr>
              <a:t>EMAS</a:t>
            </a:r>
            <a:r>
              <a:rPr lang="pl-PL" sz="2000" dirty="0" smtClean="0">
                <a:solidFill>
                  <a:srgbClr val="0070C0"/>
                </a:solidFill>
              </a:rPr>
              <a:t>.</a:t>
            </a:r>
          </a:p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Aktivnosti akreditacije u Republici Hrvatskoj provodi Hrvatska akreditacijska agencija (HAA).</a:t>
            </a:r>
          </a:p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Hrvatska akreditacijska agencija javna je neprofitna ustanova koja djeluje na temelju Zakona o akreditaciji (</a:t>
            </a:r>
            <a:r>
              <a:rPr lang="nn-NO" sz="2000" dirty="0" smtClean="0">
                <a:solidFill>
                  <a:srgbClr val="0070C0"/>
                </a:solidFill>
              </a:rPr>
              <a:t>NN </a:t>
            </a:r>
            <a:r>
              <a:rPr lang="nn-NO" sz="2000" dirty="0">
                <a:solidFill>
                  <a:srgbClr val="0070C0"/>
                </a:solidFill>
              </a:rPr>
              <a:t>br. 158/03 i NN br. </a:t>
            </a:r>
            <a:r>
              <a:rPr lang="nn-NO" sz="2000" dirty="0" smtClean="0">
                <a:solidFill>
                  <a:srgbClr val="0070C0"/>
                </a:solidFill>
              </a:rPr>
              <a:t>75/09,</a:t>
            </a:r>
            <a:r>
              <a:rPr lang="hr-HR" sz="2000" dirty="0" smtClean="0">
                <a:solidFill>
                  <a:srgbClr val="0070C0"/>
                </a:solidFill>
              </a:rPr>
              <a:t> </a:t>
            </a:r>
            <a:r>
              <a:rPr lang="nn-NO" sz="2000" dirty="0" smtClean="0">
                <a:solidFill>
                  <a:srgbClr val="0070C0"/>
                </a:solidFill>
              </a:rPr>
              <a:t>56/13</a:t>
            </a:r>
            <a:r>
              <a:rPr lang="hr-HR" sz="2000" dirty="0" smtClean="0">
                <a:solidFill>
                  <a:srgbClr val="0070C0"/>
                </a:solidFill>
              </a:rPr>
              <a:t>).</a:t>
            </a:r>
            <a:endParaRPr lang="pl-PL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2087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PRIMJER: OCJENJIVANJE LABORATORIJA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Tehnički ocjenitelj sukladno normi HRN EN ISO/IEC 17025 ocjenjuje:</a:t>
            </a: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OPREMA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ima li laboratorij svu potrebnu opremu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zadovoljava li oprema potrebne kriterije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vode li se zapisi o opremi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održava li se oprema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umjerava li se oprema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je li oprema jednoznačno označena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je li označeno njeno umjerno stanje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s kojom opremom se provode koja ispitivanja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kako se postupa s neispravnom opremom ...</a:t>
            </a: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3913625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PRIMJER: OCJENJIVANJE LABORATORIJA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Tehnički ocjenitelj sukladno normi HRN EN ISO/IEC 17025 ocjenjuje:</a:t>
            </a: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MJERNA SLJEDIVOST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je li oprema mjeriteljski sljediva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>
                <a:solidFill>
                  <a:srgbClr val="0070C0"/>
                </a:solidFill>
              </a:rPr>
              <a:t>p</a:t>
            </a:r>
            <a:r>
              <a:rPr lang="pl-PL" sz="2000" dirty="0" smtClean="0">
                <a:solidFill>
                  <a:srgbClr val="0070C0"/>
                </a:solidFill>
              </a:rPr>
              <a:t>ostoji li program umjeravanja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je li učestalost umjeravanja zadovoljavajuća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održava li se oprema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umjerava li se oprema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je li potvrda o umjeravanju sljediva (izdana od akreditiranog umjernog laboratorija)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kako se postupa s referentnim etalonima i materijalima...	</a:t>
            </a:r>
          </a:p>
        </p:txBody>
      </p:sp>
    </p:spTree>
    <p:extLst>
      <p:ext uri="{BB962C8B-B14F-4D97-AF65-F5344CB8AC3E}">
        <p14:creationId xmlns:p14="http://schemas.microsoft.com/office/powerpoint/2010/main" val="240004042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PRIMJER: OCJENJIVANJE LABORATORIJA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Tehnički ocjenitelj sukladno normi HRN EN ISO/IEC 17025 ocjenjuje:</a:t>
            </a: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RUKOVANJE S PREDMETIMA ISPITIVANJA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kako se rukuje s predmetima ispitivanja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osigurava li se sljedivost da ne dođe do mješanja ili zabune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postupa li se s predmetima ispravno da bi se dobila ispravna informacija prilikom ispitivanja ...	</a:t>
            </a:r>
          </a:p>
        </p:txBody>
      </p:sp>
    </p:spTree>
    <p:extLst>
      <p:ext uri="{BB962C8B-B14F-4D97-AF65-F5344CB8AC3E}">
        <p14:creationId xmlns:p14="http://schemas.microsoft.com/office/powerpoint/2010/main" val="252223284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PRIMJER: OCJENJIVANJE LABORATORIJA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Tehnički ocjenitelj sukladno normi HRN EN ISO/IEC 17025 ocjenjuje:</a:t>
            </a: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OSIGURAVANJE KVALITETE REZULTATA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provode li se unutrašnje mjere kontrole kvalitete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kakvi su rezultati unutrašnje kvalitete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što se poduzima u slučaju loših rezultata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sudjeluje li laboratorij u programima međulaboratorijskih usporedbi i ispitivanja sposobnosti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koja je učestalost sudjelovanja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vrednuju li se rezultati sudjelovanja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kako se koriste rezultati osiguravanja kvalitete u radu laboratorija...</a:t>
            </a:r>
          </a:p>
        </p:txBody>
      </p:sp>
    </p:spTree>
    <p:extLst>
      <p:ext uri="{BB962C8B-B14F-4D97-AF65-F5344CB8AC3E}">
        <p14:creationId xmlns:p14="http://schemas.microsoft.com/office/powerpoint/2010/main" val="422887680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PRIMJER: OCJENJIVANJE LABORATORIJA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Tehnički ocjenitelj sukladno normi HRN EN ISO/IEC 17025 ocjenjuje:</a:t>
            </a: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PRIKAZIVANJE REZULTATA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sadrže li ispitni izvještaji sve potrebne informacije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jesu li proračuni točni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postoji li sljedivost od sirovih podataka do izvještaja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jesu li točno navedene metode ispitivanja i eventualna odstupanja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sadrži li izvještaj sve bitne informacije koje navodi ispitna norma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tko izrađuje, tko odobrava izvještaje 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kako se izvještaji isporučuju kupcu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pl-PL" sz="2000" dirty="0" smtClean="0">
                <a:solidFill>
                  <a:srgbClr val="0070C0"/>
                </a:solidFill>
              </a:rPr>
              <a:t>kako se postupa u slučajevima pogrešaka u izvještajima ...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7335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POTVRDA O AKREDITACIJI</a:t>
            </a:r>
          </a:p>
        </p:txBody>
      </p:sp>
      <p:pic>
        <p:nvPicPr>
          <p:cNvPr id="3" name="Slika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102" y="1362234"/>
            <a:ext cx="3664371" cy="47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763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PRILOG POTVRDI </a:t>
            </a:r>
          </a:p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O AKREDITACIJI</a:t>
            </a:r>
          </a:p>
        </p:txBody>
      </p:sp>
      <p:pic>
        <p:nvPicPr>
          <p:cNvPr id="10" name="Slika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184" y="1425094"/>
            <a:ext cx="4421376" cy="472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2192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PRILOG POTVRDI </a:t>
            </a:r>
          </a:p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O AKREDITACIJI</a:t>
            </a:r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119" y="1347400"/>
            <a:ext cx="52863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1501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581275"/>
            <a:ext cx="8229600" cy="1143000"/>
          </a:xfrm>
        </p:spPr>
        <p:txBody>
          <a:bodyPr/>
          <a:lstStyle/>
          <a:p>
            <a:pPr eaLnBrk="1" hangingPunct="1"/>
            <a:r>
              <a:rPr lang="hr-HR" sz="3600" b="1" dirty="0" smtClean="0">
                <a:solidFill>
                  <a:schemeClr val="tx2"/>
                </a:solidFill>
                <a:effectLst>
                  <a:glow rad="228600">
                    <a:schemeClr val="bg1">
                      <a:lumMod val="50000"/>
                      <a:alpha val="20000"/>
                    </a:schemeClr>
                  </a:glow>
                </a:effectLst>
              </a:rPr>
              <a:t>HVALA NA PAŽNJI</a:t>
            </a: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152525" y="882831"/>
            <a:ext cx="5463568" cy="664979"/>
            <a:chOff x="14858" y="6098313"/>
            <a:chExt cx="5463612" cy="637316"/>
          </a:xfrm>
        </p:grpSpPr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8" y="6098313"/>
              <a:ext cx="5463612" cy="63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911936" y="6134828"/>
              <a:ext cx="2225693" cy="263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200">
                  <a:solidFill>
                    <a:srgbClr val="7F7F7F"/>
                  </a:solidFill>
                  <a:latin typeface="Arial" charset="0"/>
                </a:rPr>
                <a:t>I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n</a:t>
              </a:r>
              <a:r>
                <a:rPr lang="en-US" sz="1200">
                  <a:solidFill>
                    <a:srgbClr val="7F7F7F"/>
                  </a:solidFill>
                  <a:latin typeface="Arial Narrow" pitchFamily="34" charset="0"/>
                </a:rPr>
                <a:t>stitut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 za energetiku i zaštitu okoliša</a:t>
              </a:r>
            </a:p>
          </p:txBody>
        </p:sp>
      </p:grpSp>
      <p:pic>
        <p:nvPicPr>
          <p:cNvPr id="15" name="Picture 8" descr="Znak_1024x7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367"/>
            <a:ext cx="1155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57" y="738367"/>
            <a:ext cx="1361625" cy="9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416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HRVATSKA AKREDITACIJSKA AGENCIJA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HAA </a:t>
            </a:r>
            <a:r>
              <a:rPr lang="pl-PL" sz="2000" dirty="0">
                <a:solidFill>
                  <a:srgbClr val="0070C0"/>
                </a:solidFill>
              </a:rPr>
              <a:t>je osnovana radi provedbe hrvatskog tehničkog zakonodavstva koje je usklađeno s pravnom stečevinom Europske unije (Acquis communautaire). Tehničkim se propisima uređuje sigurnost proizvoda i sloboda kretanja na unutarnjem tržištu, zaštita zdravlja građana, zaštita potrošača, zaštita okoliša i druga područja od javnog interesa. </a:t>
            </a: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>
                <a:solidFill>
                  <a:srgbClr val="0070C0"/>
                </a:solidFill>
              </a:rPr>
              <a:t>HAA je neovisna, neprofitna i nekomercijalna nacionalna akreditacijska ustanova i zadovoljava sve zahtjeve međunarodne i europske norme za akreditacijska tijela koja je u Republici Hrvatskoj prihvaćena kao hrvatska norma HRN EN ISO/IEC 17011:2005 i zahtjeve Uredbe (EZ) br. 765/2008 Europskog parlamenta i Vijeća od 9. srpnja 2008. o utvrđivanju zahtjeva za akreditaciju i za nadzor tržišta s obzirom na stavljanje proizvoda na tržište.</a:t>
            </a:r>
          </a:p>
        </p:txBody>
      </p:sp>
    </p:spTree>
    <p:extLst>
      <p:ext uri="{BB962C8B-B14F-4D97-AF65-F5344CB8AC3E}">
        <p14:creationId xmlns:p14="http://schemas.microsoft.com/office/powerpoint/2010/main" val="62110184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HRVATSKA AKREDITACIJSKA AGENCIJA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HAA </a:t>
            </a:r>
            <a:r>
              <a:rPr lang="pl-PL" sz="2000" dirty="0">
                <a:solidFill>
                  <a:srgbClr val="0070C0"/>
                </a:solidFill>
              </a:rPr>
              <a:t>predstavlja Republiku Hrvatsku u europskim i međunarodnim organizacijama za akreditaciju i sudjeluje u njihovom radu.</a:t>
            </a:r>
          </a:p>
          <a:p>
            <a:pPr marL="0" lvl="1">
              <a:spcBef>
                <a:spcPct val="20000"/>
              </a:spcBef>
            </a:pPr>
            <a:endParaRPr lang="pl-PL" sz="1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>
                <a:solidFill>
                  <a:srgbClr val="0070C0"/>
                </a:solidFill>
              </a:rPr>
              <a:t>HAA je punopravni član </a:t>
            </a:r>
            <a:r>
              <a:rPr lang="pl-PL" sz="2000" b="1" dirty="0">
                <a:solidFill>
                  <a:srgbClr val="0070C0"/>
                </a:solidFill>
              </a:rPr>
              <a:t>EA</a:t>
            </a:r>
            <a:r>
              <a:rPr lang="pl-PL" sz="2000" dirty="0">
                <a:solidFill>
                  <a:srgbClr val="0070C0"/>
                </a:solidFill>
              </a:rPr>
              <a:t> i potpisnik EA MLA (</a:t>
            </a:r>
            <a:r>
              <a:rPr lang="pl-PL" sz="2000" u="sng" dirty="0">
                <a:solidFill>
                  <a:srgbClr val="0070C0"/>
                </a:solidFill>
              </a:rPr>
              <a:t>Europska</a:t>
            </a:r>
            <a:r>
              <a:rPr lang="pl-PL" sz="2000" dirty="0">
                <a:solidFill>
                  <a:srgbClr val="0070C0"/>
                </a:solidFill>
              </a:rPr>
              <a:t> suradnja na akreditaciji</a:t>
            </a:r>
            <a:r>
              <a:rPr lang="pl-PL" sz="2000" dirty="0" smtClean="0">
                <a:solidFill>
                  <a:srgbClr val="0070C0"/>
                </a:solidFill>
              </a:rPr>
              <a:t>).</a:t>
            </a: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endParaRPr lang="pl-PL" sz="1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>
                <a:solidFill>
                  <a:srgbClr val="0070C0"/>
                </a:solidFill>
              </a:rPr>
              <a:t>HAA je punopravni član</a:t>
            </a:r>
            <a:r>
              <a:rPr lang="pl-PL" sz="2000" b="1" dirty="0">
                <a:solidFill>
                  <a:srgbClr val="0070C0"/>
                </a:solidFill>
              </a:rPr>
              <a:t> ILAC </a:t>
            </a:r>
            <a:r>
              <a:rPr lang="pl-PL" sz="2000" dirty="0">
                <a:solidFill>
                  <a:srgbClr val="0070C0"/>
                </a:solidFill>
              </a:rPr>
              <a:t>i potpisnik ILAC MRA </a:t>
            </a:r>
            <a:r>
              <a:rPr lang="pl-PL" sz="2000" dirty="0" smtClean="0">
                <a:solidFill>
                  <a:srgbClr val="0070C0"/>
                </a:solidFill>
              </a:rPr>
              <a:t>(</a:t>
            </a:r>
            <a:r>
              <a:rPr lang="pl-PL" sz="2000" u="sng" dirty="0" smtClean="0">
                <a:solidFill>
                  <a:srgbClr val="0070C0"/>
                </a:solidFill>
              </a:rPr>
              <a:t>Međunarodna </a:t>
            </a:r>
            <a:r>
              <a:rPr lang="pl-PL" sz="2000" dirty="0">
                <a:solidFill>
                  <a:srgbClr val="0070C0"/>
                </a:solidFill>
              </a:rPr>
              <a:t>organizacija za akreditaciju </a:t>
            </a:r>
            <a:r>
              <a:rPr lang="pl-PL" sz="2000" dirty="0" smtClean="0">
                <a:solidFill>
                  <a:srgbClr val="0070C0"/>
                </a:solidFill>
              </a:rPr>
              <a:t>laboratorija).</a:t>
            </a:r>
          </a:p>
          <a:p>
            <a:pPr marL="0" lvl="1">
              <a:spcBef>
                <a:spcPct val="20000"/>
              </a:spcBef>
            </a:pPr>
            <a:endParaRPr lang="pl-PL" sz="1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>
                <a:solidFill>
                  <a:srgbClr val="0070C0"/>
                </a:solidFill>
              </a:rPr>
              <a:t>HAA je potpisala Multilateralni sporazum o priznavanju jednakosti akreditacije s EA </a:t>
            </a:r>
            <a:r>
              <a:rPr lang="pl-PL" sz="2000" dirty="0" smtClean="0">
                <a:solidFill>
                  <a:srgbClr val="0070C0"/>
                </a:solidFill>
              </a:rPr>
              <a:t>- </a:t>
            </a:r>
            <a:r>
              <a:rPr lang="pl-PL" sz="2000" b="1" dirty="0" smtClean="0">
                <a:solidFill>
                  <a:srgbClr val="0070C0"/>
                </a:solidFill>
              </a:rPr>
              <a:t>EA MLA - </a:t>
            </a:r>
            <a:r>
              <a:rPr lang="pl-PL" sz="2000" b="1" dirty="0">
                <a:solidFill>
                  <a:srgbClr val="0070C0"/>
                </a:solidFill>
              </a:rPr>
              <a:t>za 6 akreditacijskih shema 29. travnja 2010.</a:t>
            </a:r>
            <a:r>
              <a:rPr lang="pl-PL" sz="2000" dirty="0">
                <a:solidFill>
                  <a:srgbClr val="0070C0"/>
                </a:solidFill>
              </a:rPr>
              <a:t> i za područje akreditacije verifikatora stakleničkih plinova </a:t>
            </a:r>
            <a:r>
              <a:rPr lang="pl-PL" sz="2000" dirty="0" smtClean="0">
                <a:solidFill>
                  <a:srgbClr val="0070C0"/>
                </a:solidFill>
              </a:rPr>
              <a:t>3</a:t>
            </a:r>
            <a:r>
              <a:rPr lang="pl-PL" sz="2000" dirty="0">
                <a:solidFill>
                  <a:srgbClr val="0070C0"/>
                </a:solidFill>
              </a:rPr>
              <a:t>. listopada 2014, i s ILAC-om (ILAC MRA) Sporazum o uzajamnom priznavanju akreditacije laboratorija 29. travnja 2010. </a:t>
            </a:r>
            <a:r>
              <a:rPr lang="pl-PL" sz="2000" dirty="0" smtClean="0">
                <a:solidFill>
                  <a:srgbClr val="0070C0"/>
                </a:solidFill>
              </a:rPr>
              <a:t>godine </a:t>
            </a:r>
            <a:r>
              <a:rPr lang="pl-PL" sz="2000" dirty="0">
                <a:solidFill>
                  <a:srgbClr val="0070C0"/>
                </a:solidFill>
              </a:rPr>
              <a:t>i za područje inspekcije 2012. </a:t>
            </a:r>
          </a:p>
        </p:txBody>
      </p:sp>
    </p:spTree>
    <p:extLst>
      <p:ext uri="{BB962C8B-B14F-4D97-AF65-F5344CB8AC3E}">
        <p14:creationId xmlns:p14="http://schemas.microsoft.com/office/powerpoint/2010/main" val="2899275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pic>
        <p:nvPicPr>
          <p:cNvPr id="2" name="Slika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1323386"/>
            <a:ext cx="37909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8359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165" y="1276905"/>
            <a:ext cx="8709225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400" b="1" dirty="0" smtClean="0">
                <a:solidFill>
                  <a:srgbClr val="1F497D"/>
                </a:solidFill>
              </a:rPr>
              <a:t>HRVATSKA AKREDITACIJSKA AGENCIJA</a:t>
            </a:r>
          </a:p>
          <a:p>
            <a:pPr marL="0" lvl="1">
              <a:spcBef>
                <a:spcPct val="20000"/>
              </a:spcBef>
            </a:pPr>
            <a:endParaRPr lang="pl-PL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Ocjenu sukladnosti proizvoda, procesa i usluga s tehničkim propisima i normama provode stručno i tehnički osposobljeni laboratoriji, cetifikacijska, inspekcijska i druga tijela. </a:t>
            </a:r>
          </a:p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Međunarodno priznati način dokazivanja osposobljenosti za ocjenjivanje je akreditacija.</a:t>
            </a:r>
          </a:p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Akreditirana tijela daju povjerenje u usluge ispitivanja, certifikacije, inspekcije, umjeravanja, ispitivanja sposobnosti, verifikacije bez obzira radi li se o zakonski uređenom području ili u dragovoljnom području.</a:t>
            </a:r>
            <a:endParaRPr lang="pl-PL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32124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pic>
        <p:nvPicPr>
          <p:cNvPr id="3" name="Slika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188" y="1334248"/>
            <a:ext cx="5876925" cy="4505325"/>
          </a:xfrm>
          <a:prstGeom prst="rect">
            <a:avLst/>
          </a:prstGeom>
        </p:spPr>
      </p:pic>
      <p:sp>
        <p:nvSpPr>
          <p:cNvPr id="4" name="Pravokutnik 3"/>
          <p:cNvSpPr/>
          <p:nvPr/>
        </p:nvSpPr>
        <p:spPr>
          <a:xfrm>
            <a:off x="589967" y="5237801"/>
            <a:ext cx="79173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HAA – akreditacija se koristi u razni granama gospodarstva, zaštite okoliša, zaštite zdravlja i zaštite potrošača.</a:t>
            </a:r>
            <a:endParaRPr lang="pl-PL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6651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11.7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Uloga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HAA pri planiranju i provedbi inspekcijskog nadzora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533545"/>
            <a:ext cx="8362950" cy="48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pic>
        <p:nvPicPr>
          <p:cNvPr id="2" name="Slika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424" y="1347400"/>
            <a:ext cx="4756351" cy="4654653"/>
          </a:xfrm>
          <a:prstGeom prst="rect">
            <a:avLst/>
          </a:prstGeom>
        </p:spPr>
      </p:pic>
      <p:sp>
        <p:nvSpPr>
          <p:cNvPr id="12" name="Pravokutnik 11"/>
          <p:cNvSpPr/>
          <p:nvPr/>
        </p:nvSpPr>
        <p:spPr>
          <a:xfrm>
            <a:off x="515414" y="5452173"/>
            <a:ext cx="79173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endParaRPr lang="pl-PL" sz="2000" dirty="0">
              <a:solidFill>
                <a:srgbClr val="0070C0"/>
              </a:solidFill>
            </a:endParaRPr>
          </a:p>
          <a:p>
            <a:pPr marL="0" lvl="1" algn="ctr">
              <a:spcBef>
                <a:spcPct val="20000"/>
              </a:spcBef>
            </a:pPr>
            <a:r>
              <a:rPr lang="pl-PL" sz="2000" dirty="0" smtClean="0">
                <a:solidFill>
                  <a:srgbClr val="0070C0"/>
                </a:solidFill>
              </a:rPr>
              <a:t>Uloga HAA u međunarodnoj razmjeni roba i usluga</a:t>
            </a:r>
            <a:endParaRPr lang="pl-PL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386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39780</TotalTime>
  <Words>2481</Words>
  <Application>Microsoft Office PowerPoint</Application>
  <PresentationFormat>On-screen Show (4:3)</PresentationFormat>
  <Paragraphs>353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TEMA 11: Inspekcijski nadzor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 11.7 Uloga HAA pri planiranju i provedbi inspekcijskog nadzora</vt:lpstr>
      <vt:lpstr>HVALA NA PAŽNJI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Berislav Markovic</dc:creator>
  <cp:lastModifiedBy>Predrag Hercog</cp:lastModifiedBy>
  <cp:revision>1161</cp:revision>
  <cp:lastPrinted>2017-11-17T07:50:58Z</cp:lastPrinted>
  <dcterms:created xsi:type="dcterms:W3CDTF">2011-04-14T13:56:18Z</dcterms:created>
  <dcterms:modified xsi:type="dcterms:W3CDTF">2018-01-02T13:06:46Z</dcterms:modified>
</cp:coreProperties>
</file>