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36" r:id="rId2"/>
    <p:sldId id="337" r:id="rId3"/>
    <p:sldId id="357" r:id="rId4"/>
    <p:sldId id="329" r:id="rId5"/>
    <p:sldId id="342" r:id="rId6"/>
    <p:sldId id="339" r:id="rId7"/>
    <p:sldId id="356" r:id="rId8"/>
    <p:sldId id="340" r:id="rId9"/>
    <p:sldId id="341" r:id="rId10"/>
    <p:sldId id="343" r:id="rId11"/>
    <p:sldId id="344" r:id="rId12"/>
    <p:sldId id="358" r:id="rId13"/>
    <p:sldId id="345" r:id="rId14"/>
    <p:sldId id="359" r:id="rId15"/>
    <p:sldId id="360" r:id="rId16"/>
    <p:sldId id="348" r:id="rId17"/>
    <p:sldId id="347" r:id="rId18"/>
    <p:sldId id="350" r:id="rId19"/>
    <p:sldId id="361" r:id="rId20"/>
    <p:sldId id="349" r:id="rId21"/>
    <p:sldId id="362" r:id="rId22"/>
    <p:sldId id="364" r:id="rId23"/>
    <p:sldId id="365" r:id="rId24"/>
    <p:sldId id="363" r:id="rId25"/>
    <p:sldId id="352" r:id="rId26"/>
    <p:sldId id="353" r:id="rId27"/>
    <p:sldId id="354" r:id="rId28"/>
    <p:sldId id="366" r:id="rId29"/>
  </p:sldIdLst>
  <p:sldSz cx="9144000" cy="6858000" type="screen4x3"/>
  <p:notesSz cx="6797675" cy="9928225"/>
  <p:defaultTextStyle>
    <a:defPPr>
      <a:defRPr lang="sr-Latn-C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9751"/>
    <a:srgbClr val="7F7F7F"/>
    <a:srgbClr val="1F497D"/>
    <a:srgbClr val="696969"/>
    <a:srgbClr val="B2B2B2"/>
    <a:srgbClr val="FFFF00"/>
    <a:srgbClr val="FF3300"/>
    <a:srgbClr val="0099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8" autoAdjust="0"/>
    <p:restoredTop sz="94041" autoAdjust="0"/>
  </p:normalViewPr>
  <p:slideViewPr>
    <p:cSldViewPr snapToGrid="0">
      <p:cViewPr>
        <p:scale>
          <a:sx n="100" d="100"/>
          <a:sy n="100" d="100"/>
        </p:scale>
        <p:origin x="-1932" y="-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BD311-196A-45E2-A9B8-227934A99DF1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82F69-6CD6-4349-8579-1B7D032B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86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5BACC-D375-49FC-911B-EF24970D5446}" type="slidenum">
              <a:rPr lang="hr-HR" smtClean="0"/>
              <a:t>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44859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E1E03-2D23-449B-8616-C14EE678BC82}" type="datetimeFigureOut">
              <a:rPr lang="hr-HR"/>
              <a:pPr>
                <a:defRPr/>
              </a:pPr>
              <a:t>11.1.2018.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A49DB-6967-4B0E-AC43-751D0026E287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87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8EF88-292B-4FD5-8834-A1687B7D05A1}" type="datetimeFigureOut">
              <a:rPr lang="hr-HR"/>
              <a:pPr>
                <a:defRPr/>
              </a:pPr>
              <a:t>11.1.2018.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52E65-0A7B-4394-AAA6-8E4129BBACCC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551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5AE5B-885A-4E70-81C1-2BD9B9F994F9}" type="datetimeFigureOut">
              <a:rPr lang="hr-HR"/>
              <a:pPr>
                <a:defRPr/>
              </a:pPr>
              <a:t>11.1.2018.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0264E-E2D6-4587-8C0A-E6FC1BC8083D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1180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EBB73-B78F-45DD-BF06-7B90B73175E1}" type="datetimeFigureOut">
              <a:rPr lang="hr-HR"/>
              <a:pPr>
                <a:defRPr/>
              </a:pPr>
              <a:t>11.1.2018.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43F40-157C-4097-B33E-49A278C4E3AD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79041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E5114-5D7D-4AF6-9746-6B0DDD3425A9}" type="datetimeFigureOut">
              <a:rPr lang="hr-HR"/>
              <a:pPr>
                <a:defRPr/>
              </a:pPr>
              <a:t>11.1.2018.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AD9FF-E165-46B8-81D5-6DA4411175F8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7646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E151B-80B0-4BD5-BC65-DEFB5EDEADBA}" type="datetimeFigureOut">
              <a:rPr lang="hr-HR"/>
              <a:pPr>
                <a:defRPr/>
              </a:pPr>
              <a:t>11.1.2018.</a:t>
            </a:fld>
            <a:endParaRPr lang="hr-H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67100-B09E-411F-9EA7-1DDCB864CBD8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1218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7BD7F-8C17-4B89-99E5-0D3D10127432}" type="datetimeFigureOut">
              <a:rPr lang="hr-HR"/>
              <a:pPr>
                <a:defRPr/>
              </a:pPr>
              <a:t>11.1.2018.</a:t>
            </a:fld>
            <a:endParaRPr lang="hr-H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8A32B-3929-4234-A6A5-CD39D5EB939A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1788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881A7-652E-40C7-A902-F6437C6A621D}" type="datetimeFigureOut">
              <a:rPr lang="hr-HR"/>
              <a:pPr>
                <a:defRPr/>
              </a:pPr>
              <a:t>11.1.2018.</a:t>
            </a:fld>
            <a:endParaRPr lang="hr-H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93FFD-794A-4573-BD39-3E3A59F3948E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2194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7B010-949B-4A93-B10D-CED45F8A8D5C}" type="datetimeFigureOut">
              <a:rPr lang="hr-HR"/>
              <a:pPr>
                <a:defRPr/>
              </a:pPr>
              <a:t>11.1.2018.</a:t>
            </a:fld>
            <a:endParaRPr lang="hr-H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6BF07-6BC4-45A2-846C-A2F95AEB42B7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0270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DFA54-26AC-4D19-BB51-46115E534C24}" type="datetimeFigureOut">
              <a:rPr lang="hr-HR"/>
              <a:pPr>
                <a:defRPr/>
              </a:pPr>
              <a:t>11.1.2018.</a:t>
            </a:fld>
            <a:endParaRPr lang="hr-H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E8B5B-C891-4A71-9723-7AAF03BC2970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7315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5B8ECB-C1E4-4080-8F08-1C300240A8B7}" type="datetimeFigureOut">
              <a:rPr lang="hr-HR"/>
              <a:pPr>
                <a:defRPr/>
              </a:pPr>
              <a:t>11.1.2018.</a:t>
            </a:fld>
            <a:endParaRPr lang="hr-H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DD575-CA7E-48E2-93AD-648CB6706CC3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1800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hr-HR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53474D1-9081-497D-8274-ABA530FB002C}" type="datetimeFigureOut">
              <a:rPr lang="hr-HR"/>
              <a:pPr>
                <a:defRPr/>
              </a:pPr>
              <a:t>11.1.2018.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D486A0B-6466-44A0-A6B7-FAB9B128BBF1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8" r="13582"/>
          <a:stretch/>
        </p:blipFill>
        <p:spPr>
          <a:xfrm>
            <a:off x="0" y="1119116"/>
            <a:ext cx="9136006" cy="4582938"/>
          </a:xfrm>
          <a:prstGeom prst="rect">
            <a:avLst/>
          </a:prstGeom>
        </p:spPr>
      </p:pic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283913" y="1401200"/>
            <a:ext cx="8686160" cy="3873731"/>
          </a:xfrm>
        </p:spPr>
        <p:txBody>
          <a:bodyPr>
            <a:normAutofit fontScale="92500" lnSpcReduction="20000"/>
          </a:bodyPr>
          <a:lstStyle/>
          <a:p>
            <a:endParaRPr lang="hr-HR" dirty="0" smtClean="0">
              <a:solidFill>
                <a:schemeClr val="bg1"/>
              </a:solidFill>
            </a:endParaRPr>
          </a:p>
          <a:p>
            <a:r>
              <a:rPr lang="hr-HR" dirty="0" smtClean="0">
                <a:solidFill>
                  <a:schemeClr val="bg1"/>
                </a:solidFill>
              </a:rPr>
              <a:t>Jačanje inspekcije zaštite okoliša </a:t>
            </a:r>
          </a:p>
          <a:p>
            <a:r>
              <a:rPr lang="hr-HR" dirty="0" smtClean="0">
                <a:solidFill>
                  <a:schemeClr val="bg1"/>
                </a:solidFill>
              </a:rPr>
              <a:t>radi učinkovite kontrole </a:t>
            </a:r>
          </a:p>
          <a:p>
            <a:r>
              <a:rPr lang="hr-HR" dirty="0" smtClean="0">
                <a:solidFill>
                  <a:schemeClr val="bg1"/>
                </a:solidFill>
              </a:rPr>
              <a:t>praćenja kakvoće zraka i </a:t>
            </a:r>
          </a:p>
          <a:p>
            <a:r>
              <a:rPr lang="hr-HR" dirty="0" smtClean="0">
                <a:solidFill>
                  <a:schemeClr val="bg1"/>
                </a:solidFill>
              </a:rPr>
              <a:t>sustava trgovanja emisijskim jedinicama </a:t>
            </a:r>
          </a:p>
          <a:p>
            <a:r>
              <a:rPr lang="hr-HR" dirty="0" smtClean="0">
                <a:solidFill>
                  <a:schemeClr val="bg1"/>
                </a:solidFill>
              </a:rPr>
              <a:t>stakleničkih plinova, </a:t>
            </a:r>
          </a:p>
          <a:p>
            <a:r>
              <a:rPr lang="hr-HR" dirty="0" smtClean="0">
                <a:solidFill>
                  <a:schemeClr val="bg1"/>
                </a:solidFill>
              </a:rPr>
              <a:t>kako bi se postigla bolja kvaliteta zraka </a:t>
            </a:r>
          </a:p>
          <a:p>
            <a:r>
              <a:rPr lang="hr-HR" dirty="0" smtClean="0">
                <a:solidFill>
                  <a:schemeClr val="bg1"/>
                </a:solidFill>
              </a:rPr>
              <a:t>u Republici Hrvatskoj</a:t>
            </a:r>
            <a:endParaRPr lang="hr-HR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84" y="101776"/>
            <a:ext cx="1940224" cy="1375727"/>
          </a:xfrm>
          <a:prstGeom prst="rect">
            <a:avLst/>
          </a:prstGeom>
        </p:spPr>
      </p:pic>
      <p:pic>
        <p:nvPicPr>
          <p:cNvPr id="8" name="Slika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7" y="5986075"/>
            <a:ext cx="2079460" cy="871926"/>
          </a:xfrm>
          <a:prstGeom prst="rect">
            <a:avLst/>
          </a:prstGeom>
        </p:spPr>
      </p:pic>
      <p:sp>
        <p:nvSpPr>
          <p:cNvPr id="9" name="Podnaslov 2"/>
          <p:cNvSpPr txBox="1">
            <a:spLocks/>
          </p:cNvSpPr>
          <p:nvPr/>
        </p:nvSpPr>
        <p:spPr>
          <a:xfrm>
            <a:off x="7024693" y="6625760"/>
            <a:ext cx="2111313" cy="2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1000" dirty="0">
                <a:solidFill>
                  <a:schemeClr val="accent1">
                    <a:lumMod val="50000"/>
                  </a:schemeClr>
                </a:solidFill>
              </a:rPr>
              <a:t>Ovaj projekt financira Europska unija</a:t>
            </a:r>
            <a:endParaRPr lang="en-GB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Slika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251" y="6029586"/>
            <a:ext cx="857019" cy="618958"/>
          </a:xfrm>
          <a:prstGeom prst="rect">
            <a:avLst/>
          </a:prstGeom>
        </p:spPr>
      </p:pic>
      <p:pic>
        <p:nvPicPr>
          <p:cNvPr id="11" name="Slika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524" y="6005124"/>
            <a:ext cx="1855967" cy="684735"/>
          </a:xfrm>
          <a:prstGeom prst="rect">
            <a:avLst/>
          </a:prstGeom>
        </p:spPr>
      </p:pic>
      <p:pic>
        <p:nvPicPr>
          <p:cNvPr id="12" name="Slika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988" y="6039112"/>
            <a:ext cx="674471" cy="70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2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11.6 RMCEI - PRIMJERI IZ PRAKSE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57200" y="1628776"/>
            <a:ext cx="83629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hr-HR" sz="2400" b="1" dirty="0" smtClean="0">
                <a:solidFill>
                  <a:schemeClr val="tx2"/>
                </a:solidFill>
              </a:rPr>
              <a:t>Organiziranje inspekcije zaštite okoliša</a:t>
            </a:r>
            <a:endParaRPr lang="hr-HR" sz="2400" b="1" dirty="0">
              <a:solidFill>
                <a:schemeClr val="tx2"/>
              </a:solidFill>
            </a:endParaRPr>
          </a:p>
          <a:p>
            <a:pPr lvl="1">
              <a:spcBef>
                <a:spcPct val="20000"/>
              </a:spcBef>
            </a:pPr>
            <a:r>
              <a:rPr lang="hr-HR" sz="2000" dirty="0" smtClean="0">
                <a:solidFill>
                  <a:srgbClr val="0070C0"/>
                </a:solidFill>
              </a:rPr>
              <a:t>Svaka </a:t>
            </a:r>
            <a:r>
              <a:rPr lang="hr-HR" sz="2000" dirty="0">
                <a:solidFill>
                  <a:srgbClr val="0070C0"/>
                </a:solidFill>
              </a:rPr>
              <a:t>država članica </a:t>
            </a:r>
            <a:r>
              <a:rPr lang="hr-HR" sz="2000" dirty="0" smtClean="0">
                <a:solidFill>
                  <a:srgbClr val="0070C0"/>
                </a:solidFill>
              </a:rPr>
              <a:t>mora osigurati  da inspekcija u zaštiti okoliša osigura visoki nivo zaštite okoliša i da se nadzor kontroliranih postrojenja organizira i obavlja planirano, po istim kriterijima i da izvješća o nadzoru sadrže relevantne informacije sukladno preporukama.  </a:t>
            </a:r>
            <a:endParaRPr lang="hr-HR" sz="2000" dirty="0">
              <a:solidFill>
                <a:srgbClr val="0070C0"/>
              </a:solidFill>
            </a:endParaRPr>
          </a:p>
          <a:p>
            <a:pPr lvl="1">
              <a:spcBef>
                <a:spcPct val="20000"/>
              </a:spcBef>
            </a:pPr>
            <a:endParaRPr lang="pl-PL" b="1" dirty="0">
              <a:solidFill>
                <a:srgbClr val="0070C0"/>
              </a:solidFill>
            </a:endParaRPr>
          </a:p>
          <a:p>
            <a:pPr lvl="1">
              <a:spcBef>
                <a:spcPct val="20000"/>
              </a:spcBef>
            </a:pPr>
            <a:r>
              <a:rPr lang="pl-PL" b="1" dirty="0" smtClean="0">
                <a:solidFill>
                  <a:srgbClr val="0070C0"/>
                </a:solidFill>
              </a:rPr>
              <a:t>GODIŠNJE </a:t>
            </a:r>
            <a:r>
              <a:rPr lang="pl-PL" b="1" dirty="0">
                <a:solidFill>
                  <a:srgbClr val="0070C0"/>
                </a:solidFill>
              </a:rPr>
              <a:t>IZVJEŠĆE O RADU INSPEKCIJE ZAŠTITE OKOLIŠA za 2016. </a:t>
            </a:r>
            <a:r>
              <a:rPr lang="pl-PL" b="1" dirty="0" smtClean="0">
                <a:solidFill>
                  <a:srgbClr val="0070C0"/>
                </a:solidFill>
              </a:rPr>
              <a:t>godinu</a:t>
            </a:r>
          </a:p>
          <a:p>
            <a:pPr lvl="1">
              <a:spcBef>
                <a:spcPct val="20000"/>
              </a:spcBef>
            </a:pPr>
            <a:endParaRPr lang="pl-PL" sz="1100" b="1" dirty="0" smtClean="0">
              <a:solidFill>
                <a:srgbClr val="0070C0"/>
              </a:solidFill>
            </a:endParaRPr>
          </a:p>
          <a:p>
            <a:pPr lvl="1">
              <a:spcBef>
                <a:spcPct val="20000"/>
              </a:spcBef>
            </a:pPr>
            <a:r>
              <a:rPr lang="hr-HR" i="1" dirty="0">
                <a:solidFill>
                  <a:srgbClr val="0070C0"/>
                </a:solidFill>
              </a:rPr>
              <a:t>2. OPĆI PODACI O INSPEKCIJI ZAŠTITE OKOLIŠA 4</a:t>
            </a:r>
          </a:p>
          <a:p>
            <a:pPr lvl="1">
              <a:spcBef>
                <a:spcPct val="20000"/>
              </a:spcBef>
            </a:pPr>
            <a:r>
              <a:rPr lang="hr-HR" i="1" dirty="0">
                <a:solidFill>
                  <a:srgbClr val="0070C0"/>
                </a:solidFill>
              </a:rPr>
              <a:t>2.1. Nadležnost </a:t>
            </a:r>
          </a:p>
          <a:p>
            <a:pPr lvl="1">
              <a:spcBef>
                <a:spcPct val="20000"/>
              </a:spcBef>
            </a:pPr>
            <a:r>
              <a:rPr lang="hr-HR" i="1" dirty="0">
                <a:solidFill>
                  <a:srgbClr val="0070C0"/>
                </a:solidFill>
              </a:rPr>
              <a:t>2.2. Ciljevi i prioriteti </a:t>
            </a:r>
          </a:p>
          <a:p>
            <a:pPr lvl="1">
              <a:spcBef>
                <a:spcPct val="20000"/>
              </a:spcBef>
            </a:pPr>
            <a:r>
              <a:rPr lang="hr-HR" i="1" dirty="0">
                <a:solidFill>
                  <a:srgbClr val="0070C0"/>
                </a:solidFill>
              </a:rPr>
              <a:t>2.3. Struktura </a:t>
            </a:r>
          </a:p>
          <a:p>
            <a:pPr lvl="1">
              <a:spcBef>
                <a:spcPct val="20000"/>
              </a:spcBef>
            </a:pPr>
            <a:r>
              <a:rPr lang="hr-HR" i="1" dirty="0">
                <a:solidFill>
                  <a:srgbClr val="0070C0"/>
                </a:solidFill>
              </a:rPr>
              <a:t>2.4. Administrativni kapaciteti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5455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10.5 RMCEI -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planiranje - PRIMJERI IZ PRAKSE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57200" y="1628776"/>
            <a:ext cx="83629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hr-HR" sz="2400" b="1" dirty="0" smtClean="0">
                <a:solidFill>
                  <a:schemeClr val="tx2"/>
                </a:solidFill>
              </a:rPr>
              <a:t>Planovi za inspekciju u zaštiti okoliša</a:t>
            </a:r>
            <a:endParaRPr lang="hr-HR" sz="2400" b="1" dirty="0">
              <a:solidFill>
                <a:schemeClr val="tx2"/>
              </a:solidFill>
            </a:endParaRPr>
          </a:p>
          <a:p>
            <a:pPr lvl="1">
              <a:spcBef>
                <a:spcPct val="20000"/>
              </a:spcBef>
            </a:pPr>
            <a:r>
              <a:rPr lang="hr-HR" sz="2000" dirty="0" smtClean="0">
                <a:solidFill>
                  <a:srgbClr val="0070C0"/>
                </a:solidFill>
              </a:rPr>
              <a:t>Svaka </a:t>
            </a:r>
            <a:r>
              <a:rPr lang="hr-HR" sz="2000" dirty="0">
                <a:solidFill>
                  <a:srgbClr val="0070C0"/>
                </a:solidFill>
              </a:rPr>
              <a:t>država članica </a:t>
            </a:r>
            <a:r>
              <a:rPr lang="hr-HR" sz="2000" dirty="0" smtClean="0">
                <a:solidFill>
                  <a:srgbClr val="0070C0"/>
                </a:solidFill>
              </a:rPr>
              <a:t>mora osigurati  da inspekcija u zaštiti okoliša bude planirana unaprijed te da ti planovi pokrivaju nadzor kontroliranih instalacija na cijelom teritoriju zemlje članice i da sva inspekcijska tijela obavljaju nadzor na isti način.</a:t>
            </a:r>
          </a:p>
          <a:p>
            <a:pPr lvl="1">
              <a:spcBef>
                <a:spcPct val="20000"/>
              </a:spcBef>
            </a:pPr>
            <a:endParaRPr lang="hr-HR" sz="2000" dirty="0">
              <a:solidFill>
                <a:srgbClr val="0070C0"/>
              </a:solidFill>
            </a:endParaRPr>
          </a:p>
          <a:p>
            <a:pPr lvl="1">
              <a:spcBef>
                <a:spcPct val="20000"/>
              </a:spcBef>
            </a:pPr>
            <a:r>
              <a:rPr lang="vi-VN" sz="2000" i="1" dirty="0">
                <a:solidFill>
                  <a:srgbClr val="0070C0"/>
                </a:solidFill>
              </a:rPr>
              <a:t>Inspekcijski nadzori u području okoliša provode se sukladno godišnjem planu i programu </a:t>
            </a:r>
            <a:r>
              <a:rPr lang="vi-VN" sz="2000" i="1" dirty="0" smtClean="0">
                <a:solidFill>
                  <a:srgbClr val="0070C0"/>
                </a:solidFill>
              </a:rPr>
              <a:t>rada</a:t>
            </a:r>
            <a:r>
              <a:rPr lang="hr-HR" sz="2000" i="1" dirty="0" smtClean="0">
                <a:solidFill>
                  <a:srgbClr val="0070C0"/>
                </a:solidFill>
              </a:rPr>
              <a:t> </a:t>
            </a:r>
            <a:r>
              <a:rPr lang="vi-VN" sz="2000" i="1" dirty="0" smtClean="0">
                <a:solidFill>
                  <a:srgbClr val="0070C0"/>
                </a:solidFill>
              </a:rPr>
              <a:t>IZO </a:t>
            </a:r>
            <a:r>
              <a:rPr lang="vi-VN" sz="2000" i="1" dirty="0">
                <a:solidFill>
                  <a:srgbClr val="0070C0"/>
                </a:solidFill>
              </a:rPr>
              <a:t>izrađenim temeljem odredbe </a:t>
            </a:r>
            <a:r>
              <a:rPr lang="vi-VN" sz="2000" i="1" u="sng" dirty="0">
                <a:solidFill>
                  <a:srgbClr val="0070C0"/>
                </a:solidFill>
              </a:rPr>
              <a:t>članka 227. Zakona o zaštiti okoliša</a:t>
            </a:r>
            <a:r>
              <a:rPr lang="vi-VN" sz="2000" i="1" dirty="0">
                <a:solidFill>
                  <a:srgbClr val="0070C0"/>
                </a:solidFill>
              </a:rPr>
              <a:t>. </a:t>
            </a:r>
            <a:endParaRPr lang="hr-HR" sz="2000" i="1" dirty="0" smtClean="0">
              <a:solidFill>
                <a:srgbClr val="0070C0"/>
              </a:solidFill>
            </a:endParaRPr>
          </a:p>
          <a:p>
            <a:pPr lvl="1">
              <a:spcBef>
                <a:spcPct val="20000"/>
              </a:spcBef>
            </a:pPr>
            <a:endParaRPr lang="hr-HR" sz="2000" i="1" dirty="0">
              <a:solidFill>
                <a:srgbClr val="0070C0"/>
              </a:solidFill>
            </a:endParaRPr>
          </a:p>
          <a:p>
            <a:pPr lvl="1">
              <a:spcBef>
                <a:spcPct val="20000"/>
              </a:spcBef>
            </a:pPr>
            <a:r>
              <a:rPr lang="vi-VN" sz="2000" i="1" dirty="0" smtClean="0">
                <a:solidFill>
                  <a:srgbClr val="0070C0"/>
                </a:solidFill>
              </a:rPr>
              <a:t>Godišnji plan i</a:t>
            </a:r>
            <a:r>
              <a:rPr lang="hr-HR" sz="2000" i="1" dirty="0" smtClean="0">
                <a:solidFill>
                  <a:srgbClr val="0070C0"/>
                </a:solidFill>
              </a:rPr>
              <a:t> </a:t>
            </a:r>
            <a:r>
              <a:rPr lang="vi-VN" sz="2000" i="1" dirty="0" smtClean="0">
                <a:solidFill>
                  <a:srgbClr val="0070C0"/>
                </a:solidFill>
              </a:rPr>
              <a:t>program </a:t>
            </a:r>
            <a:r>
              <a:rPr lang="vi-VN" sz="2000" i="1" dirty="0">
                <a:solidFill>
                  <a:srgbClr val="0070C0"/>
                </a:solidFill>
              </a:rPr>
              <a:t>se u cilju obavljanja koordiniranih nadzora usklađuje s godišnjim planovima </a:t>
            </a:r>
            <a:r>
              <a:rPr lang="vi-VN" sz="2000" i="1" dirty="0" smtClean="0">
                <a:solidFill>
                  <a:srgbClr val="0070C0"/>
                </a:solidFill>
              </a:rPr>
              <a:t>i</a:t>
            </a:r>
            <a:r>
              <a:rPr lang="hr-HR" sz="2000" i="1" dirty="0" smtClean="0">
                <a:solidFill>
                  <a:srgbClr val="0070C0"/>
                </a:solidFill>
              </a:rPr>
              <a:t> </a:t>
            </a:r>
            <a:r>
              <a:rPr lang="vi-VN" sz="2000" i="1" dirty="0" smtClean="0">
                <a:solidFill>
                  <a:srgbClr val="0070C0"/>
                </a:solidFill>
              </a:rPr>
              <a:t>programima </a:t>
            </a:r>
            <a:r>
              <a:rPr lang="vi-VN" sz="2000" i="1" dirty="0">
                <a:solidFill>
                  <a:srgbClr val="0070C0"/>
                </a:solidFill>
              </a:rPr>
              <a:t>rada drugih inspekcija.</a:t>
            </a:r>
            <a:endParaRPr lang="hr-HR" sz="2000" i="1" dirty="0">
              <a:solidFill>
                <a:srgbClr val="0070C0"/>
              </a:solidFill>
            </a:endParaRP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endParaRPr lang="hr-HR" sz="2000" dirty="0" smtClean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HR" sz="2000" dirty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9624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10.5 RMCEI -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planiranje - PRIMJERI IZ PRAKSE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57200" y="1628776"/>
            <a:ext cx="83629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hr-HR" sz="2400" b="1" dirty="0" smtClean="0">
                <a:solidFill>
                  <a:schemeClr val="tx2"/>
                </a:solidFill>
              </a:rPr>
              <a:t>Na osnovu čega se trebaju zasnivati planovi?</a:t>
            </a:r>
            <a:endParaRPr lang="hr-HR" sz="2400" b="1" dirty="0">
              <a:solidFill>
                <a:schemeClr val="tx2"/>
              </a:solidFill>
            </a:endParaRP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r>
              <a:rPr lang="hr-HR" sz="2000" dirty="0" smtClean="0">
                <a:solidFill>
                  <a:srgbClr val="0070C0"/>
                </a:solidFill>
              </a:rPr>
              <a:t>propisima </a:t>
            </a:r>
            <a:r>
              <a:rPr lang="hr-HR" sz="2000" dirty="0">
                <a:solidFill>
                  <a:srgbClr val="0070C0"/>
                </a:solidFill>
              </a:rPr>
              <a:t>EU koji se trebaju primjenjivati</a:t>
            </a: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r>
              <a:rPr lang="hr-HR" sz="2000" dirty="0">
                <a:solidFill>
                  <a:srgbClr val="0070C0"/>
                </a:solidFill>
              </a:rPr>
              <a:t>registru kontroliranih instalacija i njihovom stanju zadovoljavanja standarda zaštite okoliša EU</a:t>
            </a: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r>
              <a:rPr lang="hr-HR" sz="2000" dirty="0">
                <a:solidFill>
                  <a:srgbClr val="0070C0"/>
                </a:solidFill>
              </a:rPr>
              <a:t>procjeni glavnih ugroza za </a:t>
            </a:r>
            <a:r>
              <a:rPr lang="hr-HR" sz="2000" dirty="0" smtClean="0">
                <a:solidFill>
                  <a:srgbClr val="0070C0"/>
                </a:solidFill>
              </a:rPr>
              <a:t>okoliš</a:t>
            </a: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r>
              <a:rPr lang="hr-HR" sz="2000" dirty="0" smtClean="0">
                <a:solidFill>
                  <a:srgbClr val="0070C0"/>
                </a:solidFill>
              </a:rPr>
              <a:t>podatcima </a:t>
            </a:r>
            <a:r>
              <a:rPr lang="hr-HR" sz="2000" dirty="0">
                <a:solidFill>
                  <a:srgbClr val="0070C0"/>
                </a:solidFill>
              </a:rPr>
              <a:t>o </a:t>
            </a:r>
            <a:r>
              <a:rPr lang="hr-HR" sz="2000" dirty="0" smtClean="0">
                <a:solidFill>
                  <a:srgbClr val="0070C0"/>
                </a:solidFill>
              </a:rPr>
              <a:t>prethodnim </a:t>
            </a:r>
            <a:r>
              <a:rPr lang="hr-HR" sz="2000" dirty="0">
                <a:solidFill>
                  <a:srgbClr val="0070C0"/>
                </a:solidFill>
              </a:rPr>
              <a:t>nadzorima </a:t>
            </a:r>
            <a:endParaRPr lang="hr-HR" sz="2000" dirty="0" smtClean="0">
              <a:solidFill>
                <a:srgbClr val="0070C0"/>
              </a:solidFill>
            </a:endParaRPr>
          </a:p>
          <a:p>
            <a:pPr lvl="1">
              <a:spcBef>
                <a:spcPct val="20000"/>
              </a:spcBef>
            </a:pPr>
            <a:endParaRPr lang="hr-HR" sz="2000" dirty="0" smtClean="0">
              <a:solidFill>
                <a:srgbClr val="0070C0"/>
              </a:solidFill>
            </a:endParaRPr>
          </a:p>
          <a:p>
            <a:pPr lvl="1">
              <a:spcBef>
                <a:spcPct val="20000"/>
              </a:spcBef>
            </a:pPr>
            <a:endParaRPr lang="hr-HR" sz="2000" dirty="0">
              <a:solidFill>
                <a:srgbClr val="0070C0"/>
              </a:solidFill>
            </a:endParaRP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endParaRPr lang="hr-HR" sz="2000" dirty="0" smtClean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HR" sz="2000" dirty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3801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10.5 RMCEI -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planiranje - PRIMJERI IZ PRAKSE 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57200" y="1628776"/>
            <a:ext cx="83629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hr-HR" sz="2400" b="1" dirty="0" smtClean="0">
                <a:solidFill>
                  <a:schemeClr val="tx2"/>
                </a:solidFill>
              </a:rPr>
              <a:t>Plan za inspekciju u zaštiti okoliša treba minimalno sadržavati</a:t>
            </a:r>
            <a:endParaRPr lang="hr-HR" sz="2400" b="1" dirty="0">
              <a:solidFill>
                <a:schemeClr val="tx2"/>
              </a:solidFill>
            </a:endParaRP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r>
              <a:rPr lang="hr-HR" sz="2000" dirty="0" smtClean="0">
                <a:solidFill>
                  <a:srgbClr val="0070C0"/>
                </a:solidFill>
              </a:rPr>
              <a:t>geografsko područje kojeg pokriva</a:t>
            </a: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r>
              <a:rPr lang="hr-HR" sz="2000" dirty="0" smtClean="0">
                <a:solidFill>
                  <a:srgbClr val="0070C0"/>
                </a:solidFill>
              </a:rPr>
              <a:t>vremensko područje kojeg pokriva</a:t>
            </a: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r>
              <a:rPr lang="hr-HR" sz="2000" dirty="0" smtClean="0">
                <a:solidFill>
                  <a:srgbClr val="0070C0"/>
                </a:solidFill>
              </a:rPr>
              <a:t>uključiti posebne uvjete za reviziju</a:t>
            </a: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r>
              <a:rPr lang="hr-HR" sz="2000" dirty="0" smtClean="0">
                <a:solidFill>
                  <a:srgbClr val="0070C0"/>
                </a:solidFill>
              </a:rPr>
              <a:t>identifikaciju lokaciju ili tipove kontroliranih instalacija uključujući i  frekvenciju nadzora po tipu ili lokaciji istih</a:t>
            </a: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r>
              <a:rPr lang="hr-HR" sz="2000" dirty="0" smtClean="0">
                <a:solidFill>
                  <a:srgbClr val="0070C0"/>
                </a:solidFill>
              </a:rPr>
              <a:t>programe rutinskog nadzora s obzirom na oblik okolišne ugroze</a:t>
            </a: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r>
              <a:rPr lang="hr-HR" sz="2000" dirty="0" smtClean="0">
                <a:solidFill>
                  <a:srgbClr val="0070C0"/>
                </a:solidFill>
              </a:rPr>
              <a:t>osigurati okvirne procedure za ne planirane nadzore u slučaju pritužbi građana, akcidenata, slučajeva nesukladnosti ili izdavanja dozvola</a:t>
            </a: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r>
              <a:rPr lang="hr-HR" sz="2000" dirty="0" smtClean="0">
                <a:solidFill>
                  <a:srgbClr val="0070C0"/>
                </a:solidFill>
              </a:rPr>
              <a:t>osigurati koordinaciju  između različitih inspekcijskih tijela ako postoje</a:t>
            </a:r>
          </a:p>
          <a:p>
            <a:pPr lvl="1">
              <a:spcBef>
                <a:spcPct val="20000"/>
              </a:spcBef>
            </a:pPr>
            <a:endParaRPr lang="hr-HR" sz="2400" b="1" dirty="0" smtClean="0">
              <a:solidFill>
                <a:srgbClr val="00B050"/>
              </a:solidFill>
            </a:endParaRP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endParaRPr lang="hr-HR" sz="2000" dirty="0">
              <a:solidFill>
                <a:srgbClr val="0070C0"/>
              </a:solidFill>
            </a:endParaRP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endParaRPr lang="hr-HR" sz="2000" dirty="0" smtClean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HR" sz="2000" dirty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45612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10.5 RMCEI -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planiranje - PRIMJERI IZ PRAKSE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57200" y="1628776"/>
            <a:ext cx="83629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spcBef>
                <a:spcPct val="20000"/>
              </a:spcBef>
            </a:pPr>
            <a:endParaRPr lang="hr-HR" sz="2000" dirty="0" smtClean="0">
              <a:solidFill>
                <a:srgbClr val="0070C0"/>
              </a:solidFill>
            </a:endParaRPr>
          </a:p>
          <a:p>
            <a:pPr lvl="1">
              <a:spcBef>
                <a:spcPct val="20000"/>
              </a:spcBef>
            </a:pPr>
            <a:r>
              <a:rPr lang="vi-VN" sz="2000" i="1" dirty="0" smtClean="0">
                <a:solidFill>
                  <a:srgbClr val="0070C0"/>
                </a:solidFill>
              </a:rPr>
              <a:t>Plan </a:t>
            </a:r>
            <a:r>
              <a:rPr lang="vi-VN" sz="2000" i="1" dirty="0">
                <a:solidFill>
                  <a:srgbClr val="0070C0"/>
                </a:solidFill>
              </a:rPr>
              <a:t>se temelji na </a:t>
            </a:r>
            <a:r>
              <a:rPr lang="vi-VN" sz="2000" b="1" i="1" dirty="0">
                <a:solidFill>
                  <a:srgbClr val="0070C0"/>
                </a:solidFill>
              </a:rPr>
              <a:t>strateškim dokumentima </a:t>
            </a:r>
            <a:r>
              <a:rPr lang="vi-VN" sz="2000" i="1" dirty="0">
                <a:solidFill>
                  <a:srgbClr val="0070C0"/>
                </a:solidFill>
              </a:rPr>
              <a:t>zaštite okoliša, </a:t>
            </a:r>
            <a:r>
              <a:rPr lang="vi-VN" sz="2000" b="1" i="1" dirty="0">
                <a:solidFill>
                  <a:srgbClr val="0070C0"/>
                </a:solidFill>
              </a:rPr>
              <a:t>uočenim problemima</a:t>
            </a:r>
            <a:r>
              <a:rPr lang="vi-VN" sz="2000" i="1" dirty="0">
                <a:solidFill>
                  <a:srgbClr val="0070C0"/>
                </a:solidFill>
              </a:rPr>
              <a:t> navedenim </a:t>
            </a:r>
            <a:r>
              <a:rPr lang="vi-VN" sz="2000" i="1" dirty="0" smtClean="0">
                <a:solidFill>
                  <a:srgbClr val="0070C0"/>
                </a:solidFill>
              </a:rPr>
              <a:t>u</a:t>
            </a:r>
            <a:r>
              <a:rPr lang="hr-HR" sz="2000" i="1" dirty="0" smtClean="0">
                <a:solidFill>
                  <a:srgbClr val="0070C0"/>
                </a:solidFill>
              </a:rPr>
              <a:t> </a:t>
            </a:r>
            <a:r>
              <a:rPr lang="vi-VN" sz="2000" i="1" dirty="0" smtClean="0">
                <a:solidFill>
                  <a:srgbClr val="0070C0"/>
                </a:solidFill>
              </a:rPr>
              <a:t>prethodnim </a:t>
            </a:r>
            <a:r>
              <a:rPr lang="vi-VN" sz="2000" b="1" i="1" dirty="0">
                <a:solidFill>
                  <a:srgbClr val="0070C0"/>
                </a:solidFill>
              </a:rPr>
              <a:t>godišnjim izvješćima </a:t>
            </a:r>
            <a:r>
              <a:rPr lang="vi-VN" sz="2000" i="1" dirty="0">
                <a:solidFill>
                  <a:srgbClr val="0070C0"/>
                </a:solidFill>
              </a:rPr>
              <a:t>o radu IZO, podacima iz Registra onečišćavanja okoliša, </a:t>
            </a:r>
            <a:r>
              <a:rPr lang="vi-VN" sz="2000" i="1" dirty="0" smtClean="0">
                <a:solidFill>
                  <a:srgbClr val="0070C0"/>
                </a:solidFill>
              </a:rPr>
              <a:t>te</a:t>
            </a:r>
            <a:r>
              <a:rPr lang="hr-HR" sz="2000" i="1" dirty="0" smtClean="0">
                <a:solidFill>
                  <a:srgbClr val="0070C0"/>
                </a:solidFill>
              </a:rPr>
              <a:t> </a:t>
            </a:r>
            <a:r>
              <a:rPr lang="vi-VN" sz="2000" i="1" dirty="0" smtClean="0">
                <a:solidFill>
                  <a:srgbClr val="0070C0"/>
                </a:solidFill>
              </a:rPr>
              <a:t>bazama </a:t>
            </a:r>
            <a:r>
              <a:rPr lang="vi-VN" sz="2000" i="1" dirty="0">
                <a:solidFill>
                  <a:srgbClr val="0070C0"/>
                </a:solidFill>
              </a:rPr>
              <a:t>podataka UIP i ostalih izvora (Hrvatska gospodarska komora, Hrvatska obrtnička</a:t>
            </a:r>
          </a:p>
          <a:p>
            <a:pPr lvl="1">
              <a:spcBef>
                <a:spcPct val="20000"/>
              </a:spcBef>
            </a:pPr>
            <a:r>
              <a:rPr lang="vi-VN" sz="2000" i="1" dirty="0">
                <a:solidFill>
                  <a:srgbClr val="0070C0"/>
                </a:solidFill>
              </a:rPr>
              <a:t>komora, Državni zavod za statistiku) na nacionalnoj razini. U određivanju prioriteta </a:t>
            </a:r>
            <a:r>
              <a:rPr lang="vi-VN" sz="2000" i="1" dirty="0" smtClean="0">
                <a:solidFill>
                  <a:srgbClr val="0070C0"/>
                </a:solidFill>
              </a:rPr>
              <a:t>za</a:t>
            </a:r>
            <a:r>
              <a:rPr lang="hr-HR" sz="2000" i="1" dirty="0" smtClean="0">
                <a:solidFill>
                  <a:srgbClr val="0070C0"/>
                </a:solidFill>
              </a:rPr>
              <a:t> </a:t>
            </a:r>
            <a:r>
              <a:rPr lang="vi-VN" sz="2000" i="1" dirty="0" smtClean="0">
                <a:solidFill>
                  <a:srgbClr val="0070C0"/>
                </a:solidFill>
              </a:rPr>
              <a:t>planiranje </a:t>
            </a:r>
            <a:r>
              <a:rPr lang="vi-VN" sz="2000" i="1" dirty="0">
                <a:solidFill>
                  <a:srgbClr val="0070C0"/>
                </a:solidFill>
              </a:rPr>
              <a:t>inspekcijskih nadzora uzimaju se u obzir prije svega </a:t>
            </a:r>
            <a:r>
              <a:rPr lang="vi-VN" sz="2000" b="1" i="1" dirty="0">
                <a:solidFill>
                  <a:srgbClr val="0070C0"/>
                </a:solidFill>
              </a:rPr>
              <a:t>rizici i utjecaj na </a:t>
            </a:r>
            <a:r>
              <a:rPr lang="vi-VN" sz="2000" b="1" i="1" dirty="0" smtClean="0">
                <a:solidFill>
                  <a:srgbClr val="0070C0"/>
                </a:solidFill>
              </a:rPr>
              <a:t>okoliš</a:t>
            </a:r>
            <a:r>
              <a:rPr lang="hr-HR" sz="2000" b="1" i="1" dirty="0" smtClean="0">
                <a:solidFill>
                  <a:srgbClr val="0070C0"/>
                </a:solidFill>
              </a:rPr>
              <a:t> </a:t>
            </a:r>
            <a:r>
              <a:rPr lang="vi-VN" sz="2000" b="1" i="1" dirty="0" smtClean="0">
                <a:solidFill>
                  <a:srgbClr val="0070C0"/>
                </a:solidFill>
              </a:rPr>
              <a:t>djelatnosti </a:t>
            </a:r>
            <a:r>
              <a:rPr lang="vi-VN" sz="2000" i="1" dirty="0">
                <a:solidFill>
                  <a:srgbClr val="0070C0"/>
                </a:solidFill>
              </a:rPr>
              <a:t>operatera u odnosu na onečišćenja zraka i proizvodnju otpada, </a:t>
            </a:r>
            <a:r>
              <a:rPr lang="vi-VN" sz="2000" i="1" dirty="0" smtClean="0">
                <a:solidFill>
                  <a:srgbClr val="0070C0"/>
                </a:solidFill>
              </a:rPr>
              <a:t>proizvodni</a:t>
            </a:r>
            <a:r>
              <a:rPr lang="hr-HR" sz="2000" i="1" dirty="0" smtClean="0">
                <a:solidFill>
                  <a:srgbClr val="0070C0"/>
                </a:solidFill>
              </a:rPr>
              <a:t> </a:t>
            </a:r>
            <a:r>
              <a:rPr lang="vi-VN" sz="2000" i="1" dirty="0" smtClean="0">
                <a:solidFill>
                  <a:srgbClr val="0070C0"/>
                </a:solidFill>
              </a:rPr>
              <a:t>kapacitet</a:t>
            </a:r>
            <a:r>
              <a:rPr lang="vi-VN" sz="2000" i="1" dirty="0">
                <a:solidFill>
                  <a:srgbClr val="0070C0"/>
                </a:solidFill>
              </a:rPr>
              <a:t>, složenost tehnološkog procesa, </a:t>
            </a:r>
            <a:r>
              <a:rPr lang="vi-VN" sz="2000" b="1" i="1" dirty="0">
                <a:solidFill>
                  <a:srgbClr val="0070C0"/>
                </a:solidFill>
              </a:rPr>
              <a:t>mogući rizik kod upotrebe ili skladištenja </a:t>
            </a:r>
            <a:r>
              <a:rPr lang="vi-VN" sz="2000" b="1" i="1" dirty="0" smtClean="0">
                <a:solidFill>
                  <a:srgbClr val="0070C0"/>
                </a:solidFill>
              </a:rPr>
              <a:t>opasnih</a:t>
            </a:r>
            <a:r>
              <a:rPr lang="hr-HR" sz="2000" b="1" i="1" dirty="0" smtClean="0">
                <a:solidFill>
                  <a:srgbClr val="0070C0"/>
                </a:solidFill>
              </a:rPr>
              <a:t> </a:t>
            </a:r>
            <a:r>
              <a:rPr lang="vi-VN" sz="2000" b="1" i="1" dirty="0" smtClean="0">
                <a:solidFill>
                  <a:srgbClr val="0070C0"/>
                </a:solidFill>
              </a:rPr>
              <a:t>tvari</a:t>
            </a:r>
            <a:r>
              <a:rPr lang="vi-VN" sz="2000" i="1" dirty="0">
                <a:solidFill>
                  <a:srgbClr val="0070C0"/>
                </a:solidFill>
              </a:rPr>
              <a:t>, </a:t>
            </a:r>
            <a:r>
              <a:rPr lang="vi-VN" sz="2000" b="1" i="1" dirty="0">
                <a:solidFill>
                  <a:srgbClr val="0070C0"/>
                </a:solidFill>
              </a:rPr>
              <a:t>prethodna usklađenost operatera s odredbama propisa</a:t>
            </a:r>
            <a:r>
              <a:rPr lang="vi-VN" sz="2000" i="1" dirty="0">
                <a:solidFill>
                  <a:srgbClr val="0070C0"/>
                </a:solidFill>
              </a:rPr>
              <a:t>, te potreba provedbe </a:t>
            </a:r>
            <a:r>
              <a:rPr lang="vi-VN" sz="2000" i="1" dirty="0" smtClean="0">
                <a:solidFill>
                  <a:srgbClr val="0070C0"/>
                </a:solidFill>
              </a:rPr>
              <a:t>novih</a:t>
            </a:r>
            <a:r>
              <a:rPr lang="hr-HR" sz="2000" i="1" dirty="0" smtClean="0">
                <a:solidFill>
                  <a:srgbClr val="0070C0"/>
                </a:solidFill>
              </a:rPr>
              <a:t> </a:t>
            </a:r>
            <a:r>
              <a:rPr lang="vi-VN" sz="2000" i="1" dirty="0" smtClean="0">
                <a:solidFill>
                  <a:srgbClr val="0070C0"/>
                </a:solidFill>
              </a:rPr>
              <a:t>propisa</a:t>
            </a:r>
            <a:endParaRPr lang="hr-HR" sz="2000" i="1" dirty="0" smtClean="0">
              <a:solidFill>
                <a:srgbClr val="0070C0"/>
              </a:solidFill>
            </a:endParaRPr>
          </a:p>
          <a:p>
            <a:pPr lvl="1">
              <a:spcBef>
                <a:spcPct val="20000"/>
              </a:spcBef>
            </a:pPr>
            <a:endParaRPr lang="hr-HR" sz="2000" dirty="0">
              <a:solidFill>
                <a:srgbClr val="0070C0"/>
              </a:solidFill>
            </a:endParaRP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endParaRPr lang="hr-HR" sz="2000" dirty="0" smtClean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HR" sz="2000" dirty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7928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10.5 RMCEI - planiranje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4920"/>
            <a:ext cx="4510256" cy="6593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198" y="264919"/>
            <a:ext cx="4551100" cy="5814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874209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10.5 RMCEI -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nadzor - PRIMJERI IZ PRAKSE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57200" y="1628776"/>
            <a:ext cx="83629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hr-HR" sz="2400" b="1" dirty="0" smtClean="0">
                <a:solidFill>
                  <a:schemeClr val="tx2"/>
                </a:solidFill>
              </a:rPr>
              <a:t>Nadzor na lokaciji</a:t>
            </a:r>
            <a:endParaRPr lang="hr-HR" sz="2000" dirty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hr-HR" sz="2000" dirty="0" smtClean="0">
                <a:solidFill>
                  <a:srgbClr val="0070C0"/>
                </a:solidFill>
              </a:rPr>
              <a:t>Svaka država članica treba osigurati da se kod svih inspekcijskog nadzora uvijek primjenjuju sljedeći kriteriji</a:t>
            </a:r>
            <a:endParaRPr lang="hr-HR" sz="2000" dirty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 smtClean="0">
                <a:solidFill>
                  <a:srgbClr val="0070C0"/>
                </a:solidFill>
              </a:rPr>
              <a:t>da se uvijek provjere EU propisi relevantni za dani nadzor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 smtClean="0">
                <a:solidFill>
                  <a:srgbClr val="0070C0"/>
                </a:solidFill>
              </a:rPr>
              <a:t>da ukoliko nadzor radi više inspektora oni dijele sve relevantne informacije kako sa terena tako i druge informacije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 smtClean="0">
                <a:solidFill>
                  <a:srgbClr val="0070C0"/>
                </a:solidFill>
              </a:rPr>
              <a:t>da se o nalazima inspekcijskog nadzora izrade izvješća po kriterijima opisanim u RMCEI te da su dostupna svim nadležnim vlastima na području zemlje članice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 smtClean="0">
                <a:solidFill>
                  <a:srgbClr val="0070C0"/>
                </a:solidFill>
              </a:rPr>
              <a:t>da inspektori imaju pravnu osnovu da im se osigura pristup nadziranom operateru te svim relevantnim informacijama  </a:t>
            </a:r>
            <a:endParaRPr lang="hr-HR" sz="2000" dirty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>
                <a:solidFill>
                  <a:srgbClr val="0070C0"/>
                </a:solidFill>
              </a:rPr>
              <a:t>zbog nesukladnosti / </a:t>
            </a:r>
            <a:r>
              <a:rPr lang="hr-HR" sz="2000" dirty="0" smtClean="0">
                <a:solidFill>
                  <a:srgbClr val="0070C0"/>
                </a:solidFill>
              </a:rPr>
              <a:t>nepravilnosti</a:t>
            </a:r>
            <a:endParaRPr lang="hr-HR" sz="2000" dirty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9683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10.5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RMCEI - nadzor - PRIMJERI IZ PRAKSE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57200" y="1628776"/>
            <a:ext cx="83629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hr-HR" sz="2400" b="1" dirty="0">
                <a:solidFill>
                  <a:schemeClr val="tx2"/>
                </a:solidFill>
              </a:rPr>
              <a:t>Kakav inspekcijski nadzor može biti?</a:t>
            </a:r>
          </a:p>
          <a:p>
            <a:pPr lvl="1">
              <a:spcBef>
                <a:spcPct val="20000"/>
              </a:spcBef>
            </a:pPr>
            <a:endParaRPr lang="hr-HR" sz="2000" dirty="0" smtClean="0">
              <a:solidFill>
                <a:srgbClr val="0070C0"/>
              </a:solidFill>
            </a:endParaRPr>
          </a:p>
          <a:p>
            <a:pPr lvl="1">
              <a:spcBef>
                <a:spcPct val="20000"/>
              </a:spcBef>
            </a:pPr>
            <a:r>
              <a:rPr lang="hr-HR" sz="2000" dirty="0" smtClean="0">
                <a:solidFill>
                  <a:srgbClr val="0070C0"/>
                </a:solidFill>
              </a:rPr>
              <a:t>Rutinski  </a:t>
            </a:r>
            <a:r>
              <a:rPr lang="hr-HR" sz="2000" dirty="0">
                <a:solidFill>
                  <a:srgbClr val="0070C0"/>
                </a:solidFill>
              </a:rPr>
              <a:t>- planirani</a:t>
            </a:r>
          </a:p>
          <a:p>
            <a:pPr lvl="1">
              <a:spcBef>
                <a:spcPct val="20000"/>
              </a:spcBef>
            </a:pPr>
            <a:endParaRPr lang="hr-HR" sz="2000" dirty="0" smtClean="0">
              <a:solidFill>
                <a:srgbClr val="0070C0"/>
              </a:solidFill>
            </a:endParaRPr>
          </a:p>
          <a:p>
            <a:pPr lvl="1">
              <a:spcBef>
                <a:spcPct val="20000"/>
              </a:spcBef>
            </a:pPr>
            <a:r>
              <a:rPr lang="hr-HR" sz="2000" dirty="0" smtClean="0">
                <a:solidFill>
                  <a:srgbClr val="0070C0"/>
                </a:solidFill>
              </a:rPr>
              <a:t>Neplanirani</a:t>
            </a:r>
            <a:endParaRPr lang="hr-HR" sz="2000" dirty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>
                <a:solidFill>
                  <a:srgbClr val="0070C0"/>
                </a:solidFill>
              </a:rPr>
              <a:t>zbog prijava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>
                <a:solidFill>
                  <a:srgbClr val="0070C0"/>
                </a:solidFill>
              </a:rPr>
              <a:t>zbog akcidenata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>
                <a:solidFill>
                  <a:srgbClr val="0070C0"/>
                </a:solidFill>
              </a:rPr>
              <a:t>zbog nesukladnosti / </a:t>
            </a:r>
            <a:r>
              <a:rPr lang="hr-HR" sz="2000" dirty="0" smtClean="0">
                <a:solidFill>
                  <a:srgbClr val="0070C0"/>
                </a:solidFill>
              </a:rPr>
              <a:t>nepravilnosti</a:t>
            </a:r>
            <a:endParaRPr lang="hr-HR" sz="2000" dirty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6224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10.5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RMCEI - nadzor - PRIMJERI IZ PRAKSE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57200" y="1628776"/>
            <a:ext cx="83629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hr-HR" sz="2400" b="1" dirty="0" smtClean="0">
                <a:solidFill>
                  <a:schemeClr val="tx2"/>
                </a:solidFill>
              </a:rPr>
              <a:t>Planirani - rutinski nadzor na lokaciji</a:t>
            </a:r>
            <a:endParaRPr lang="hr-HR" sz="2000" dirty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hr-HR" sz="2000" dirty="0" smtClean="0">
                <a:solidFill>
                  <a:srgbClr val="0070C0"/>
                </a:solidFill>
              </a:rPr>
              <a:t>Svaka država članica treba osigurati da se inspekcijski nadzor nadziranih postrojenja redovno obavlja kao dio rutinskih nadzora u zaštiti okoliša i da se uvijek primjenjuju sljedeći kriteriji</a:t>
            </a:r>
            <a:endParaRPr lang="hr-HR" sz="2000" dirty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 smtClean="0">
                <a:solidFill>
                  <a:srgbClr val="0070C0"/>
                </a:solidFill>
              </a:rPr>
              <a:t>da se tijekom rutinskog nadzora preispita cijeli utjecaj nadziranog postrojenja na okoliš u kontekstu sa relevantnom regulativom, programima nadzora i u skladu sa organizacionim aspektima inspekcijskog tijela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 smtClean="0">
                <a:solidFill>
                  <a:srgbClr val="0070C0"/>
                </a:solidFill>
              </a:rPr>
              <a:t>da takvi nadzori promiču i unaprjeđuju znanje operatera na ovom području </a:t>
            </a:r>
            <a:endParaRPr lang="hr-HR" sz="2000" dirty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 smtClean="0">
                <a:solidFill>
                  <a:srgbClr val="0070C0"/>
                </a:solidFill>
              </a:rPr>
              <a:t>da se procjeni efektivnost postojeće dozvole nadziranog postrojenja s obzirom na njegov utjecaj na okoliš te da se s obzirom na to procijeni potreba za promjenom dozvole u smislu njenog poboljšanja</a:t>
            </a:r>
            <a:endParaRPr lang="hr-HR" sz="2000" dirty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7102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10.5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RMCEI - nadzor - PRIMJERI IZ PRAKSE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42354" y="1354804"/>
            <a:ext cx="8362950" cy="497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hr-HR" sz="2400" b="1" dirty="0" smtClean="0">
                <a:solidFill>
                  <a:schemeClr val="tx2"/>
                </a:solidFill>
              </a:rPr>
              <a:t>Planirani - rutinski nadzor na lokaciji</a:t>
            </a:r>
            <a:endParaRPr lang="hr-HR" sz="2400" b="1" dirty="0">
              <a:solidFill>
                <a:schemeClr val="tx2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vi-VN" sz="2000" b="1" i="1" dirty="0">
                <a:solidFill>
                  <a:srgbClr val="0070C0"/>
                </a:solidFill>
              </a:rPr>
              <a:t>4.1.6. Nadzor županija i velikih gradova vezano za praćenje kvalitete zraka</a:t>
            </a:r>
          </a:p>
          <a:p>
            <a:pPr marL="0" lvl="1">
              <a:spcBef>
                <a:spcPct val="20000"/>
              </a:spcBef>
            </a:pPr>
            <a:r>
              <a:rPr lang="vi-VN" sz="2000" i="1" dirty="0" smtClean="0">
                <a:solidFill>
                  <a:srgbClr val="0070C0"/>
                </a:solidFill>
              </a:rPr>
              <a:t>Svrha </a:t>
            </a:r>
            <a:r>
              <a:rPr lang="vi-VN" sz="2000" i="1" dirty="0">
                <a:solidFill>
                  <a:srgbClr val="0070C0"/>
                </a:solidFill>
              </a:rPr>
              <a:t>nadzora bila </a:t>
            </a:r>
            <a:r>
              <a:rPr lang="vi-VN" sz="2000" i="1" dirty="0" smtClean="0">
                <a:solidFill>
                  <a:srgbClr val="0070C0"/>
                </a:solidFill>
              </a:rPr>
              <a:t>je</a:t>
            </a:r>
            <a:r>
              <a:rPr lang="hr-HR" sz="2000" i="1" dirty="0" smtClean="0">
                <a:solidFill>
                  <a:srgbClr val="0070C0"/>
                </a:solidFill>
              </a:rPr>
              <a:t> </a:t>
            </a:r>
            <a:r>
              <a:rPr lang="vi-VN" sz="2000" i="1" dirty="0" smtClean="0">
                <a:solidFill>
                  <a:srgbClr val="0070C0"/>
                </a:solidFill>
              </a:rPr>
              <a:t>utvrditi </a:t>
            </a:r>
            <a:r>
              <a:rPr lang="vi-VN" sz="2000" i="1" dirty="0">
                <a:solidFill>
                  <a:srgbClr val="0070C0"/>
                </a:solidFill>
              </a:rPr>
              <a:t>ispunjavanje obaveza </a:t>
            </a:r>
            <a:r>
              <a:rPr lang="vi-VN" sz="2000" i="1" dirty="0" smtClean="0">
                <a:solidFill>
                  <a:srgbClr val="0070C0"/>
                </a:solidFill>
              </a:rPr>
              <a:t>praćenja</a:t>
            </a:r>
            <a:r>
              <a:rPr lang="hr-HR" sz="2000" i="1" dirty="0" smtClean="0">
                <a:solidFill>
                  <a:srgbClr val="0070C0"/>
                </a:solidFill>
              </a:rPr>
              <a:t> </a:t>
            </a:r>
            <a:r>
              <a:rPr lang="vi-VN" sz="2000" i="1" dirty="0" smtClean="0">
                <a:solidFill>
                  <a:srgbClr val="0070C0"/>
                </a:solidFill>
              </a:rPr>
              <a:t>kvalitete </a:t>
            </a:r>
            <a:r>
              <a:rPr lang="vi-VN" sz="2000" i="1" dirty="0">
                <a:solidFill>
                  <a:srgbClr val="0070C0"/>
                </a:solidFill>
              </a:rPr>
              <a:t>zraka propisane Zakonom o zaštiti zraka.</a:t>
            </a:r>
          </a:p>
          <a:p>
            <a:pPr marL="0" lvl="1">
              <a:spcBef>
                <a:spcPct val="20000"/>
              </a:spcBef>
            </a:pPr>
            <a:r>
              <a:rPr lang="vi-VN" sz="2000" i="1" dirty="0">
                <a:solidFill>
                  <a:srgbClr val="0070C0"/>
                </a:solidFill>
              </a:rPr>
              <a:t>Planom rada su predviđeni nadzori svih županija, Grada Zagreba, 16 velikih gradova i </a:t>
            </a:r>
            <a:r>
              <a:rPr lang="vi-VN" sz="2000" i="1" dirty="0" smtClean="0">
                <a:solidFill>
                  <a:srgbClr val="0070C0"/>
                </a:solidFill>
              </a:rPr>
              <a:t>grada</a:t>
            </a:r>
            <a:r>
              <a:rPr lang="hr-HR" sz="2000" i="1" dirty="0" smtClean="0">
                <a:solidFill>
                  <a:srgbClr val="0070C0"/>
                </a:solidFill>
              </a:rPr>
              <a:t> </a:t>
            </a:r>
            <a:r>
              <a:rPr lang="vi-VN" sz="2000" i="1" dirty="0" smtClean="0">
                <a:solidFill>
                  <a:srgbClr val="0070C0"/>
                </a:solidFill>
              </a:rPr>
              <a:t>Kutine</a:t>
            </a:r>
            <a:r>
              <a:rPr lang="vi-VN" sz="2000" i="1" dirty="0">
                <a:solidFill>
                  <a:srgbClr val="0070C0"/>
                </a:solidFill>
              </a:rPr>
              <a:t>, a ukupno je obavljeno 38 inspekcijskih nadzora, dakle svi planom predviđeni nadzori.</a:t>
            </a:r>
          </a:p>
          <a:p>
            <a:pPr marL="0" lvl="1">
              <a:spcBef>
                <a:spcPct val="20000"/>
              </a:spcBef>
            </a:pPr>
            <a:r>
              <a:rPr lang="vi-VN" sz="2000" i="1" dirty="0">
                <a:solidFill>
                  <a:srgbClr val="0070C0"/>
                </a:solidFill>
              </a:rPr>
              <a:t>U cilju otklanjanja utvrđenih nepravilnosti dano je ukupno 25 mjera na zapisnik kojima </a:t>
            </a:r>
            <a:r>
              <a:rPr lang="vi-VN" sz="2000" i="1" dirty="0" smtClean="0">
                <a:solidFill>
                  <a:srgbClr val="0070C0"/>
                </a:solidFill>
              </a:rPr>
              <a:t>je</a:t>
            </a:r>
            <a:r>
              <a:rPr lang="hr-HR" sz="2000" i="1" dirty="0" smtClean="0">
                <a:solidFill>
                  <a:srgbClr val="0070C0"/>
                </a:solidFill>
              </a:rPr>
              <a:t> </a:t>
            </a:r>
            <a:r>
              <a:rPr lang="vi-VN" sz="2000" i="1" dirty="0" smtClean="0">
                <a:solidFill>
                  <a:srgbClr val="0070C0"/>
                </a:solidFill>
              </a:rPr>
              <a:t>naređeno </a:t>
            </a:r>
            <a:r>
              <a:rPr lang="vi-VN" sz="2000" i="1" dirty="0">
                <a:solidFill>
                  <a:srgbClr val="0070C0"/>
                </a:solidFill>
              </a:rPr>
              <a:t>otklanjanje neusklađenosti koje su se odnosile na izradu programa zaštite </a:t>
            </a:r>
            <a:r>
              <a:rPr lang="vi-VN" sz="2000" i="1" dirty="0" smtClean="0">
                <a:solidFill>
                  <a:srgbClr val="0070C0"/>
                </a:solidFill>
              </a:rPr>
              <a:t>zraka,</a:t>
            </a:r>
            <a:r>
              <a:rPr lang="hr-HR" sz="2000" i="1" dirty="0" smtClean="0">
                <a:solidFill>
                  <a:srgbClr val="0070C0"/>
                </a:solidFill>
              </a:rPr>
              <a:t> </a:t>
            </a:r>
            <a:r>
              <a:rPr lang="vi-VN" sz="2000" i="1" dirty="0" smtClean="0">
                <a:solidFill>
                  <a:srgbClr val="0070C0"/>
                </a:solidFill>
              </a:rPr>
              <a:t>ozonskog </a:t>
            </a:r>
            <a:r>
              <a:rPr lang="vi-VN" sz="2000" i="1" dirty="0">
                <a:solidFill>
                  <a:srgbClr val="0070C0"/>
                </a:solidFill>
              </a:rPr>
              <a:t>sloja, ublažavanja klimatskih promjenama i prilagodbe klimatskim </a:t>
            </a:r>
            <a:r>
              <a:rPr lang="vi-VN" sz="2000" i="1" dirty="0" smtClean="0">
                <a:solidFill>
                  <a:srgbClr val="0070C0"/>
                </a:solidFill>
              </a:rPr>
              <a:t>promjenama,</a:t>
            </a:r>
            <a:r>
              <a:rPr lang="hr-HR" sz="2000" i="1" dirty="0" smtClean="0">
                <a:solidFill>
                  <a:srgbClr val="0070C0"/>
                </a:solidFill>
              </a:rPr>
              <a:t> </a:t>
            </a:r>
            <a:r>
              <a:rPr lang="vi-VN" sz="2000" i="1" dirty="0" smtClean="0">
                <a:solidFill>
                  <a:srgbClr val="0070C0"/>
                </a:solidFill>
              </a:rPr>
              <a:t>koji </a:t>
            </a:r>
            <a:r>
              <a:rPr lang="vi-VN" sz="2000" i="1" dirty="0">
                <a:solidFill>
                  <a:srgbClr val="0070C0"/>
                </a:solidFill>
              </a:rPr>
              <a:t>je sastavni dio programa zaštite okoliša. Ukupno je izvršeno 8 mjera, a ostalima </a:t>
            </a:r>
            <a:r>
              <a:rPr lang="vi-VN" sz="2000" i="1" dirty="0" smtClean="0">
                <a:solidFill>
                  <a:srgbClr val="0070C0"/>
                </a:solidFill>
              </a:rPr>
              <a:t>nije</a:t>
            </a:r>
            <a:r>
              <a:rPr lang="hr-HR" sz="2000" i="1" dirty="0" smtClean="0">
                <a:solidFill>
                  <a:srgbClr val="0070C0"/>
                </a:solidFill>
              </a:rPr>
              <a:t> istekao rok izvršenja.</a:t>
            </a:r>
            <a:endParaRPr lang="vi-VN" sz="2000" i="1" dirty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vi-VN" sz="2000" i="1" dirty="0">
                <a:solidFill>
                  <a:srgbClr val="0070C0"/>
                </a:solidFill>
              </a:rPr>
              <a:t>istekao rok izvršenja.</a:t>
            </a:r>
            <a:endParaRPr lang="hr-HR" sz="2000" i="1" dirty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46620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581275"/>
            <a:ext cx="8229600" cy="1143000"/>
          </a:xfrm>
        </p:spPr>
        <p:txBody>
          <a:bodyPr/>
          <a:lstStyle/>
          <a:p>
            <a:pPr eaLnBrk="1" hangingPunct="1"/>
            <a:r>
              <a:rPr lang="hr-HR" sz="3600" b="1" dirty="0" smtClean="0">
                <a:solidFill>
                  <a:schemeClr val="tx2"/>
                </a:solidFill>
                <a:effectLst>
                  <a:glow rad="228600">
                    <a:schemeClr val="bg1">
                      <a:lumMod val="50000"/>
                      <a:alpha val="20000"/>
                    </a:schemeClr>
                  </a:glow>
                </a:effectLst>
              </a:rPr>
              <a:t>11 INSPEKCIJSKI NADZOR</a:t>
            </a:r>
          </a:p>
        </p:txBody>
      </p:sp>
      <p:grpSp>
        <p:nvGrpSpPr>
          <p:cNvPr id="12" name="Group 3"/>
          <p:cNvGrpSpPr>
            <a:grpSpLocks/>
          </p:cNvGrpSpPr>
          <p:nvPr/>
        </p:nvGrpSpPr>
        <p:grpSpPr bwMode="auto">
          <a:xfrm>
            <a:off x="1152525" y="882831"/>
            <a:ext cx="5463568" cy="664979"/>
            <a:chOff x="14858" y="6098313"/>
            <a:chExt cx="5463612" cy="637316"/>
          </a:xfrm>
        </p:grpSpPr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58" y="6098313"/>
              <a:ext cx="5463612" cy="637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1911936" y="6134828"/>
              <a:ext cx="2225693" cy="2632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sz="1200" dirty="0" err="1">
                  <a:solidFill>
                    <a:srgbClr val="7F7F7F"/>
                  </a:solidFill>
                  <a:latin typeface="Arial" charset="0"/>
                </a:rPr>
                <a:t>I</a:t>
              </a:r>
              <a:r>
                <a:rPr lang="hr-HR" sz="1200" dirty="0" err="1">
                  <a:solidFill>
                    <a:srgbClr val="7F7F7F"/>
                  </a:solidFill>
                  <a:latin typeface="Arial Narrow" pitchFamily="34" charset="0"/>
                </a:rPr>
                <a:t>n</a:t>
              </a:r>
              <a:r>
                <a:rPr lang="en-US" sz="1200">
                  <a:solidFill>
                    <a:srgbClr val="7F7F7F"/>
                  </a:solidFill>
                  <a:latin typeface="Arial Narrow" pitchFamily="34" charset="0"/>
                </a:rPr>
                <a:t>stitut</a:t>
              </a:r>
              <a:r>
                <a:rPr lang="hr-HR" sz="1200">
                  <a:solidFill>
                    <a:srgbClr val="7F7F7F"/>
                  </a:solidFill>
                  <a:latin typeface="Arial Narrow" pitchFamily="34" charset="0"/>
                </a:rPr>
                <a:t> za energetiku i zaštitu okoliša</a:t>
              </a:r>
            </a:p>
          </p:txBody>
        </p:sp>
      </p:grpSp>
      <p:pic>
        <p:nvPicPr>
          <p:cNvPr id="15" name="Picture 8" descr="Znak_1024x7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8367"/>
            <a:ext cx="11557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1"/>
          <p:cNvSpPr>
            <a:spLocks/>
          </p:cNvSpPr>
          <p:nvPr/>
        </p:nvSpPr>
        <p:spPr bwMode="auto">
          <a:xfrm>
            <a:off x="457200" y="53736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hr-HR" b="1" dirty="0">
              <a:solidFill>
                <a:srgbClr val="1F497D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pic>
        <p:nvPicPr>
          <p:cNvPr id="18" name="Slika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557" y="738367"/>
            <a:ext cx="1361625" cy="96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9317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10.5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RMCEI - nadzor - PRIMJERI IZ PRAKSE 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57200" y="1628776"/>
            <a:ext cx="83629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hr-HR" sz="2400" b="1" dirty="0" smtClean="0">
                <a:solidFill>
                  <a:schemeClr val="tx2"/>
                </a:solidFill>
              </a:rPr>
              <a:t>Neplanirani nadzor na lokaciji</a:t>
            </a:r>
            <a:endParaRPr lang="hr-HR" sz="2000" dirty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hr-HR" sz="2000" dirty="0" smtClean="0">
                <a:solidFill>
                  <a:srgbClr val="0070C0"/>
                </a:solidFill>
              </a:rPr>
              <a:t>Svaka država članica treba osigurati da se ne planirani inspekcijski nadzori obavljaju u sljedećim slučajevima</a:t>
            </a:r>
            <a:endParaRPr lang="hr-HR" sz="2000" dirty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 smtClean="0">
                <a:solidFill>
                  <a:srgbClr val="0070C0"/>
                </a:solidFill>
              </a:rPr>
              <a:t>kod ozbiljnih pritužbi na ugrozu okoliša i to što je brže moguće nakon zaprimanja tih pritužbi</a:t>
            </a:r>
            <a:endParaRPr lang="hr-HR" sz="2000" dirty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 smtClean="0">
                <a:solidFill>
                  <a:srgbClr val="0070C0"/>
                </a:solidFill>
              </a:rPr>
              <a:t>u slučaju ozbiljnih akcidenata i incidenata kao i ozbiljnih nesukladnosti sa EU propisima, i to što je brže moguće nakon što takva informacija dođe do inspekcijskog tijela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 smtClean="0">
                <a:solidFill>
                  <a:srgbClr val="0070C0"/>
                </a:solidFill>
              </a:rPr>
              <a:t>prije početka rada nadziranog postrojenja a nakon izdavanja dozvole za isto kako bi se utvrdilo jesu li aktivnosti operatera u skladu sa mjerama i zahtjevima iz dozvole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 smtClean="0">
                <a:solidFill>
                  <a:srgbClr val="0070C0"/>
                </a:solidFill>
              </a:rPr>
              <a:t>iz istih razloga kod mijenjanja dozvole nadziranom postrojenju</a:t>
            </a:r>
            <a:endParaRPr lang="hr-HR" sz="2000" dirty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56566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10.5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RMCEI - nadzor - PRIMJERI IZ PRAKSE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79440" y="1628775"/>
            <a:ext cx="83629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hr-HR" sz="2400" b="1" dirty="0" smtClean="0">
                <a:solidFill>
                  <a:schemeClr val="tx2"/>
                </a:solidFill>
              </a:rPr>
              <a:t>Neplanirani nadzor na lokaciji</a:t>
            </a:r>
          </a:p>
          <a:p>
            <a:pPr marL="0" lvl="1">
              <a:spcBef>
                <a:spcPct val="20000"/>
              </a:spcBef>
            </a:pPr>
            <a:r>
              <a:rPr lang="hr-HR" sz="2000" dirty="0" smtClean="0">
                <a:solidFill>
                  <a:srgbClr val="0070C0"/>
                </a:solidFill>
              </a:rPr>
              <a:t>Predstavke građana</a:t>
            </a:r>
          </a:p>
          <a:p>
            <a:pPr marL="0" lvl="1">
              <a:spcBef>
                <a:spcPct val="20000"/>
              </a:spcBef>
            </a:pPr>
            <a:r>
              <a:rPr lang="vi-VN" sz="2000" i="1" dirty="0" smtClean="0">
                <a:solidFill>
                  <a:srgbClr val="0070C0"/>
                </a:solidFill>
              </a:rPr>
              <a:t>U </a:t>
            </a:r>
            <a:r>
              <a:rPr lang="vi-VN" sz="2000" i="1" dirty="0">
                <a:solidFill>
                  <a:srgbClr val="0070C0"/>
                </a:solidFill>
              </a:rPr>
              <a:t>IZO je tijekom 2016. godine putem urudžbenog zapisnika zaprimljeno 1067 predstavki </a:t>
            </a:r>
            <a:r>
              <a:rPr lang="vi-VN" sz="2000" i="1" dirty="0" smtClean="0">
                <a:solidFill>
                  <a:srgbClr val="0070C0"/>
                </a:solidFill>
              </a:rPr>
              <a:t>od</a:t>
            </a:r>
            <a:r>
              <a:rPr lang="hr-HR" sz="2000" i="1" dirty="0" smtClean="0">
                <a:solidFill>
                  <a:srgbClr val="0070C0"/>
                </a:solidFill>
              </a:rPr>
              <a:t> </a:t>
            </a:r>
            <a:r>
              <a:rPr lang="vi-VN" sz="2000" i="1" dirty="0" smtClean="0">
                <a:solidFill>
                  <a:srgbClr val="0070C0"/>
                </a:solidFill>
              </a:rPr>
              <a:t>kojih </a:t>
            </a:r>
            <a:r>
              <a:rPr lang="vi-VN" sz="2000" i="1" dirty="0">
                <a:solidFill>
                  <a:srgbClr val="0070C0"/>
                </a:solidFill>
              </a:rPr>
              <a:t>su po strukturi prijavitelja najbrojnije predstavke građana i anonimne predstavke.</a:t>
            </a:r>
          </a:p>
          <a:p>
            <a:pPr marL="0" lvl="1">
              <a:spcBef>
                <a:spcPct val="20000"/>
              </a:spcBef>
            </a:pPr>
            <a:r>
              <a:rPr lang="vi-VN" sz="2000" i="1" dirty="0">
                <a:solidFill>
                  <a:srgbClr val="0070C0"/>
                </a:solidFill>
              </a:rPr>
              <a:t>Također su zaprimljene predstavke raznih državnih tijela, institucija i udruga: </a:t>
            </a:r>
            <a:r>
              <a:rPr lang="vi-VN" sz="2000" i="1" dirty="0" smtClean="0">
                <a:solidFill>
                  <a:srgbClr val="0070C0"/>
                </a:solidFill>
              </a:rPr>
              <a:t>Ministarstva</a:t>
            </a:r>
            <a:r>
              <a:rPr lang="hr-HR" sz="2000" i="1" dirty="0" smtClean="0">
                <a:solidFill>
                  <a:srgbClr val="0070C0"/>
                </a:solidFill>
              </a:rPr>
              <a:t> </a:t>
            </a:r>
            <a:r>
              <a:rPr lang="vi-VN" sz="2000" i="1" dirty="0" smtClean="0">
                <a:solidFill>
                  <a:srgbClr val="0070C0"/>
                </a:solidFill>
              </a:rPr>
              <a:t>unutarnjih </a:t>
            </a:r>
            <a:r>
              <a:rPr lang="vi-VN" sz="2000" i="1" dirty="0">
                <a:solidFill>
                  <a:srgbClr val="0070C0"/>
                </a:solidFill>
              </a:rPr>
              <a:t>poslova, JLS, drugih inspekcija, nevladinih udruga, pučke </a:t>
            </a:r>
            <a:r>
              <a:rPr lang="vi-VN" sz="2000" i="1" dirty="0" smtClean="0">
                <a:solidFill>
                  <a:srgbClr val="0070C0"/>
                </a:solidFill>
              </a:rPr>
              <a:t>pravobraniteljice,</a:t>
            </a:r>
            <a:r>
              <a:rPr lang="hr-HR" sz="2000" i="1" dirty="0" smtClean="0">
                <a:solidFill>
                  <a:srgbClr val="0070C0"/>
                </a:solidFill>
              </a:rPr>
              <a:t> </a:t>
            </a:r>
            <a:r>
              <a:rPr lang="vi-VN" sz="2000" i="1" dirty="0" smtClean="0">
                <a:solidFill>
                  <a:srgbClr val="0070C0"/>
                </a:solidFill>
              </a:rPr>
              <a:t>državnog </a:t>
            </a:r>
            <a:r>
              <a:rPr lang="vi-VN" sz="2000" i="1" dirty="0">
                <a:solidFill>
                  <a:srgbClr val="0070C0"/>
                </a:solidFill>
              </a:rPr>
              <a:t>odvjetništva, Ureda Predsjednice Republike Hrvatske, Vlade Republike Hrvatske </a:t>
            </a:r>
            <a:r>
              <a:rPr lang="vi-VN" sz="2000" i="1" dirty="0" smtClean="0">
                <a:solidFill>
                  <a:srgbClr val="0070C0"/>
                </a:solidFill>
              </a:rPr>
              <a:t>i</a:t>
            </a:r>
            <a:r>
              <a:rPr lang="hr-HR" sz="2000" i="1" dirty="0" smtClean="0">
                <a:solidFill>
                  <a:srgbClr val="0070C0"/>
                </a:solidFill>
              </a:rPr>
              <a:t> </a:t>
            </a:r>
            <a:r>
              <a:rPr lang="vi-VN" sz="2000" i="1" dirty="0" smtClean="0">
                <a:solidFill>
                  <a:srgbClr val="0070C0"/>
                </a:solidFill>
              </a:rPr>
              <a:t>Hrvatskog </a:t>
            </a:r>
            <a:r>
              <a:rPr lang="vi-VN" sz="2000" i="1" dirty="0">
                <a:solidFill>
                  <a:srgbClr val="0070C0"/>
                </a:solidFill>
              </a:rPr>
              <a:t>sabora</a:t>
            </a:r>
            <a:r>
              <a:rPr lang="vi-VN" sz="2000" i="1" dirty="0" smtClean="0">
                <a:solidFill>
                  <a:srgbClr val="0070C0"/>
                </a:solidFill>
              </a:rPr>
              <a:t>.</a:t>
            </a:r>
            <a:endParaRPr lang="hr-HR" sz="2000" i="1" dirty="0" smtClean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vi-VN" sz="2000" i="1" dirty="0">
                <a:solidFill>
                  <a:srgbClr val="0070C0"/>
                </a:solidFill>
              </a:rPr>
              <a:t>IZO je postupila i provela odgovarajuće postupke prema navodima iz 911 </a:t>
            </a:r>
            <a:r>
              <a:rPr lang="vi-VN" sz="2000" i="1" dirty="0" smtClean="0">
                <a:solidFill>
                  <a:srgbClr val="0070C0"/>
                </a:solidFill>
              </a:rPr>
              <a:t>zaprimljenih</a:t>
            </a:r>
            <a:r>
              <a:rPr lang="hr-HR" sz="2000" i="1" dirty="0" smtClean="0">
                <a:solidFill>
                  <a:srgbClr val="0070C0"/>
                </a:solidFill>
              </a:rPr>
              <a:t> </a:t>
            </a:r>
            <a:r>
              <a:rPr lang="vi-VN" sz="2000" i="1" dirty="0" smtClean="0">
                <a:solidFill>
                  <a:srgbClr val="0070C0"/>
                </a:solidFill>
              </a:rPr>
              <a:t>predstavki </a:t>
            </a:r>
            <a:r>
              <a:rPr lang="vi-VN" sz="2000" i="1" dirty="0">
                <a:solidFill>
                  <a:srgbClr val="0070C0"/>
                </a:solidFill>
              </a:rPr>
              <a:t>od čega je njih 200 proslijeđeno drugim inspekcijskim tijelima. Po 18 </a:t>
            </a:r>
            <a:r>
              <a:rPr lang="vi-VN" sz="2000" i="1" dirty="0" smtClean="0">
                <a:solidFill>
                  <a:srgbClr val="0070C0"/>
                </a:solidFill>
              </a:rPr>
              <a:t>anonimnih</a:t>
            </a:r>
            <a:r>
              <a:rPr lang="hr-HR" sz="2000" i="1" dirty="0" smtClean="0">
                <a:solidFill>
                  <a:srgbClr val="0070C0"/>
                </a:solidFill>
              </a:rPr>
              <a:t> </a:t>
            </a:r>
            <a:r>
              <a:rPr lang="vi-VN" sz="2000" i="1" dirty="0" smtClean="0">
                <a:solidFill>
                  <a:srgbClr val="0070C0"/>
                </a:solidFill>
              </a:rPr>
              <a:t>nerazumljivih </a:t>
            </a:r>
            <a:r>
              <a:rPr lang="vi-VN" sz="2000" i="1" dirty="0">
                <a:solidFill>
                  <a:srgbClr val="0070C0"/>
                </a:solidFill>
              </a:rPr>
              <a:t>i nejasnih predstavki nije bilo moguće daljnje postupanje.</a:t>
            </a:r>
          </a:p>
          <a:p>
            <a:pPr marL="0" lvl="1">
              <a:spcBef>
                <a:spcPct val="20000"/>
              </a:spcBef>
            </a:pPr>
            <a:endParaRPr lang="vi-VN" sz="2000" dirty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endParaRPr lang="hr-HR" sz="2000" dirty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8405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10.5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RMCEI - nadzor - PRIMJERI IZ PRAKSE 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79440" y="1628775"/>
            <a:ext cx="83629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hr-HR" sz="2400" b="1" dirty="0" smtClean="0">
                <a:solidFill>
                  <a:schemeClr val="tx2"/>
                </a:solidFill>
              </a:rPr>
              <a:t>Neplanirani nadzor na lokaciji</a:t>
            </a:r>
          </a:p>
          <a:p>
            <a:pPr marL="0" lvl="1">
              <a:spcBef>
                <a:spcPct val="20000"/>
              </a:spcBef>
            </a:pPr>
            <a:r>
              <a:rPr lang="vi-VN" sz="2000" b="1" dirty="0" smtClean="0">
                <a:solidFill>
                  <a:srgbClr val="0070C0"/>
                </a:solidFill>
              </a:rPr>
              <a:t>Izvanredni </a:t>
            </a:r>
            <a:r>
              <a:rPr lang="vi-VN" sz="2000" b="1" dirty="0">
                <a:solidFill>
                  <a:srgbClr val="0070C0"/>
                </a:solidFill>
              </a:rPr>
              <a:t>događaji</a:t>
            </a:r>
          </a:p>
          <a:p>
            <a:pPr marL="0" lvl="1">
              <a:spcBef>
                <a:spcPct val="20000"/>
              </a:spcBef>
            </a:pPr>
            <a:r>
              <a:rPr lang="vi-VN" sz="2000" dirty="0">
                <a:solidFill>
                  <a:srgbClr val="0070C0"/>
                </a:solidFill>
              </a:rPr>
              <a:t>Posebnu grupu neplaniranih nadzora IZO čine izvanredni događaji. Dojave o </a:t>
            </a:r>
            <a:r>
              <a:rPr lang="vi-VN" sz="2000" dirty="0" smtClean="0">
                <a:solidFill>
                  <a:srgbClr val="0070C0"/>
                </a:solidFill>
              </a:rPr>
              <a:t>izvanrednim</a:t>
            </a:r>
            <a:r>
              <a:rPr lang="hr-HR" sz="2000" dirty="0" smtClean="0">
                <a:solidFill>
                  <a:srgbClr val="0070C0"/>
                </a:solidFill>
              </a:rPr>
              <a:t> </a:t>
            </a:r>
            <a:r>
              <a:rPr lang="vi-VN" sz="2000" dirty="0" smtClean="0">
                <a:solidFill>
                  <a:srgbClr val="0070C0"/>
                </a:solidFill>
              </a:rPr>
              <a:t>događajima </a:t>
            </a:r>
            <a:r>
              <a:rPr lang="vi-VN" sz="2000" dirty="0">
                <a:solidFill>
                  <a:srgbClr val="0070C0"/>
                </a:solidFill>
              </a:rPr>
              <a:t>zaprimaju se putem Državne uprave za zaštitu i spašavanje – Centra </a:t>
            </a:r>
            <a:r>
              <a:rPr lang="vi-VN" sz="2000" dirty="0" smtClean="0">
                <a:solidFill>
                  <a:srgbClr val="0070C0"/>
                </a:solidFill>
              </a:rPr>
              <a:t>112,</a:t>
            </a:r>
            <a:r>
              <a:rPr lang="hr-HR" sz="2000" dirty="0" smtClean="0">
                <a:solidFill>
                  <a:srgbClr val="0070C0"/>
                </a:solidFill>
              </a:rPr>
              <a:t> </a:t>
            </a:r>
            <a:r>
              <a:rPr lang="vi-VN" sz="2000" dirty="0" smtClean="0">
                <a:solidFill>
                  <a:srgbClr val="0070C0"/>
                </a:solidFill>
              </a:rPr>
              <a:t>informacija </a:t>
            </a:r>
            <a:r>
              <a:rPr lang="vi-VN" sz="2000" dirty="0">
                <a:solidFill>
                  <a:srgbClr val="0070C0"/>
                </a:solidFill>
              </a:rPr>
              <a:t>drugih nadležnih tijela npr. MUP-a ili Carinske uprave Ministarstva financija </a:t>
            </a:r>
            <a:r>
              <a:rPr lang="vi-VN" sz="2000" dirty="0" smtClean="0">
                <a:solidFill>
                  <a:srgbClr val="0070C0"/>
                </a:solidFill>
              </a:rPr>
              <a:t>te</a:t>
            </a:r>
            <a:r>
              <a:rPr lang="hr-HR" sz="2000" dirty="0" smtClean="0">
                <a:solidFill>
                  <a:srgbClr val="0070C0"/>
                </a:solidFill>
              </a:rPr>
              <a:t> </a:t>
            </a:r>
            <a:r>
              <a:rPr lang="vi-VN" sz="2000" dirty="0" smtClean="0">
                <a:solidFill>
                  <a:srgbClr val="0070C0"/>
                </a:solidFill>
              </a:rPr>
              <a:t>izravno </a:t>
            </a:r>
            <a:r>
              <a:rPr lang="vi-VN" sz="2000" dirty="0">
                <a:solidFill>
                  <a:srgbClr val="0070C0"/>
                </a:solidFill>
              </a:rPr>
              <a:t>dojavom od operatera koji temeljem odredbi Zakona o zaštiti okoliša imaju </a:t>
            </a:r>
            <a:r>
              <a:rPr lang="vi-VN" sz="2000" dirty="0" smtClean="0">
                <a:solidFill>
                  <a:srgbClr val="0070C0"/>
                </a:solidFill>
              </a:rPr>
              <a:t>obavezu</a:t>
            </a:r>
            <a:r>
              <a:rPr lang="hr-HR" sz="2000" dirty="0" smtClean="0">
                <a:solidFill>
                  <a:srgbClr val="0070C0"/>
                </a:solidFill>
              </a:rPr>
              <a:t> </a:t>
            </a:r>
            <a:r>
              <a:rPr lang="vi-VN" sz="2000" dirty="0" smtClean="0">
                <a:solidFill>
                  <a:srgbClr val="0070C0"/>
                </a:solidFill>
              </a:rPr>
              <a:t>bez </a:t>
            </a:r>
            <a:r>
              <a:rPr lang="vi-VN" sz="2000" dirty="0">
                <a:solidFill>
                  <a:srgbClr val="0070C0"/>
                </a:solidFill>
              </a:rPr>
              <a:t>odgađanja obavijestiti nadležna tijela o svim bitnim aspektima i mjerama poduzetim </a:t>
            </a:r>
            <a:r>
              <a:rPr lang="vi-VN" sz="2000" dirty="0" smtClean="0">
                <a:solidFill>
                  <a:srgbClr val="0070C0"/>
                </a:solidFill>
              </a:rPr>
              <a:t>u</a:t>
            </a:r>
            <a:r>
              <a:rPr lang="hr-HR" sz="2000" dirty="0" smtClean="0">
                <a:solidFill>
                  <a:srgbClr val="0070C0"/>
                </a:solidFill>
              </a:rPr>
              <a:t> </a:t>
            </a:r>
            <a:r>
              <a:rPr lang="vi-VN" sz="2000" dirty="0" smtClean="0">
                <a:solidFill>
                  <a:srgbClr val="0070C0"/>
                </a:solidFill>
              </a:rPr>
              <a:t>svrhu </a:t>
            </a:r>
            <a:r>
              <a:rPr lang="vi-VN" sz="2000" dirty="0">
                <a:solidFill>
                  <a:srgbClr val="0070C0"/>
                </a:solidFill>
              </a:rPr>
              <a:t>sprječavanja štete u okolišu nastale uslijed obavljanja njihove djelatnosti ili </a:t>
            </a:r>
            <a:r>
              <a:rPr lang="vi-VN" sz="2000" dirty="0" smtClean="0">
                <a:solidFill>
                  <a:srgbClr val="0070C0"/>
                </a:solidFill>
              </a:rPr>
              <a:t>njihovog</a:t>
            </a:r>
            <a:r>
              <a:rPr lang="hr-HR" sz="2000" dirty="0" smtClean="0">
                <a:solidFill>
                  <a:srgbClr val="0070C0"/>
                </a:solidFill>
              </a:rPr>
              <a:t> </a:t>
            </a:r>
            <a:r>
              <a:rPr lang="vi-VN" sz="2000" dirty="0" smtClean="0">
                <a:solidFill>
                  <a:srgbClr val="0070C0"/>
                </a:solidFill>
              </a:rPr>
              <a:t>svođenja </a:t>
            </a:r>
            <a:r>
              <a:rPr lang="vi-VN" sz="2000" dirty="0">
                <a:solidFill>
                  <a:srgbClr val="0070C0"/>
                </a:solidFill>
              </a:rPr>
              <a:t>na najmanju moguću mjeru.</a:t>
            </a:r>
          </a:p>
          <a:p>
            <a:pPr marL="0" lvl="1">
              <a:spcBef>
                <a:spcPct val="20000"/>
              </a:spcBef>
            </a:pPr>
            <a:endParaRPr lang="vi-VN" sz="2000" dirty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endParaRPr lang="hr-HR" sz="2000" dirty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4016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10.5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RMCEI - nadzor - PRIMJERI IZ PRAKSE 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79440" y="1628775"/>
            <a:ext cx="83629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hr-HR" sz="2400" b="1" dirty="0" smtClean="0">
                <a:solidFill>
                  <a:schemeClr val="tx2"/>
                </a:solidFill>
              </a:rPr>
              <a:t>Neplanirani nadzor na lokaciji</a:t>
            </a:r>
          </a:p>
          <a:p>
            <a:pPr marL="0" lvl="1">
              <a:spcBef>
                <a:spcPct val="20000"/>
              </a:spcBef>
            </a:pPr>
            <a:r>
              <a:rPr lang="vi-VN" sz="2000" b="1" dirty="0" smtClean="0">
                <a:solidFill>
                  <a:srgbClr val="0070C0"/>
                </a:solidFill>
              </a:rPr>
              <a:t>Izvanredni </a:t>
            </a:r>
            <a:r>
              <a:rPr lang="vi-VN" sz="2000" b="1" dirty="0">
                <a:solidFill>
                  <a:srgbClr val="0070C0"/>
                </a:solidFill>
              </a:rPr>
              <a:t>događaji</a:t>
            </a:r>
          </a:p>
          <a:p>
            <a:pPr marL="0" lvl="1">
              <a:spcBef>
                <a:spcPct val="20000"/>
              </a:spcBef>
            </a:pPr>
            <a:r>
              <a:rPr lang="vi-VN" sz="2000" i="1" dirty="0" smtClean="0">
                <a:solidFill>
                  <a:srgbClr val="0070C0"/>
                </a:solidFill>
              </a:rPr>
              <a:t>Tijekom </a:t>
            </a:r>
            <a:r>
              <a:rPr lang="vi-VN" sz="2000" i="1" dirty="0">
                <a:solidFill>
                  <a:srgbClr val="0070C0"/>
                </a:solidFill>
              </a:rPr>
              <a:t>2016. godine evidentirano je 37 dojava o izvanrednim događajima temeljem kojih </a:t>
            </a:r>
            <a:r>
              <a:rPr lang="vi-VN" sz="2000" i="1" dirty="0" smtClean="0">
                <a:solidFill>
                  <a:srgbClr val="0070C0"/>
                </a:solidFill>
              </a:rPr>
              <a:t>su</a:t>
            </a:r>
            <a:r>
              <a:rPr lang="hr-HR" sz="2000" i="1" dirty="0" smtClean="0">
                <a:solidFill>
                  <a:srgbClr val="0070C0"/>
                </a:solidFill>
              </a:rPr>
              <a:t> </a:t>
            </a:r>
            <a:r>
              <a:rPr lang="vi-VN" sz="2000" i="1" dirty="0" smtClean="0">
                <a:solidFill>
                  <a:srgbClr val="0070C0"/>
                </a:solidFill>
              </a:rPr>
              <a:t>inspektori </a:t>
            </a:r>
            <a:r>
              <a:rPr lang="vi-VN" sz="2000" i="1" dirty="0">
                <a:solidFill>
                  <a:srgbClr val="0070C0"/>
                </a:solidFill>
              </a:rPr>
              <a:t>zaštite okoliša obavili 44 nadzora. Od ukupno 37 dojava kod dvije dojave </a:t>
            </a:r>
            <a:r>
              <a:rPr lang="vi-VN" sz="2000" i="1" dirty="0" smtClean="0">
                <a:solidFill>
                  <a:srgbClr val="0070C0"/>
                </a:solidFill>
              </a:rPr>
              <a:t>nije</a:t>
            </a:r>
            <a:r>
              <a:rPr lang="hr-HR" sz="2000" i="1" dirty="0" smtClean="0">
                <a:solidFill>
                  <a:srgbClr val="0070C0"/>
                </a:solidFill>
              </a:rPr>
              <a:t> </a:t>
            </a:r>
            <a:r>
              <a:rPr lang="vi-VN" sz="2000" i="1" dirty="0" smtClean="0">
                <a:solidFill>
                  <a:srgbClr val="0070C0"/>
                </a:solidFill>
              </a:rPr>
              <a:t>utvrđeno </a:t>
            </a:r>
            <a:r>
              <a:rPr lang="vi-VN" sz="2000" i="1" dirty="0">
                <a:solidFill>
                  <a:srgbClr val="0070C0"/>
                </a:solidFill>
              </a:rPr>
              <a:t>onečišćenje okoliša. Zabilježen je samo jedan neopravdani poziv. U preostale </a:t>
            </a:r>
            <a:r>
              <a:rPr lang="vi-VN" sz="2000" i="1" dirty="0" smtClean="0">
                <a:solidFill>
                  <a:srgbClr val="0070C0"/>
                </a:solidFill>
              </a:rPr>
              <a:t>34</a:t>
            </a:r>
            <a:r>
              <a:rPr lang="hr-HR" sz="2000" i="1" dirty="0" smtClean="0">
                <a:solidFill>
                  <a:srgbClr val="0070C0"/>
                </a:solidFill>
              </a:rPr>
              <a:t> </a:t>
            </a:r>
            <a:r>
              <a:rPr lang="vi-VN" sz="2000" i="1" dirty="0" smtClean="0">
                <a:solidFill>
                  <a:srgbClr val="0070C0"/>
                </a:solidFill>
              </a:rPr>
              <a:t>dojave</a:t>
            </a:r>
            <a:r>
              <a:rPr lang="vi-VN" sz="2000" i="1" dirty="0">
                <a:solidFill>
                  <a:srgbClr val="0070C0"/>
                </a:solidFill>
              </a:rPr>
              <a:t>, u 30 slučajeva onečišćivač je poznat</a:t>
            </a:r>
            <a:r>
              <a:rPr lang="vi-VN" sz="2000" i="1" dirty="0" smtClean="0">
                <a:solidFill>
                  <a:srgbClr val="0070C0"/>
                </a:solidFill>
              </a:rPr>
              <a:t>.</a:t>
            </a:r>
            <a:endParaRPr lang="vi-VN" sz="2000" i="1" dirty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endParaRPr lang="vi-VN" sz="2000" dirty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endParaRPr lang="hr-HR" sz="2000" dirty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2180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10.5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RMCEI - nadzor - PRIMJERI IZ PRAKSE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79440" y="1628775"/>
            <a:ext cx="83629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hr-HR" sz="2400" b="1" dirty="0" smtClean="0">
                <a:solidFill>
                  <a:schemeClr val="tx2"/>
                </a:solidFill>
              </a:rPr>
              <a:t>Neplanirani nadzor na lokaciji</a:t>
            </a:r>
          </a:p>
          <a:p>
            <a:pPr marL="0" lvl="1">
              <a:spcBef>
                <a:spcPct val="20000"/>
              </a:spcBef>
            </a:pPr>
            <a:endParaRPr lang="vi-VN" sz="2000" dirty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endParaRPr lang="hr-HR" sz="2000" dirty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3" y="2185989"/>
            <a:ext cx="3549985" cy="1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102" y="3891756"/>
            <a:ext cx="4181475" cy="2083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80153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10.5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RMCEI - 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izvještavanje o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nadzoru - PRIMJERI IZ PRAKSE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57200" y="1628776"/>
            <a:ext cx="83629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hr-HR" sz="2400" b="1" dirty="0" smtClean="0">
                <a:solidFill>
                  <a:schemeClr val="tx2"/>
                </a:solidFill>
              </a:rPr>
              <a:t>Izvještaji i zaključci nakon nadzora na lokaciji</a:t>
            </a:r>
            <a:endParaRPr lang="hr-HR" sz="2000" dirty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hr-HR" sz="2000" dirty="0" smtClean="0">
                <a:solidFill>
                  <a:srgbClr val="0070C0"/>
                </a:solidFill>
              </a:rPr>
              <a:t>Svaka država članica treba osigurati da se nakon svakog inspekcijskog nadzora o nadzoru i zaključcima donesenim po njemu sastavi izvještaj koji će biti jedinstveno označen i prepoznatljiv. </a:t>
            </a:r>
          </a:p>
          <a:p>
            <a:pPr marL="0" lvl="1">
              <a:spcBef>
                <a:spcPct val="20000"/>
              </a:spcBef>
            </a:pPr>
            <a:r>
              <a:rPr lang="hr-HR" sz="2000" dirty="0" smtClean="0">
                <a:solidFill>
                  <a:srgbClr val="0070C0"/>
                </a:solidFill>
              </a:rPr>
              <a:t>Izvješće treba sadržavati nalaze o pridržavanju propisa EU nadziranog postrojenja, procjenu i zaključke o potrebi poduzimanja daljnjih postupaka  (mjera za otklanjanje nedostataka, pokretanje prekršajnih ili kaznenih postupaka, izmjene dozvole).</a:t>
            </a:r>
          </a:p>
          <a:p>
            <a:pPr marL="0" lvl="1">
              <a:spcBef>
                <a:spcPct val="20000"/>
              </a:spcBef>
            </a:pPr>
            <a:r>
              <a:rPr lang="hr-HR" sz="2000" dirty="0" smtClean="0">
                <a:solidFill>
                  <a:srgbClr val="0070C0"/>
                </a:solidFill>
              </a:rPr>
              <a:t>Također treba sadržavati i informaciju o tome je li potreban naknadni inspekcijski nadzor.</a:t>
            </a:r>
          </a:p>
          <a:p>
            <a:pPr marL="0" lvl="1">
              <a:spcBef>
                <a:spcPct val="20000"/>
              </a:spcBef>
            </a:pPr>
            <a:r>
              <a:rPr lang="hr-HR" sz="2000" dirty="0" smtClean="0">
                <a:solidFill>
                  <a:srgbClr val="0070C0"/>
                </a:solidFill>
              </a:rPr>
              <a:t>Izvješće trena napraviti u najkraćem mogućem roku nakon završetka nadzora.</a:t>
            </a:r>
            <a:endParaRPr lang="hr-HR" sz="2000" dirty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07924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133351"/>
            <a:ext cx="8686800" cy="1162050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10.5 RMCEI -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izvještavanje o nadzoru - PRIMJERI IZ PRAKSE 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57200" y="1628776"/>
            <a:ext cx="83629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hr-HR" sz="2400" b="1" dirty="0" smtClean="0">
                <a:solidFill>
                  <a:schemeClr val="tx2"/>
                </a:solidFill>
              </a:rPr>
              <a:t>Izvještaji i zaključci nakon nadzora na lokaciji</a:t>
            </a:r>
            <a:endParaRPr lang="hr-HR" sz="2000" dirty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hr-HR" sz="2000" dirty="0" smtClean="0">
                <a:solidFill>
                  <a:srgbClr val="0070C0"/>
                </a:solidFill>
              </a:rPr>
              <a:t>Nakon što je napisano svako izvješće treba biti čuvano u dostupnoj bazi podataka.</a:t>
            </a:r>
          </a:p>
          <a:p>
            <a:pPr marL="0" lvl="1">
              <a:spcBef>
                <a:spcPct val="20000"/>
              </a:spcBef>
            </a:pPr>
            <a:r>
              <a:rPr lang="hr-HR" sz="2000" dirty="0" smtClean="0">
                <a:solidFill>
                  <a:srgbClr val="0070C0"/>
                </a:solidFill>
              </a:rPr>
              <a:t>Cijelo izvješće ili ako to nije praktično zaključci izvješća trebaju biti dostavljeni operateru nadziranog postrojenja sukladno Direktivi 90/313/EEC.</a:t>
            </a:r>
          </a:p>
          <a:p>
            <a:pPr marL="0" lvl="1">
              <a:spcBef>
                <a:spcPct val="20000"/>
              </a:spcBef>
            </a:pPr>
            <a:r>
              <a:rPr lang="hr-HR" sz="2000" dirty="0" smtClean="0">
                <a:solidFill>
                  <a:srgbClr val="0070C0"/>
                </a:solidFill>
              </a:rPr>
              <a:t>Izvješće treba biti dostupno javnosti do dva mjeseca od nadzora.</a:t>
            </a:r>
            <a:endParaRPr lang="hr-HR" sz="2000" dirty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601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10.5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RMCEI - PRIMJERI IZ PRAKSE 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57200" y="1628776"/>
            <a:ext cx="83629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hr-HR" sz="2400" b="1" dirty="0" smtClean="0">
                <a:solidFill>
                  <a:schemeClr val="tx2"/>
                </a:solidFill>
              </a:rPr>
              <a:t>Istraživanja (nadzor) u slučaju ozbiljnih akcidenata, incidenata i nesukladnosti</a:t>
            </a:r>
            <a:endParaRPr lang="hr-HR" sz="2000" dirty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hr-HR" sz="2000" dirty="0">
                <a:solidFill>
                  <a:srgbClr val="0070C0"/>
                </a:solidFill>
              </a:rPr>
              <a:t>Svaka država članica </a:t>
            </a:r>
            <a:r>
              <a:rPr lang="hr-HR" sz="2000" dirty="0" smtClean="0">
                <a:solidFill>
                  <a:srgbClr val="0070C0"/>
                </a:solidFill>
              </a:rPr>
              <a:t>treba osigurati da se </a:t>
            </a:r>
            <a:r>
              <a:rPr lang="hr-HR" sz="2000" dirty="0">
                <a:solidFill>
                  <a:srgbClr val="0070C0"/>
                </a:solidFill>
              </a:rPr>
              <a:t>od strane nadležnog </a:t>
            </a:r>
            <a:r>
              <a:rPr lang="hr-HR" sz="2000" dirty="0" smtClean="0">
                <a:solidFill>
                  <a:srgbClr val="0070C0"/>
                </a:solidFill>
              </a:rPr>
              <a:t>tijela obavi istraživanje (nadzor) u slučaju ozbiljnih akcidenata, incidenata i nesukladnosti sa EU propisima a u svrhu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hr-HR" sz="2000" dirty="0" smtClean="0">
                <a:solidFill>
                  <a:srgbClr val="0070C0"/>
                </a:solidFill>
              </a:rPr>
              <a:t>razlučivanja uzroka događaja i ako je moguće odgovornosti za događaj te izvještavanja o tome nadležnih tijela (državno odvjetništvo) ukoliko je potrebno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hr-HR" sz="2000" dirty="0" smtClean="0">
                <a:solidFill>
                  <a:srgbClr val="0070C0"/>
                </a:solidFill>
              </a:rPr>
              <a:t>smanjiti ili ako je moguće otkloniti utjecaj događaja na okoliš kroz određivanje mjera koje trebaju poduzeti operateri ili nadležna tijela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hr-HR" sz="2000" dirty="0" smtClean="0">
                <a:solidFill>
                  <a:srgbClr val="0070C0"/>
                </a:solidFill>
              </a:rPr>
              <a:t>utvrditi mjere kako se događaj ne bi razvijao dalje u negativnom smjeru</a:t>
            </a:r>
          </a:p>
          <a:p>
            <a:pPr marL="342900" lvl="1" indent="-342900">
              <a:spcBef>
                <a:spcPct val="20000"/>
              </a:spcBef>
              <a:buFontTx/>
              <a:buChar char="-"/>
            </a:pPr>
            <a:r>
              <a:rPr lang="hr-HR" sz="2000" dirty="0" smtClean="0">
                <a:solidFill>
                  <a:srgbClr val="0070C0"/>
                </a:solidFill>
              </a:rPr>
              <a:t>pokrenuti prekršajni ili kazneni postupak ako je potrebno kao i osigurati da operator poduzme odgovarajuće mjere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5993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1295401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10.5 RMCEI -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izvještavanje o nadzoru - PRIMJERI IZ PRAKSE 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181868"/>
            <a:ext cx="4081682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757" y="1181868"/>
            <a:ext cx="4649847" cy="535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501017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11.6 RMCEI - PRIMJERI IZ PRAKSE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224" y="1310934"/>
            <a:ext cx="2580215" cy="3823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11" y="1403884"/>
            <a:ext cx="2250868" cy="3294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768" y="3096467"/>
            <a:ext cx="2436451" cy="326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731771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11.6 RMCEI - PRIMJERI IZ PRAKSE</a:t>
            </a: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57200" y="1628776"/>
            <a:ext cx="83629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hr-HR" sz="2400" b="1" dirty="0" smtClean="0">
                <a:solidFill>
                  <a:schemeClr val="tx2"/>
                </a:solidFill>
              </a:rPr>
              <a:t>Što je „</a:t>
            </a:r>
            <a:r>
              <a:rPr lang="en-US" sz="2400" b="1" dirty="0" smtClean="0">
                <a:solidFill>
                  <a:schemeClr val="tx2"/>
                </a:solidFill>
              </a:rPr>
              <a:t>RECOMMENDATION </a:t>
            </a:r>
            <a:r>
              <a:rPr lang="en-US" sz="2400" b="1" dirty="0">
                <a:solidFill>
                  <a:schemeClr val="tx2"/>
                </a:solidFill>
              </a:rPr>
              <a:t>OF THE EUROPEAN PARLIAMENT AND OF THE COUNCIL</a:t>
            </a:r>
            <a:r>
              <a:rPr lang="hr-HR" sz="2400" b="1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chemeClr val="tx2"/>
                </a:solidFill>
              </a:rPr>
              <a:t>of 4 April 2001</a:t>
            </a:r>
            <a:r>
              <a:rPr lang="hr-HR" sz="2400" b="1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chemeClr val="tx2"/>
                </a:solidFill>
              </a:rPr>
              <a:t>providing for minimum criteria for environmental inspections in the Member </a:t>
            </a:r>
            <a:r>
              <a:rPr lang="en-US" sz="2400" b="1" dirty="0" smtClean="0">
                <a:solidFill>
                  <a:schemeClr val="tx2"/>
                </a:solidFill>
              </a:rPr>
              <a:t>States</a:t>
            </a:r>
            <a:r>
              <a:rPr lang="hr-HR" sz="2400" b="1" dirty="0" smtClean="0">
                <a:solidFill>
                  <a:schemeClr val="tx2"/>
                </a:solidFill>
              </a:rPr>
              <a:t>”</a:t>
            </a:r>
            <a:endParaRPr lang="hr-HR" sz="2000" dirty="0" smtClean="0">
              <a:solidFill>
                <a:srgbClr val="0070C0"/>
              </a:solidFill>
            </a:endParaRPr>
          </a:p>
          <a:p>
            <a:pPr lvl="1">
              <a:spcBef>
                <a:spcPct val="20000"/>
              </a:spcBef>
            </a:pPr>
            <a:endParaRPr lang="hr-HR" sz="2000" dirty="0" smtClean="0">
              <a:solidFill>
                <a:srgbClr val="0070C0"/>
              </a:solidFill>
            </a:endParaRPr>
          </a:p>
          <a:p>
            <a:pPr lvl="1">
              <a:spcBef>
                <a:spcPct val="20000"/>
              </a:spcBef>
            </a:pPr>
            <a:r>
              <a:rPr lang="hr-HR" sz="2000" dirty="0" smtClean="0">
                <a:solidFill>
                  <a:srgbClr val="0070C0"/>
                </a:solidFill>
              </a:rPr>
              <a:t>To </a:t>
            </a:r>
            <a:r>
              <a:rPr lang="hr-HR" sz="2000" dirty="0">
                <a:solidFill>
                  <a:srgbClr val="0070C0"/>
                </a:solidFill>
              </a:rPr>
              <a:t>su </a:t>
            </a:r>
            <a:r>
              <a:rPr lang="hr-HR" sz="2000" dirty="0" smtClean="0">
                <a:solidFill>
                  <a:srgbClr val="0070C0"/>
                </a:solidFill>
              </a:rPr>
              <a:t>preporuke koje propisuju harmonizaciju inspekcija u zaštiti okoliša (ENVIRONMENTAL INSPECTION)  u zemljama članicama EU bazirane na iskustvima i znanjima </a:t>
            </a:r>
            <a:r>
              <a:rPr lang="hr-HR" sz="2000" dirty="0" err="1" smtClean="0">
                <a:solidFill>
                  <a:srgbClr val="0070C0"/>
                </a:solidFill>
              </a:rPr>
              <a:t>European</a:t>
            </a:r>
            <a:r>
              <a:rPr lang="hr-HR" sz="2000" dirty="0" smtClean="0">
                <a:solidFill>
                  <a:srgbClr val="0070C0"/>
                </a:solidFill>
              </a:rPr>
              <a:t> Union </a:t>
            </a:r>
            <a:r>
              <a:rPr lang="hr-HR" sz="2000" dirty="0" err="1" smtClean="0">
                <a:solidFill>
                  <a:srgbClr val="0070C0"/>
                </a:solidFill>
              </a:rPr>
              <a:t>network</a:t>
            </a:r>
            <a:r>
              <a:rPr lang="hr-HR" sz="2000" dirty="0" smtClean="0">
                <a:solidFill>
                  <a:srgbClr val="0070C0"/>
                </a:solidFill>
              </a:rPr>
              <a:t> for </a:t>
            </a:r>
            <a:r>
              <a:rPr lang="hr-HR" sz="2000" dirty="0" err="1" smtClean="0">
                <a:solidFill>
                  <a:srgbClr val="0070C0"/>
                </a:solidFill>
              </a:rPr>
              <a:t>the</a:t>
            </a:r>
            <a:r>
              <a:rPr lang="hr-HR" sz="2000" dirty="0" smtClean="0">
                <a:solidFill>
                  <a:srgbClr val="0070C0"/>
                </a:solidFill>
              </a:rPr>
              <a:t> </a:t>
            </a:r>
            <a:r>
              <a:rPr lang="hr-HR" sz="2000" dirty="0" err="1" smtClean="0">
                <a:solidFill>
                  <a:srgbClr val="0070C0"/>
                </a:solidFill>
              </a:rPr>
              <a:t>implementation</a:t>
            </a:r>
            <a:r>
              <a:rPr lang="hr-HR" sz="2000" dirty="0" smtClean="0">
                <a:solidFill>
                  <a:srgbClr val="0070C0"/>
                </a:solidFill>
              </a:rPr>
              <a:t> </a:t>
            </a:r>
            <a:r>
              <a:rPr lang="hr-HR" sz="2000" dirty="0" err="1" smtClean="0">
                <a:solidFill>
                  <a:srgbClr val="0070C0"/>
                </a:solidFill>
              </a:rPr>
              <a:t>an</a:t>
            </a:r>
            <a:r>
              <a:rPr lang="hr-HR" sz="2000" dirty="0" smtClean="0">
                <a:solidFill>
                  <a:srgbClr val="0070C0"/>
                </a:solidFill>
              </a:rPr>
              <a:t> </a:t>
            </a:r>
            <a:r>
              <a:rPr lang="hr-HR" sz="2000" dirty="0" err="1" smtClean="0">
                <a:solidFill>
                  <a:srgbClr val="0070C0"/>
                </a:solidFill>
              </a:rPr>
              <a:t>enfrcement</a:t>
            </a:r>
            <a:r>
              <a:rPr lang="hr-HR" sz="2000" dirty="0" smtClean="0">
                <a:solidFill>
                  <a:srgbClr val="0070C0"/>
                </a:solidFill>
              </a:rPr>
              <a:t> </a:t>
            </a:r>
            <a:r>
              <a:rPr lang="hr-HR" sz="2000" dirty="0" err="1" smtClean="0">
                <a:solidFill>
                  <a:srgbClr val="0070C0"/>
                </a:solidFill>
              </a:rPr>
              <a:t>of</a:t>
            </a:r>
            <a:r>
              <a:rPr lang="hr-HR" sz="2000" dirty="0" smtClean="0">
                <a:solidFill>
                  <a:srgbClr val="0070C0"/>
                </a:solidFill>
              </a:rPr>
              <a:t> </a:t>
            </a:r>
            <a:r>
              <a:rPr lang="hr-HR" sz="2000" dirty="0" err="1" smtClean="0">
                <a:solidFill>
                  <a:srgbClr val="0070C0"/>
                </a:solidFill>
              </a:rPr>
              <a:t>environmental</a:t>
            </a:r>
            <a:r>
              <a:rPr lang="hr-HR" sz="2000" dirty="0" smtClean="0">
                <a:solidFill>
                  <a:srgbClr val="0070C0"/>
                </a:solidFill>
              </a:rPr>
              <a:t> </a:t>
            </a:r>
            <a:r>
              <a:rPr lang="hr-HR" sz="2000" dirty="0" err="1" smtClean="0">
                <a:solidFill>
                  <a:srgbClr val="0070C0"/>
                </a:solidFill>
              </a:rPr>
              <a:t>low</a:t>
            </a:r>
            <a:r>
              <a:rPr lang="hr-HR" sz="2000" dirty="0" smtClean="0">
                <a:solidFill>
                  <a:srgbClr val="0070C0"/>
                </a:solidFill>
              </a:rPr>
              <a:t> (IMPEL). </a:t>
            </a:r>
          </a:p>
          <a:p>
            <a:pPr lvl="1">
              <a:spcBef>
                <a:spcPct val="20000"/>
              </a:spcBef>
            </a:pPr>
            <a:r>
              <a:rPr lang="hr-HR" sz="2000" dirty="0" smtClean="0">
                <a:solidFill>
                  <a:srgbClr val="0070C0"/>
                </a:solidFill>
              </a:rPr>
              <a:t>Ove preporuke su i inkorporirane u Zakon o zaštiti okoliša.</a:t>
            </a:r>
          </a:p>
          <a:p>
            <a:pPr lvl="1">
              <a:spcBef>
                <a:spcPct val="20000"/>
              </a:spcBef>
            </a:pPr>
            <a:endParaRPr lang="hr-HR" sz="2000" dirty="0" smtClean="0">
              <a:solidFill>
                <a:srgbClr val="0070C0"/>
              </a:solidFill>
            </a:endParaRPr>
          </a:p>
          <a:p>
            <a:pPr lvl="1">
              <a:spcBef>
                <a:spcPct val="20000"/>
              </a:spcBef>
            </a:pPr>
            <a:endParaRPr lang="hr-HR" sz="2000" dirty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11.6 RMCEI - PRIMJERI IZ PRAKSE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57200" y="1628776"/>
            <a:ext cx="83629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hr-HR" sz="2400" b="1" dirty="0" smtClean="0">
                <a:solidFill>
                  <a:schemeClr val="tx2"/>
                </a:solidFill>
              </a:rPr>
              <a:t>Zašto su donesene?</a:t>
            </a:r>
            <a:endParaRPr lang="hr-HR" sz="2400" b="1" dirty="0">
              <a:solidFill>
                <a:schemeClr val="tx2"/>
              </a:solidFill>
            </a:endParaRPr>
          </a:p>
          <a:p>
            <a:pPr lvl="1">
              <a:spcBef>
                <a:spcPct val="20000"/>
              </a:spcBef>
            </a:pPr>
            <a:endParaRPr lang="hr-HR" sz="2000" dirty="0" smtClean="0">
              <a:solidFill>
                <a:srgbClr val="0070C0"/>
              </a:solidFill>
            </a:endParaRPr>
          </a:p>
          <a:p>
            <a:pPr lvl="1">
              <a:spcBef>
                <a:spcPct val="20000"/>
              </a:spcBef>
            </a:pPr>
            <a:r>
              <a:rPr lang="hr-HR" sz="2000" dirty="0" smtClean="0">
                <a:solidFill>
                  <a:srgbClr val="0070C0"/>
                </a:solidFill>
              </a:rPr>
              <a:t>Radi što bolje implementacije propisa na području zaštite okoliša i postizanja minimalnih kriterija za inspekcijski nadzor na području EU.</a:t>
            </a:r>
            <a:endParaRPr lang="hr-HR" sz="2000" dirty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5623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11.6 RMCEI - PRIMJERI IZ PRAKSE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57200" y="1628776"/>
            <a:ext cx="83629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hr-HR" sz="2400" b="1" dirty="0" smtClean="0">
                <a:solidFill>
                  <a:schemeClr val="tx2"/>
                </a:solidFill>
              </a:rPr>
              <a:t>Što je „ENVIRONMENTAL INSPECTION” -  inspekcija u</a:t>
            </a:r>
            <a:r>
              <a:rPr lang="hr-HR" sz="2400" dirty="0" smtClean="0">
                <a:solidFill>
                  <a:srgbClr val="0070C0"/>
                </a:solidFill>
              </a:rPr>
              <a:t> </a:t>
            </a:r>
            <a:r>
              <a:rPr lang="hr-HR" sz="2400" b="1" dirty="0" smtClean="0">
                <a:solidFill>
                  <a:schemeClr val="tx2"/>
                </a:solidFill>
              </a:rPr>
              <a:t>zaštiti okoliša? 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hr-HR" sz="2400" b="1" dirty="0" smtClean="0">
              <a:solidFill>
                <a:schemeClr val="tx2"/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hr-HR" sz="2000" dirty="0" smtClean="0">
                <a:solidFill>
                  <a:srgbClr val="0070C0"/>
                </a:solidFill>
              </a:rPr>
              <a:t>To su sve aktivnosti koje uključuju kontrolu sukladnosti EU regulative i/ili regulative zemalja članica koja je prenesena iz EU regulative (EU </a:t>
            </a:r>
            <a:r>
              <a:rPr lang="hr-HR" sz="2000" dirty="0" err="1" smtClean="0">
                <a:solidFill>
                  <a:srgbClr val="0070C0"/>
                </a:solidFill>
              </a:rPr>
              <a:t>legal</a:t>
            </a:r>
            <a:r>
              <a:rPr lang="hr-HR" sz="2000" dirty="0" smtClean="0">
                <a:solidFill>
                  <a:srgbClr val="0070C0"/>
                </a:solidFill>
              </a:rPr>
              <a:t> </a:t>
            </a:r>
            <a:r>
              <a:rPr lang="hr-HR" sz="2000" dirty="0" err="1" smtClean="0">
                <a:solidFill>
                  <a:srgbClr val="0070C0"/>
                </a:solidFill>
              </a:rPr>
              <a:t>rerequiremenets</a:t>
            </a:r>
            <a:r>
              <a:rPr lang="hr-HR" sz="2000" dirty="0" smtClean="0">
                <a:solidFill>
                  <a:srgbClr val="0070C0"/>
                </a:solidFill>
              </a:rPr>
              <a:t>) na području zaštite okoliša</a:t>
            </a: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hr-HR" sz="2000" dirty="0">
                <a:solidFill>
                  <a:srgbClr val="0070C0"/>
                </a:solidFill>
              </a:rPr>
              <a:t>Praćenje utjecaja kontroliranih instalacija na okoliš kako bi se utvrdilo treba li daljnje </a:t>
            </a:r>
            <a:r>
              <a:rPr lang="hr-HR" sz="2000" dirty="0" smtClean="0">
                <a:solidFill>
                  <a:srgbClr val="0070C0"/>
                </a:solidFill>
              </a:rPr>
              <a:t>postupanje</a:t>
            </a: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hr-HR" sz="2000" dirty="0">
                <a:solidFill>
                  <a:srgbClr val="0070C0"/>
                </a:solidFill>
              </a:rPr>
              <a:t>Nadzor EU standarda , provjeru dokumentacije i prostora  na lokaciji  </a:t>
            </a:r>
          </a:p>
          <a:p>
            <a:pPr marL="342900" indent="-342900">
              <a:spcBef>
                <a:spcPct val="20000"/>
              </a:spcBef>
              <a:buFontTx/>
              <a:buChar char="-"/>
            </a:pPr>
            <a:endParaRPr lang="hr-HR" sz="20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-"/>
            </a:pPr>
            <a:endParaRPr lang="hr-HR" sz="2000" dirty="0" smtClean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6415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11.6 RMCEI - PRIMJERI IZ PRAKSE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57200" y="1628776"/>
            <a:ext cx="83629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hr-HR" sz="2400" b="1" dirty="0" smtClean="0">
                <a:solidFill>
                  <a:schemeClr val="tx2"/>
                </a:solidFill>
              </a:rPr>
              <a:t>Što je „ENVIRONMENTAL INSPECTION” -  inspekcija u</a:t>
            </a:r>
            <a:r>
              <a:rPr lang="hr-HR" sz="2400" dirty="0" smtClean="0">
                <a:solidFill>
                  <a:srgbClr val="0070C0"/>
                </a:solidFill>
              </a:rPr>
              <a:t> </a:t>
            </a:r>
            <a:r>
              <a:rPr lang="hr-HR" sz="2400" b="1" dirty="0" smtClean="0">
                <a:solidFill>
                  <a:schemeClr val="tx2"/>
                </a:solidFill>
              </a:rPr>
              <a:t>zaštiti okoliša? </a:t>
            </a:r>
          </a:p>
          <a:p>
            <a:pPr>
              <a:spcBef>
                <a:spcPct val="20000"/>
              </a:spcBef>
            </a:pPr>
            <a:endParaRPr lang="hr-HR" sz="2000" dirty="0" smtClean="0">
              <a:solidFill>
                <a:srgbClr val="0070C0"/>
              </a:solidFill>
            </a:endParaRPr>
          </a:p>
          <a:p>
            <a:pPr>
              <a:spcBef>
                <a:spcPct val="20000"/>
              </a:spcBef>
            </a:pPr>
            <a:r>
              <a:rPr lang="hr-HR" sz="2000" dirty="0" smtClean="0">
                <a:solidFill>
                  <a:srgbClr val="0070C0"/>
                </a:solidFill>
              </a:rPr>
              <a:t>Primjena u RH</a:t>
            </a:r>
            <a:endParaRPr lang="hr-HR" sz="2000" dirty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hr-HR" sz="2000" i="1" dirty="0">
                <a:solidFill>
                  <a:srgbClr val="0070C0"/>
                </a:solidFill>
              </a:rPr>
              <a:t>Inspekcija zaštite okoliša u okviru svojih nadležnosti obavlja inspekcijski nadzor pravnih i fizičkih osoba nad </a:t>
            </a:r>
            <a:r>
              <a:rPr lang="hr-HR" sz="2000" b="1" i="1" dirty="0">
                <a:solidFill>
                  <a:srgbClr val="0070C0"/>
                </a:solidFill>
              </a:rPr>
              <a:t>primjenom</a:t>
            </a:r>
            <a:r>
              <a:rPr lang="hr-HR" sz="2000" i="1" dirty="0">
                <a:solidFill>
                  <a:srgbClr val="0070C0"/>
                </a:solidFill>
              </a:rPr>
              <a:t> Zakona o zaštiti okoliša, Zakona o zaštiti zraka, Zakona o održivom gospodarenju otpadom i Zakona o zaštiti od svjetlosnog onečišćenja te propisa donesenih na temelju tih zakona, kojima se reguliraju opća pitanja zaštite okoliša, zaštita zraka i postupanje s otpadom i opasnim otpadom, te zaštita od svjetlosnog onečišćenja</a:t>
            </a:r>
            <a:r>
              <a:rPr lang="hr-HR" sz="2000" i="1" dirty="0" smtClean="0">
                <a:solidFill>
                  <a:srgbClr val="0070C0"/>
                </a:solidFill>
              </a:rPr>
              <a:t>.</a:t>
            </a:r>
            <a:r>
              <a:rPr lang="hr-HR" sz="1400" b="1" dirty="0">
                <a:solidFill>
                  <a:srgbClr val="0070C0"/>
                </a:solidFill>
              </a:rPr>
              <a:t> (</a:t>
            </a:r>
            <a:r>
              <a:rPr lang="pl-PL" sz="1400" b="1" dirty="0">
                <a:solidFill>
                  <a:srgbClr val="0070C0"/>
                </a:solidFill>
              </a:rPr>
              <a:t>GODIŠNJE IZVJEŠĆE O RADU INSPEKCIJE ZAŠTITE OKOLIŠA za 2016. godinu)</a:t>
            </a:r>
          </a:p>
          <a:p>
            <a:pPr marL="342900" indent="-342900">
              <a:spcBef>
                <a:spcPct val="20000"/>
              </a:spcBef>
              <a:buFontTx/>
              <a:buChar char="-"/>
            </a:pPr>
            <a:endParaRPr lang="hr-HR" sz="2000" dirty="0" smtClean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8670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11.6 RMCEI - PRIMJERI IZ PRAKSE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57200" y="1628776"/>
            <a:ext cx="83629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hr-HR" sz="2400" b="1" dirty="0" smtClean="0">
                <a:solidFill>
                  <a:schemeClr val="tx2"/>
                </a:solidFill>
              </a:rPr>
              <a:t>Inspekcijski nadzor koga?</a:t>
            </a:r>
            <a:endParaRPr lang="hr-HR" sz="2400" b="1" dirty="0">
              <a:solidFill>
                <a:schemeClr val="tx2"/>
              </a:solidFill>
            </a:endParaRPr>
          </a:p>
          <a:p>
            <a:pPr lvl="1">
              <a:spcBef>
                <a:spcPct val="20000"/>
              </a:spcBef>
            </a:pPr>
            <a:r>
              <a:rPr lang="hr-HR" sz="2000" dirty="0" smtClean="0">
                <a:solidFill>
                  <a:srgbClr val="0070C0"/>
                </a:solidFill>
              </a:rPr>
              <a:t>Svih onih koji imaju emisije u okoliš (voda, zrak, tlo) i koji za svoj rad trebaju dozvolu prema propisima EU - zovemo ih „CONTROLED INSTALATIONS” -  </a:t>
            </a:r>
            <a:r>
              <a:rPr lang="hr-HR" sz="2000" u="sng" dirty="0" smtClean="0">
                <a:solidFill>
                  <a:srgbClr val="0070C0"/>
                </a:solidFill>
              </a:rPr>
              <a:t>kontrolirane instalacije</a:t>
            </a:r>
          </a:p>
          <a:p>
            <a:pPr marL="0" lvl="1">
              <a:spcBef>
                <a:spcPct val="20000"/>
              </a:spcBef>
            </a:pPr>
            <a:r>
              <a:rPr lang="hr-HR" sz="2000" dirty="0">
                <a:solidFill>
                  <a:srgbClr val="0070C0"/>
                </a:solidFill>
              </a:rPr>
              <a:t>Primjena u </a:t>
            </a:r>
            <a:r>
              <a:rPr lang="hr-HR" sz="2000" dirty="0" smtClean="0">
                <a:solidFill>
                  <a:srgbClr val="0070C0"/>
                </a:solidFill>
              </a:rPr>
              <a:t>RH</a:t>
            </a:r>
          </a:p>
          <a:p>
            <a:pPr marL="0" lvl="1">
              <a:spcBef>
                <a:spcPct val="20000"/>
              </a:spcBef>
            </a:pPr>
            <a:r>
              <a:rPr lang="vi-VN" sz="2000" i="1" dirty="0" smtClean="0">
                <a:solidFill>
                  <a:srgbClr val="0070C0"/>
                </a:solidFill>
              </a:rPr>
              <a:t>IZO </a:t>
            </a:r>
            <a:r>
              <a:rPr lang="vi-VN" sz="2000" i="1" dirty="0">
                <a:solidFill>
                  <a:srgbClr val="0070C0"/>
                </a:solidFill>
              </a:rPr>
              <a:t>u okviru svoje nadležnosti nadzire obvezu </a:t>
            </a:r>
            <a:r>
              <a:rPr lang="vi-VN" sz="2000" i="1" u="sng" dirty="0">
                <a:solidFill>
                  <a:srgbClr val="0070C0"/>
                </a:solidFill>
              </a:rPr>
              <a:t>pravnih i fizičkih </a:t>
            </a:r>
            <a:r>
              <a:rPr lang="vi-VN" sz="2000" i="1" u="sng" dirty="0" smtClean="0">
                <a:solidFill>
                  <a:srgbClr val="0070C0"/>
                </a:solidFill>
              </a:rPr>
              <a:t>osoba</a:t>
            </a:r>
            <a:r>
              <a:rPr lang="hr-HR" sz="2000" i="1" u="sng" dirty="0" smtClean="0">
                <a:solidFill>
                  <a:srgbClr val="0070C0"/>
                </a:solidFill>
              </a:rPr>
              <a:t> </a:t>
            </a:r>
            <a:r>
              <a:rPr lang="hr-HR" sz="2000" i="1" dirty="0" smtClean="0">
                <a:solidFill>
                  <a:srgbClr val="0070C0"/>
                </a:solidFill>
              </a:rPr>
              <a:t>u </a:t>
            </a:r>
            <a:r>
              <a:rPr lang="vi-VN" sz="2000" i="1" dirty="0" smtClean="0">
                <a:solidFill>
                  <a:srgbClr val="0070C0"/>
                </a:solidFill>
              </a:rPr>
              <a:t> </a:t>
            </a:r>
            <a:r>
              <a:rPr lang="vi-VN" sz="2000" i="1" dirty="0">
                <a:solidFill>
                  <a:srgbClr val="0070C0"/>
                </a:solidFill>
              </a:rPr>
              <a:t>provođenja mjera </a:t>
            </a:r>
            <a:r>
              <a:rPr lang="vi-VN" sz="2000" i="1" dirty="0" smtClean="0">
                <a:solidFill>
                  <a:srgbClr val="0070C0"/>
                </a:solidFill>
              </a:rPr>
              <a:t>iz</a:t>
            </a:r>
            <a:r>
              <a:rPr lang="hr-HR" sz="2000" i="1" dirty="0" smtClean="0">
                <a:solidFill>
                  <a:srgbClr val="0070C0"/>
                </a:solidFill>
              </a:rPr>
              <a:t> </a:t>
            </a:r>
            <a:r>
              <a:rPr lang="vi-VN" sz="2000" i="1" dirty="0" smtClean="0">
                <a:solidFill>
                  <a:srgbClr val="0070C0"/>
                </a:solidFill>
              </a:rPr>
              <a:t>okolišne </a:t>
            </a:r>
            <a:r>
              <a:rPr lang="vi-VN" sz="2000" i="1" dirty="0">
                <a:solidFill>
                  <a:srgbClr val="0070C0"/>
                </a:solidFill>
              </a:rPr>
              <a:t>dozvole, rješenja o objedinjenim uvjetima zaštite okoliša i rješenja o </a:t>
            </a:r>
            <a:r>
              <a:rPr lang="vi-VN" sz="2000" i="1" dirty="0" smtClean="0">
                <a:solidFill>
                  <a:srgbClr val="0070C0"/>
                </a:solidFill>
              </a:rPr>
              <a:t>procjeni</a:t>
            </a:r>
            <a:r>
              <a:rPr lang="hr-HR" sz="2000" i="1" dirty="0" smtClean="0">
                <a:solidFill>
                  <a:srgbClr val="0070C0"/>
                </a:solidFill>
              </a:rPr>
              <a:t> </a:t>
            </a:r>
            <a:r>
              <a:rPr lang="vi-VN" sz="2000" i="1" dirty="0" smtClean="0">
                <a:solidFill>
                  <a:srgbClr val="0070C0"/>
                </a:solidFill>
              </a:rPr>
              <a:t>utjecaja </a:t>
            </a:r>
            <a:r>
              <a:rPr lang="vi-VN" sz="2000" i="1" dirty="0">
                <a:solidFill>
                  <a:srgbClr val="0070C0"/>
                </a:solidFill>
              </a:rPr>
              <a:t>na okoliš, nadzire izvore emisije onečišćujućih tvari u zrak, kvalitetu zraka </a:t>
            </a:r>
            <a:r>
              <a:rPr lang="vi-VN" sz="2000" i="1" dirty="0" smtClean="0">
                <a:solidFill>
                  <a:srgbClr val="0070C0"/>
                </a:solidFill>
              </a:rPr>
              <a:t>i</a:t>
            </a:r>
            <a:r>
              <a:rPr lang="hr-HR" sz="2000" i="1" dirty="0" smtClean="0">
                <a:solidFill>
                  <a:srgbClr val="0070C0"/>
                </a:solidFill>
              </a:rPr>
              <a:t> </a:t>
            </a:r>
            <a:r>
              <a:rPr lang="vi-VN" sz="2000" i="1" dirty="0" smtClean="0">
                <a:solidFill>
                  <a:srgbClr val="0070C0"/>
                </a:solidFill>
              </a:rPr>
              <a:t>gospodarenje </a:t>
            </a:r>
            <a:r>
              <a:rPr lang="vi-VN" sz="2000" i="1" dirty="0">
                <a:solidFill>
                  <a:srgbClr val="0070C0"/>
                </a:solidFill>
              </a:rPr>
              <a:t>otpadom, poduzima mjere radi uklanjanja negativnih posljedica na </a:t>
            </a:r>
            <a:r>
              <a:rPr lang="vi-VN" sz="2000" i="1" dirty="0" smtClean="0">
                <a:solidFill>
                  <a:srgbClr val="0070C0"/>
                </a:solidFill>
              </a:rPr>
              <a:t>okoliš</a:t>
            </a:r>
            <a:r>
              <a:rPr lang="hr-HR" sz="2000" i="1" dirty="0" smtClean="0">
                <a:solidFill>
                  <a:srgbClr val="0070C0"/>
                </a:solidFill>
              </a:rPr>
              <a:t> </a:t>
            </a:r>
            <a:r>
              <a:rPr lang="vi-VN" sz="2000" i="1" dirty="0" smtClean="0">
                <a:solidFill>
                  <a:srgbClr val="0070C0"/>
                </a:solidFill>
              </a:rPr>
              <a:t>uslijed </a:t>
            </a:r>
            <a:r>
              <a:rPr lang="vi-VN" sz="2000" i="1" dirty="0">
                <a:solidFill>
                  <a:srgbClr val="0070C0"/>
                </a:solidFill>
              </a:rPr>
              <a:t>izvanrednih događaja, nadzire kvalitetu mora za kupanje na plažama, </a:t>
            </a:r>
            <a:r>
              <a:rPr lang="vi-VN" sz="2000" i="1" dirty="0" smtClean="0">
                <a:solidFill>
                  <a:srgbClr val="0070C0"/>
                </a:solidFill>
              </a:rPr>
              <a:t>prekogranični</a:t>
            </a:r>
            <a:r>
              <a:rPr lang="hr-HR" sz="2000" i="1" dirty="0" smtClean="0">
                <a:solidFill>
                  <a:srgbClr val="0070C0"/>
                </a:solidFill>
              </a:rPr>
              <a:t> </a:t>
            </a:r>
            <a:r>
              <a:rPr lang="vi-VN" sz="2000" i="1" dirty="0" smtClean="0">
                <a:solidFill>
                  <a:srgbClr val="0070C0"/>
                </a:solidFill>
              </a:rPr>
              <a:t>promet </a:t>
            </a:r>
            <a:r>
              <a:rPr lang="vi-VN" sz="2000" i="1" dirty="0">
                <a:solidFill>
                  <a:srgbClr val="0070C0"/>
                </a:solidFill>
              </a:rPr>
              <a:t>otpada, postupanje s tvarima koji oštećuju ozonski sloj, provedbu </a:t>
            </a:r>
            <a:r>
              <a:rPr lang="vi-VN" sz="2000" i="1" dirty="0" smtClean="0">
                <a:solidFill>
                  <a:srgbClr val="0070C0"/>
                </a:solidFill>
              </a:rPr>
              <a:t>ratificiranih</a:t>
            </a:r>
            <a:r>
              <a:rPr lang="hr-HR" sz="2000" i="1" dirty="0" smtClean="0">
                <a:solidFill>
                  <a:srgbClr val="0070C0"/>
                </a:solidFill>
              </a:rPr>
              <a:t> </a:t>
            </a:r>
            <a:r>
              <a:rPr lang="vi-VN" sz="2000" i="1" dirty="0" smtClean="0">
                <a:solidFill>
                  <a:srgbClr val="0070C0"/>
                </a:solidFill>
              </a:rPr>
              <a:t>međunarodnih </a:t>
            </a:r>
            <a:r>
              <a:rPr lang="vi-VN" sz="2000" i="1" dirty="0">
                <a:solidFill>
                  <a:srgbClr val="0070C0"/>
                </a:solidFill>
              </a:rPr>
              <a:t>ugovora te drugo u okviru nadležnosti</a:t>
            </a:r>
            <a:r>
              <a:rPr lang="vi-VN" sz="2000" i="1" dirty="0" smtClean="0">
                <a:solidFill>
                  <a:srgbClr val="0070C0"/>
                </a:solidFill>
              </a:rPr>
              <a:t>.</a:t>
            </a:r>
            <a:r>
              <a:rPr lang="hr-HR" sz="2000" i="1" dirty="0" smtClean="0">
                <a:solidFill>
                  <a:srgbClr val="0070C0"/>
                </a:solidFill>
              </a:rPr>
              <a:t> </a:t>
            </a:r>
            <a:r>
              <a:rPr lang="hr-HR" sz="1400" b="1" i="1" dirty="0" smtClean="0">
                <a:solidFill>
                  <a:srgbClr val="0070C0"/>
                </a:solidFill>
              </a:rPr>
              <a:t>(</a:t>
            </a:r>
            <a:r>
              <a:rPr lang="pl-PL" sz="1400" b="1" i="1" dirty="0" smtClean="0">
                <a:solidFill>
                  <a:srgbClr val="0070C0"/>
                </a:solidFill>
              </a:rPr>
              <a:t>GODIŠNJE </a:t>
            </a:r>
            <a:r>
              <a:rPr lang="pl-PL" sz="1400" b="1" i="1" dirty="0">
                <a:solidFill>
                  <a:srgbClr val="0070C0"/>
                </a:solidFill>
              </a:rPr>
              <a:t>IZVJEŠĆE O </a:t>
            </a:r>
            <a:r>
              <a:rPr lang="pl-PL" sz="1400" b="1" i="1" dirty="0" smtClean="0">
                <a:solidFill>
                  <a:srgbClr val="0070C0"/>
                </a:solidFill>
              </a:rPr>
              <a:t>RADU INSPEKCIJE </a:t>
            </a:r>
            <a:r>
              <a:rPr lang="pl-PL" sz="1400" b="1" i="1" dirty="0">
                <a:solidFill>
                  <a:srgbClr val="0070C0"/>
                </a:solidFill>
              </a:rPr>
              <a:t>ZAŠTITE </a:t>
            </a:r>
            <a:r>
              <a:rPr lang="pl-PL" sz="1400" b="1" i="1" dirty="0" smtClean="0">
                <a:solidFill>
                  <a:srgbClr val="0070C0"/>
                </a:solidFill>
              </a:rPr>
              <a:t>OKOLIŠA za </a:t>
            </a:r>
            <a:r>
              <a:rPr lang="pl-PL" sz="1400" b="1" i="1" dirty="0">
                <a:solidFill>
                  <a:srgbClr val="0070C0"/>
                </a:solidFill>
              </a:rPr>
              <a:t>2016. </a:t>
            </a:r>
            <a:r>
              <a:rPr lang="pl-PL" sz="1400" b="1" i="1" dirty="0" smtClean="0">
                <a:solidFill>
                  <a:srgbClr val="0070C0"/>
                </a:solidFill>
              </a:rPr>
              <a:t>godinu)</a:t>
            </a:r>
            <a:endParaRPr lang="pl-PL" sz="1400" b="1" i="1" dirty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endParaRPr lang="hr-HR" sz="2000" dirty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HR" sz="2000" dirty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5852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11.6 RMCEI - PRIMJERI IZ PRAKSE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57200" y="1628776"/>
            <a:ext cx="83629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hr-HR" sz="2400" b="1" dirty="0" smtClean="0">
                <a:solidFill>
                  <a:schemeClr val="tx2"/>
                </a:solidFill>
              </a:rPr>
              <a:t>Tko može obavljati inspekciju zaštite okoliša?</a:t>
            </a:r>
            <a:endParaRPr lang="hr-HR" sz="2400" b="1" dirty="0">
              <a:solidFill>
                <a:schemeClr val="tx2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hr-HR" sz="2000" dirty="0">
                <a:solidFill>
                  <a:srgbClr val="0070C0"/>
                </a:solidFill>
              </a:rPr>
              <a:t>Svako nadležno tijelo koju imenuje zemlja članica EU i zaduži za ovo područje</a:t>
            </a:r>
          </a:p>
          <a:p>
            <a:pPr marL="0" lvl="1">
              <a:spcBef>
                <a:spcPct val="20000"/>
              </a:spcBef>
            </a:pPr>
            <a:endParaRPr lang="hr-HR" sz="2000" dirty="0">
              <a:solidFill>
                <a:srgbClr val="0070C0"/>
              </a:solidFill>
            </a:endParaRPr>
          </a:p>
          <a:p>
            <a:pPr marL="0" lvl="1">
              <a:spcBef>
                <a:spcPct val="20000"/>
              </a:spcBef>
            </a:pPr>
            <a:r>
              <a:rPr lang="hr-HR" sz="2000" dirty="0" smtClean="0">
                <a:solidFill>
                  <a:srgbClr val="0070C0"/>
                </a:solidFill>
              </a:rPr>
              <a:t>Primjena </a:t>
            </a:r>
            <a:r>
              <a:rPr lang="hr-HR" sz="2000" dirty="0">
                <a:solidFill>
                  <a:srgbClr val="0070C0"/>
                </a:solidFill>
              </a:rPr>
              <a:t>u </a:t>
            </a:r>
            <a:r>
              <a:rPr lang="hr-HR" sz="2000" dirty="0" smtClean="0">
                <a:solidFill>
                  <a:srgbClr val="0070C0"/>
                </a:solidFill>
              </a:rPr>
              <a:t>RH</a:t>
            </a:r>
          </a:p>
          <a:p>
            <a:pPr marL="0" lvl="1" algn="ctr">
              <a:spcBef>
                <a:spcPct val="20000"/>
              </a:spcBef>
            </a:pPr>
            <a:r>
              <a:rPr lang="hr-HR" sz="2000" dirty="0" smtClean="0">
                <a:solidFill>
                  <a:srgbClr val="0070C0"/>
                </a:solidFill>
              </a:rPr>
              <a:t>Članak 224. ZOZO</a:t>
            </a:r>
          </a:p>
          <a:p>
            <a:pPr marL="0" lvl="1">
              <a:spcBef>
                <a:spcPct val="20000"/>
              </a:spcBef>
            </a:pPr>
            <a:r>
              <a:rPr lang="vi-VN" sz="2000" dirty="0">
                <a:solidFill>
                  <a:srgbClr val="0070C0"/>
                </a:solidFill>
              </a:rPr>
              <a:t>Inspekcijski nadzor nad primjenom ovoga Zakona i propisa donesenih na temelju ovoga Zakona provode državni službenici u Ministarstvu raspoređeni na radna mjesta s ovlastima obavljanja inspekcijskog nadzora zaštite okoliša, ako ovim Zakonom nije drugačije određeno.</a:t>
            </a:r>
            <a:endParaRPr lang="hr-HR" sz="2000" dirty="0">
              <a:solidFill>
                <a:srgbClr val="0070C0"/>
              </a:solidFill>
            </a:endParaRPr>
          </a:p>
          <a:p>
            <a:pPr lvl="1">
              <a:spcBef>
                <a:spcPct val="20000"/>
              </a:spcBef>
            </a:pPr>
            <a:endParaRPr lang="hr-HR" sz="2400" b="1" dirty="0" smtClean="0">
              <a:solidFill>
                <a:srgbClr val="00B05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6037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13277</TotalTime>
  <Words>2226</Words>
  <Application>Microsoft Office PowerPoint</Application>
  <PresentationFormat>On-screen Show (4:3)</PresentationFormat>
  <Paragraphs>186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11 INSPEKCIJSKI NADZOR</vt:lpstr>
      <vt:lpstr>    11.6 RMCEI - PRIMJERI IZ PRAKSE</vt:lpstr>
      <vt:lpstr>    11.6 RMCEI - PRIMJERI IZ PRAKSE</vt:lpstr>
      <vt:lpstr> 11.6 RMCEI - PRIMJERI IZ PRAKSE</vt:lpstr>
      <vt:lpstr> 11.6 RMCEI - PRIMJERI IZ PRAKSE</vt:lpstr>
      <vt:lpstr> 11.6 RMCEI - PRIMJERI IZ PRAKSE</vt:lpstr>
      <vt:lpstr> 11.6 RMCEI - PRIMJERI IZ PRAKSE</vt:lpstr>
      <vt:lpstr>    11.6 RMCEI - PRIMJERI IZ PRAKSE</vt:lpstr>
      <vt:lpstr>    11.6 RMCEI - PRIMJERI IZ PRAKSE</vt:lpstr>
      <vt:lpstr>    10.5 RMCEI - planiranje - PRIMJERI IZ PRAKSE</vt:lpstr>
      <vt:lpstr>    10.5 RMCEI - planiranje - PRIMJERI IZ PRAKSE</vt:lpstr>
      <vt:lpstr>    10.5 RMCEI - planiranje - PRIMJERI IZ PRAKSE </vt:lpstr>
      <vt:lpstr>    10.5 RMCEI - planiranje - PRIMJERI IZ PRAKSE</vt:lpstr>
      <vt:lpstr>    10.5 RMCEI - planiranje</vt:lpstr>
      <vt:lpstr>    10.5 RMCEI - nadzor - PRIMJERI IZ PRAKSE</vt:lpstr>
      <vt:lpstr>    10.5 RMCEI - nadzor - PRIMJERI IZ PRAKSE</vt:lpstr>
      <vt:lpstr>    10.5 RMCEI - nadzor - PRIMJERI IZ PRAKSE</vt:lpstr>
      <vt:lpstr>    10.5 RMCEI - nadzor - PRIMJERI IZ PRAKSE</vt:lpstr>
      <vt:lpstr>    10.5 RMCEI - nadzor - PRIMJERI IZ PRAKSE </vt:lpstr>
      <vt:lpstr>    10.5 RMCEI - nadzor - PRIMJERI IZ PRAKSE</vt:lpstr>
      <vt:lpstr>    10.5 RMCEI - nadzor - PRIMJERI IZ PRAKSE </vt:lpstr>
      <vt:lpstr>    10.5 RMCEI - nadzor - PRIMJERI IZ PRAKSE </vt:lpstr>
      <vt:lpstr>    10.5 RMCEI - nadzor - PRIMJERI IZ PRAKSE</vt:lpstr>
      <vt:lpstr>    10.5 RMCEI - izvještavanje o nadzoru - PRIMJERI IZ PRAKSE</vt:lpstr>
      <vt:lpstr>    10.5 RMCEI - izvještavanje o nadzoru - PRIMJERI IZ PRAKSE </vt:lpstr>
      <vt:lpstr>    10.5 RMCEI - PRIMJERI IZ PRAKSE </vt:lpstr>
      <vt:lpstr>    10.5 RMCEI - izvještavanje o nadzoru - PRIMJERI IZ PRAKSE 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Berislav Markovic</dc:creator>
  <cp:lastModifiedBy>Predrag Hercog</cp:lastModifiedBy>
  <cp:revision>605</cp:revision>
  <dcterms:created xsi:type="dcterms:W3CDTF">2011-04-14T13:56:18Z</dcterms:created>
  <dcterms:modified xsi:type="dcterms:W3CDTF">2018-01-11T06:26:15Z</dcterms:modified>
</cp:coreProperties>
</file>