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6" r:id="rId2"/>
    <p:sldId id="337" r:id="rId3"/>
    <p:sldId id="425" r:id="rId4"/>
    <p:sldId id="426" r:id="rId5"/>
    <p:sldId id="427" r:id="rId6"/>
    <p:sldId id="405" r:id="rId7"/>
    <p:sldId id="406" r:id="rId8"/>
    <p:sldId id="408" r:id="rId9"/>
    <p:sldId id="409" r:id="rId10"/>
    <p:sldId id="410" r:id="rId11"/>
    <p:sldId id="412" r:id="rId12"/>
    <p:sldId id="413" r:id="rId13"/>
    <p:sldId id="423" r:id="rId14"/>
    <p:sldId id="433" r:id="rId15"/>
    <p:sldId id="414" r:id="rId16"/>
    <p:sldId id="422" r:id="rId17"/>
    <p:sldId id="428" r:id="rId18"/>
    <p:sldId id="421" r:id="rId19"/>
    <p:sldId id="435" r:id="rId20"/>
    <p:sldId id="424" r:id="rId21"/>
    <p:sldId id="429" r:id="rId22"/>
    <p:sldId id="434" r:id="rId23"/>
    <p:sldId id="403" r:id="rId24"/>
    <p:sldId id="416" r:id="rId25"/>
    <p:sldId id="431" r:id="rId26"/>
    <p:sldId id="432" r:id="rId27"/>
    <p:sldId id="378" r:id="rId28"/>
  </p:sldIdLst>
  <p:sldSz cx="9144000" cy="6858000" type="screen4x3"/>
  <p:notesSz cx="6797675" cy="9928225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F9751"/>
    <a:srgbClr val="7F7F7F"/>
    <a:srgbClr val="1F497D"/>
    <a:srgbClr val="696969"/>
    <a:srgbClr val="B2B2B2"/>
    <a:srgbClr val="FFFF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4041" autoAdjust="0"/>
  </p:normalViewPr>
  <p:slideViewPr>
    <p:cSldViewPr snapToGrid="0">
      <p:cViewPr>
        <p:scale>
          <a:sx n="100" d="100"/>
          <a:sy n="100" d="100"/>
        </p:scale>
        <p:origin x="-193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069" y="0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FCCE8EBA-FD0C-4A1B-AF4A-FCFDA8A277FE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959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069" y="9429959"/>
            <a:ext cx="2945984" cy="49665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FE047F84-2A2A-40F6-B787-33EBFBB37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5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pPr/>
              <a:t>12/29/2017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22" tIns="46561" rIns="93122" bIns="465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6F4E-0CC0-48CA-8B7E-32318E3399A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6F6D5-2900-4F33-AA61-8CB79168A71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644-5025-4B18-8050-2AFA2F11A890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842B-6BEB-4CC0-9E7D-2B82AE79A49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22BF-A1B3-44F8-85EA-ACDB4228048F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E551-302D-4D8B-A0CD-1BF7AD1FA0B3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858D-5BD2-48C2-B570-61E1042BB9E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DE3F-6E65-4676-ADDE-DCF2AEDBECB5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B27-1AFB-42D4-9201-AFB8DFE5D1A1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7CF2-3E28-4ED4-BC83-A9213803CF4E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D033-525C-40F7-90AA-1EB2854FCA36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E224B-E8DB-4943-90D7-4DF911E0258D}" type="datetime1">
              <a:rPr lang="hr-HR" smtClean="0"/>
              <a:pPr>
                <a:defRPr/>
              </a:pPr>
              <a:t>29.12.2017.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zz.azo.hr/iskz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3087" y="1401200"/>
            <a:ext cx="8520912" cy="4263225"/>
          </a:xfrm>
        </p:spPr>
        <p:txBody>
          <a:bodyPr>
            <a:normAutofit/>
          </a:bodyPr>
          <a:lstStyle/>
          <a:p>
            <a:pPr algn="l"/>
            <a:endParaRPr lang="hr-HR" b="1" dirty="0" smtClean="0">
              <a:solidFill>
                <a:schemeClr val="bg1"/>
              </a:solidFill>
            </a:endParaRP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Jačanje inspekcije zaštite okoliša radi učinkovite kontrole praćenja kakvoće zraka i sustava trgovanja emisijskim jedinicama stakleničkih plinova, kako bi se postigla bolja kvaliteta zraka </a:t>
            </a: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Republici Hrvatskoj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71701"/>
            <a:ext cx="704850" cy="11906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9674" y="3457573"/>
            <a:ext cx="7667625" cy="25927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Po nasumičnom odabiru zatražiti nekoliko certifikata o umjeravanju instrumenata koji se koriste te utvrditi njihovu valjanost provjeravajući: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dan isteka certifikata (</a:t>
            </a:r>
            <a:r>
              <a:rPr lang="hr-HR" sz="2000" b="1" dirty="0" err="1" smtClean="0">
                <a:solidFill>
                  <a:schemeClr val="tx2">
                    <a:lumMod val="75000"/>
                  </a:schemeClr>
                </a:solidFill>
              </a:rPr>
              <a:t>Čl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14. PPKZ)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mjernu sljedivost do etalona sljedivih do SI jedinica umjeravanjem u akreditiranom umjernom laboratoriju ili na neki drugi način (</a:t>
            </a:r>
            <a:r>
              <a:rPr lang="hr-HR" sz="2000" b="1" dirty="0" err="1">
                <a:solidFill>
                  <a:schemeClr val="tx2">
                    <a:lumMod val="75000"/>
                  </a:schemeClr>
                </a:solidFill>
              </a:rPr>
              <a:t>Čl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14. PPKZ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jesu li uspješno prošli testove radnih karakteristika iz </a:t>
            </a:r>
            <a:r>
              <a:rPr lang="hr-H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čl. 14. PPKZ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625" y="3448049"/>
            <a:ext cx="704850" cy="26023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199" y="2162175"/>
            <a:ext cx="7667625" cy="12096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Služeći se saznanjima koja su stečena u fazi pripreme u obliku nalaza zapisnički konstatirati imaju li svi tipovi instrumenata koje u obavljanju djelatnosti koristi nadzirani ispitni laboratorij valjano tipsko odobrenje.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74" y="2143124"/>
            <a:ext cx="7667625" cy="16478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Provjeriti da li je osiguran kontinuirani prijenos podataka za onečišćujuće tvari čija se koncentracija u zraku utvrđuje mjernim instrumentima za automatsko mjerenje računalnom mrežom u informacijski sustav kvalitete zraka koji vodi Agencija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http://iszz.azo.hr/iskzl/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8625" y="2143125"/>
            <a:ext cx="704850" cy="163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7.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0149" y="3848099"/>
            <a:ext cx="7667625" cy="21812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100" y="3848099"/>
            <a:ext cx="704850" cy="21812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8.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28599" y="6038850"/>
            <a:ext cx="1095375" cy="276225"/>
          </a:xfrm>
          <a:prstGeom prst="downArrow">
            <a:avLst>
              <a:gd name="adj1" fmla="val 64286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295400" y="3935105"/>
            <a:ext cx="74390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Provjeriti da li izvješća o praćenju kvalitete zraka sadržavaju podatke o: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pravnoj osobi – ispitnom laboratoriju ili referentnom laboratoriju koji obavlja praćenje kvalitete zraka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mjernim mjestima uzimanja uzoraka i opsegu mjerenja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vremenu i načinu uzimanja uzoraka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35718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4"/>
            <a:ext cx="704850" cy="35599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8.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190624" y="2232988"/>
            <a:ext cx="75152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korištenim metodama mjerenja i mjernoj opremi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osiguravanju kvalitete podataka prema zahtjevu usklađene norme za ispitne i umjerne laboratorije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ostalim podacima iz područja osiguravanja kvalitete, kao što su osiguravanje kontinuiteta, sudjelovanje u usporednim mjerenjima, odstupanja od propisane metodologije i razlozi za to.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 razini onečišćenosti zraka te o datumima i razdobljima onečišćenosti zraka koje prekoračuju granične vrijednosti, ciljne vrijednosti i dugoročne ciljeve za prizemni ozon</a:t>
            </a:r>
            <a:endParaRPr kumimoji="0" lang="hr-HR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MS Mincho" pitchFamily="49" charset="-128"/>
                <a:cs typeface="Times New Roman" pitchFamily="18" charset="0"/>
              </a:rPr>
              <a:t>– o prekoračenju praga obavješćivanja i pragova upozorenja te o datumima i razdobljima</a:t>
            </a:r>
            <a:endParaRPr kumimoji="0" lang="hr-BA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95805" y="5735899"/>
            <a:ext cx="1095375" cy="276225"/>
          </a:xfrm>
          <a:prstGeom prst="downArrow">
            <a:avLst>
              <a:gd name="adj1" fmla="val 64286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43787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4"/>
            <a:ext cx="704850" cy="43905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8.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166873" y="2032582"/>
            <a:ext cx="7515225" cy="453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– o izračunatim statističkim parametrima onečišćenosti zraka za onečišćujuće tvari prema mjerilima određenim u prilogu 8. Pravilnika – aritmetičkoj sredini, medijanu, relevantnom percentilu i maksimalnoj vrijednosti, obuhvatu podataka – postotak od ukupno mogućeg broja podataka te broju podataka, za relevantna vremena usrednjavanja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– o prosječnoj godišnjoj vrijednosti prekursora ozona, policikličkih aromatskih ugljikovodika i kemijskog sastava u lebdećim česticama PM</a:t>
            </a:r>
            <a:r>
              <a:rPr lang="hr-BA" sz="2000" b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2,5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– o razini onečišćenosti zraka u odnosu na gornji i donji prag procjene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– o kriterijima primijenjenim prilikom ocjenjivanja onečišćenosti zraka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hr-BA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– o uzrocima prekoračenja granične vrijednosti, ciljne vrijednosti i dugoročnog cilja za prizemni ozon.</a:t>
            </a:r>
            <a:endParaRPr kumimoji="0" lang="hr-BA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8465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98465" y="1400502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562" y="2152648"/>
            <a:ext cx="7667625" cy="11430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954" y="2164615"/>
            <a:ext cx="704850" cy="11310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147761" y="2370206"/>
            <a:ext cx="7515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hr-BA" altLang="ja-JP" sz="20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Arial" pitchFamily="34" charset="0"/>
              </a:rPr>
              <a:t>Provjeriti je li ispitni laboratorij</a:t>
            </a:r>
            <a:r>
              <a:rPr kumimoji="0" lang="hr-BA" altLang="ja-JP" sz="2000" b="1" i="0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Arial" pitchFamily="34" charset="0"/>
              </a:rPr>
              <a:t> do 31. ožujka poslao godišnje izvješće naručitelju mjerenja (JLS, JRS, onečišćivač).</a:t>
            </a:r>
            <a:endParaRPr kumimoji="0" lang="hr-BA" altLang="ja-JP" sz="2000" b="1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862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276474"/>
            <a:ext cx="7667625" cy="1562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je u koraku B2 utvrđena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nevaljanost dozvole ili nevaljanost dozvole za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jednu ili više onečišćujućih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tvari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rješenjem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zabraniti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obavljanje djelatnosti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PKZ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ili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mjerenja onečišćujućih tvari za koje je dozvola nevaljana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hr-HR" sz="2000" b="1" dirty="0" smtClean="0">
                <a:solidFill>
                  <a:srgbClr val="FF0000"/>
                </a:solidFill>
              </a:rPr>
              <a:t>Čl. 138. 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) i pokrenuti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prekršajni postupak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 po </a:t>
            </a:r>
            <a:r>
              <a:rPr lang="hr-HR" sz="2000" b="1" dirty="0" smtClean="0">
                <a:solidFill>
                  <a:srgbClr val="FF0000"/>
                </a:solidFill>
              </a:rPr>
              <a:t>čl. 146. </a:t>
            </a:r>
            <a:r>
              <a:rPr lang="hr-HR" sz="2000" b="1" dirty="0">
                <a:solidFill>
                  <a:srgbClr val="FF0000"/>
                </a:solidFill>
              </a:rPr>
              <a:t>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276476"/>
            <a:ext cx="704850" cy="1562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2524" y="3933824"/>
            <a:ext cx="7667625" cy="1914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je u koraku B3 utvrđena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nepokrivenost mjernih opsega dozvolom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za jednu ili više onečišćujućih tvari za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sva mjerenja onečišćujućih tvari nepokrivena dozvolom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rješenjem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zabraniti mjerenja tih onečišćujućih tvari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hr-HR" sz="2000" b="1" dirty="0" smtClean="0">
                <a:solidFill>
                  <a:srgbClr val="FF0000"/>
                </a:solidFill>
              </a:rPr>
              <a:t>Čl. 138. 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) i pokrenuti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prekršajni postupak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 po </a:t>
            </a:r>
            <a:r>
              <a:rPr lang="hr-HR" sz="2000" b="1" dirty="0">
                <a:solidFill>
                  <a:srgbClr val="FF0000"/>
                </a:solidFill>
              </a:rPr>
              <a:t>č</a:t>
            </a:r>
            <a:r>
              <a:rPr lang="hr-HR" sz="2000" b="1" dirty="0" smtClean="0">
                <a:solidFill>
                  <a:srgbClr val="FF0000"/>
                </a:solidFill>
              </a:rPr>
              <a:t>l. 146 </a:t>
            </a:r>
            <a:r>
              <a:rPr lang="hr-HR" sz="2000" b="1" dirty="0">
                <a:solidFill>
                  <a:srgbClr val="FF0000"/>
                </a:solidFill>
              </a:rPr>
              <a:t>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0050" y="3933824"/>
            <a:ext cx="704850" cy="1914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1099" y="2285998"/>
            <a:ext cx="7667625" cy="2371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je u koraku B4 utvrđeno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neispunjavanje uvjeta (</a:t>
            </a:r>
            <a:r>
              <a:rPr lang="hr-HR" sz="2000" b="1" u="sng" dirty="0" smtClean="0">
                <a:solidFill>
                  <a:srgbClr val="FF0000"/>
                </a:solidFill>
              </a:rPr>
              <a:t>Čl. 55. ZOZZ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 nadzirani ispitni laboratorij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nije obavijestio o tome MZOE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 roku od 8 dana inspektor će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rješenjem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istome narediti zabranu obavljanja djelatnosti PKZ do ispunjavanja uvjeta (</a:t>
            </a:r>
            <a:r>
              <a:rPr lang="hr-HR" sz="2000" b="1" dirty="0" smtClean="0">
                <a:solidFill>
                  <a:srgbClr val="FF0000"/>
                </a:solidFill>
              </a:rPr>
              <a:t>Čl. 138.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  Ako nadzirani IL ne postupi po rješenju inspektor će predložiti MZOE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ukidanje dozvole i pokrenuti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prekršajni postupak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 po </a:t>
            </a:r>
            <a:r>
              <a:rPr lang="hr-HR" sz="2000" b="1" dirty="0">
                <a:solidFill>
                  <a:srgbClr val="FF0000"/>
                </a:solidFill>
              </a:rPr>
              <a:t>članku </a:t>
            </a:r>
            <a:r>
              <a:rPr lang="hr-HR" sz="2000" b="1" dirty="0" smtClean="0">
                <a:solidFill>
                  <a:srgbClr val="FF0000"/>
                </a:solidFill>
              </a:rPr>
              <a:t>146 </a:t>
            </a:r>
            <a:r>
              <a:rPr lang="hr-HR" sz="2000" b="1" dirty="0">
                <a:solidFill>
                  <a:srgbClr val="FF0000"/>
                </a:solidFill>
              </a:rPr>
              <a:t>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050" y="2276475"/>
            <a:ext cx="704850" cy="2381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257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71571" y="2276473"/>
            <a:ext cx="7667625" cy="2324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je u koraku B5 utvrđeno da neki tip instrumenta nema valjano tipsko odobrenje a ne potpadaju pod odredbu stavka 5 članka 11. PPKZ, rješenjem zabraniti mjerenja tim tipom instrumenta. (</a:t>
            </a:r>
            <a:r>
              <a:rPr lang="hr-HR" sz="2000" b="1" dirty="0" smtClean="0">
                <a:solidFill>
                  <a:srgbClr val="FF0000"/>
                </a:solidFill>
              </a:rPr>
              <a:t>Čl. 138. 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). Ako nadzirani IL ne postupi po rješenju inspektor će predložiti MZOE ukidanje dozvole i pokrenuti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prekršajni postupak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 po </a:t>
            </a:r>
            <a:r>
              <a:rPr lang="hr-HR" sz="2000" b="1" dirty="0">
                <a:solidFill>
                  <a:srgbClr val="FF0000"/>
                </a:solidFill>
              </a:rPr>
              <a:t>članku </a:t>
            </a:r>
            <a:r>
              <a:rPr lang="hr-HR" sz="2000" b="1" dirty="0" smtClean="0">
                <a:solidFill>
                  <a:srgbClr val="FF0000"/>
                </a:solidFill>
              </a:rPr>
              <a:t>146 </a:t>
            </a:r>
            <a:r>
              <a:rPr lang="hr-HR" sz="2000" b="1" dirty="0">
                <a:solidFill>
                  <a:srgbClr val="FF0000"/>
                </a:solidFill>
              </a:rPr>
              <a:t>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66951"/>
            <a:ext cx="704850" cy="2333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031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Postupanje 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66951"/>
            <a:ext cx="704850" cy="19335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5.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50"/>
            <a:ext cx="7667625" cy="1933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je su koraku B6 utvrđene nepravilnosti (nema ili su nevaljani certifikati o umjeravanju i testovima) 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rješenjem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zabraniti mjerenja tih onečišćujućih tvari i zadati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rok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za ispunjavanja odredbi (</a:t>
            </a:r>
            <a:r>
              <a:rPr lang="hr-HR" sz="2000" b="1" dirty="0" smtClean="0">
                <a:solidFill>
                  <a:srgbClr val="FF0000"/>
                </a:solidFill>
              </a:rPr>
              <a:t>čl. 131.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algn="just"/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Ako nadzirani IL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ne ukloni nepravilnosti u zadanom roku inspektor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će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rješenjem narediti uklanjanje nedostataka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i pokrenuti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prekršajni postupak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 po </a:t>
            </a:r>
            <a:r>
              <a:rPr lang="hr-HR" sz="2000" b="1" dirty="0">
                <a:solidFill>
                  <a:srgbClr val="FF0000"/>
                </a:solidFill>
              </a:rPr>
              <a:t>članku </a:t>
            </a:r>
            <a:r>
              <a:rPr lang="hr-HR" sz="2000" b="1" dirty="0" smtClean="0">
                <a:solidFill>
                  <a:srgbClr val="FF0000"/>
                </a:solidFill>
              </a:rPr>
              <a:t>146 ZOZZ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5764" y="4267200"/>
            <a:ext cx="704850" cy="17144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6.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2524" y="4267200"/>
            <a:ext cx="7667625" cy="1714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se u koracima B7 i B8 utvrde nedostaci i nepravilnosti u izradi izvješća ili nije osiguran kontinuirani prijenos podataka u informacijski sustav kvalitete zraka koji vodi Agencija, inspektor ukazuje ispitnom laboratoriju na nedostatke i nepravilnosti i određuje rok njihova otklanjanja, što se unosi u zapisnik. (</a:t>
            </a:r>
            <a:r>
              <a:rPr lang="hr-HR" sz="2000" b="1" dirty="0" smtClean="0">
                <a:solidFill>
                  <a:srgbClr val="FF0000"/>
                </a:solidFill>
              </a:rPr>
              <a:t>članak 131. stavak 2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66952"/>
            <a:ext cx="704850" cy="34099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6.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50"/>
            <a:ext cx="7667625" cy="3409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Ukoliko ispitni laboratorij u zadanom roku ne pošalje ispravljeno  izvješće ili ne osigura prijenos podataka u Agenciju inspektor rješenjem naređuje slanje izvješća i pokreće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prekršajni postupak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 po </a:t>
            </a:r>
            <a:r>
              <a:rPr lang="hr-HR" sz="2000" b="1" dirty="0">
                <a:solidFill>
                  <a:srgbClr val="FF0000"/>
                </a:solidFill>
              </a:rPr>
              <a:t>članku 146 </a:t>
            </a:r>
            <a:r>
              <a:rPr lang="hr-HR" sz="2000" b="1" dirty="0" smtClean="0">
                <a:solidFill>
                  <a:srgbClr val="FF0000"/>
                </a:solidFill>
              </a:rPr>
              <a:t>ZOZZ.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    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    </a:t>
            </a:r>
          </a:p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483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11. INSPEKCIJSKI NADZOR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66952"/>
            <a:ext cx="704850" cy="1038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7.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50"/>
            <a:ext cx="7667625" cy="10382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Ako se u naknadnom nadzoru utvrdi da nadzirani ispitni laboratorij nije postupi po rješenju inspektor će predložiti MZOE ukidanje dozvole. (</a:t>
            </a:r>
            <a:r>
              <a:rPr lang="hr-HR" sz="2000" b="1" dirty="0" smtClean="0">
                <a:solidFill>
                  <a:srgbClr val="FF0000"/>
                </a:solidFill>
              </a:rPr>
              <a:t>čl. 138.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7189" y="3381377"/>
            <a:ext cx="704850" cy="1428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8.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2525" y="3381375"/>
            <a:ext cx="7667625" cy="1409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 svrhu osiguranja provedbe mjera iz rješenja inspektor može zapečatiti radne prostore i uređaje ili na drugi način onemogućiti daljnje nezakonito obavljanje djelatnosti praćenja kvalitete zraka. (</a:t>
            </a:r>
            <a:r>
              <a:rPr lang="hr-HR" sz="2000" b="1" dirty="0" smtClean="0">
                <a:solidFill>
                  <a:srgbClr val="FF0000"/>
                </a:solidFill>
              </a:rPr>
              <a:t>čl. 140.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66952"/>
            <a:ext cx="704850" cy="2638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3" y="2266952"/>
            <a:ext cx="7667625" cy="2638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Ukoliko se u koraku B9 utvrdi da ispitni laboratorij nije predao godišnje izvješće za prethodnu godinu (prošao je 31. ožujak)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inspektor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ukazuje ispitnom laboratoriju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na nepravilnost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i određuje rok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za slanje izvješća, 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što se unosi u zapisnik. (</a:t>
            </a:r>
            <a:r>
              <a:rPr lang="hr-HR" sz="2000" b="1" dirty="0">
                <a:solidFill>
                  <a:srgbClr val="FF0000"/>
                </a:solidFill>
              </a:rPr>
              <a:t>članak 131. stavak 2 ZOZZ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). 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Ukoliko ispitni laboratorij u zadanom roku ne pošalju izvješće inspektor rješenjem naređuje slanje izvješća i pokreće </a:t>
            </a:r>
            <a:r>
              <a:rPr lang="hr-HR" sz="2000" b="1" u="sng" dirty="0">
                <a:solidFill>
                  <a:schemeClr val="tx2">
                    <a:lumMod val="75000"/>
                  </a:schemeClr>
                </a:solidFill>
              </a:rPr>
              <a:t>prekršajni postupak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  po </a:t>
            </a:r>
            <a:r>
              <a:rPr lang="hr-HR" sz="2000" b="1" dirty="0">
                <a:solidFill>
                  <a:srgbClr val="FF0000"/>
                </a:solidFill>
              </a:rPr>
              <a:t>članku 146 </a:t>
            </a:r>
            <a:r>
              <a:rPr lang="hr-HR" sz="2000" b="1" dirty="0" smtClean="0">
                <a:solidFill>
                  <a:srgbClr val="FF0000"/>
                </a:solidFill>
              </a:rPr>
              <a:t>ZOZZ.</a:t>
            </a:r>
            <a:endParaRPr lang="hr-HR" sz="2000" b="1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478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0050" y="1228723"/>
            <a:ext cx="8439150" cy="9715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228725"/>
            <a:ext cx="842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C. </a:t>
            </a:r>
            <a:r>
              <a:rPr lang="hr-HR" sz="2800" b="1" dirty="0">
                <a:solidFill>
                  <a:schemeClr val="tx2">
                    <a:lumMod val="75000"/>
                  </a:schemeClr>
                </a:solidFill>
              </a:rPr>
              <a:t>Postupanje </a:t>
            </a: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po provedenom inspekcijskom nadzoru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239" y="2266952"/>
            <a:ext cx="704850" cy="34099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10.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2266950"/>
            <a:ext cx="7667625" cy="3409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Ako se u inspekcijskom nadzoru utvrdi da je povrijeđen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ZOZZ</a:t>
            </a:r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 i/ili propis donesen na temelju njega, Ministarstvo će nadležnom tijelu podnijeti optužni prijedlog ili kaznenu prijavu zbog prekršajnog ili 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kaznenog </a:t>
            </a:r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djel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a.</a:t>
            </a:r>
          </a:p>
          <a:p>
            <a:pPr algn="just"/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Ako </a:t>
            </a:r>
            <a:r>
              <a:rPr lang="vi-VN" sz="2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se u inspekcijskom nadzoru utvrdi da je povrijeđen ovaj Zakon i/ili propis donesen na temelju njega, inspektor ima pravo i obvezu poduzeti druge mjere i izvršiti druge radnje za koje je ovlašten na temelju ovoga Zakona i posebnog </a:t>
            </a:r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propisa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hr-H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Čl. 144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)</a:t>
            </a:r>
            <a:r>
              <a:rPr lang="vi-VN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.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  </a:t>
            </a:r>
          </a:p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728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942974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50000"/>
                  </a:schemeClr>
                </a:solidFill>
              </a:rPr>
              <a:t>Tablica 1. Primjer usporedbe dozvole sa mjernim opsezima</a:t>
            </a:r>
            <a:br>
              <a:rPr lang="hr-HR" sz="28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hr-HR" sz="2800" b="1" dirty="0" smtClean="0">
              <a:solidFill>
                <a:schemeClr val="tx2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35814"/>
              </p:ext>
            </p:extLst>
          </p:nvPr>
        </p:nvGraphicFramePr>
        <p:xfrm>
          <a:off x="352424" y="1778000"/>
          <a:ext cx="8524875" cy="292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1"/>
                <a:gridCol w="3238500"/>
                <a:gridCol w="1823082"/>
                <a:gridCol w="2434592"/>
              </a:tblGrid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2000" dirty="0">
                          <a:latin typeface="+mn-lt"/>
                          <a:ea typeface="Calibri"/>
                          <a:cs typeface="Arial"/>
                        </a:rPr>
                        <a:t>Kod postaje  </a:t>
                      </a:r>
                      <a:endParaRPr lang="hr-HR" sz="2000" dirty="0"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2000" dirty="0">
                          <a:latin typeface="+mn-lt"/>
                          <a:ea typeface="Calibri"/>
                          <a:cs typeface="Arial"/>
                        </a:rPr>
                        <a:t>Mjerni opseg</a:t>
                      </a:r>
                      <a:endParaRPr lang="hr-HR" sz="2000" dirty="0"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2000" dirty="0">
                          <a:latin typeface="+mn-lt"/>
                          <a:ea typeface="Calibri"/>
                          <a:cs typeface="Arial"/>
                        </a:rPr>
                        <a:t>Nisu pokriveni dozvolom</a:t>
                      </a:r>
                      <a:endParaRPr lang="hr-HR" sz="2000" dirty="0"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2000" dirty="0">
                          <a:latin typeface="+mn-lt"/>
                          <a:ea typeface="Calibri"/>
                          <a:cs typeface="Arial"/>
                        </a:rPr>
                        <a:t>Izdano god. izvješće</a:t>
                      </a:r>
                      <a:endParaRPr lang="hr-HR" sz="2000" dirty="0"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ZA0105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CO, SO</a:t>
                      </a:r>
                      <a:r>
                        <a:rPr lang="hr-HR" sz="1800" b="1" baseline="-25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2</a:t>
                      </a: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, </a:t>
                      </a:r>
                      <a:r>
                        <a:rPr lang="hr-HR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C</a:t>
                      </a:r>
                      <a:r>
                        <a:rPr lang="hr-HR" sz="1800" b="1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6</a:t>
                      </a:r>
                      <a:r>
                        <a:rPr lang="hr-HR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H</a:t>
                      </a:r>
                      <a:r>
                        <a:rPr lang="hr-HR" sz="1800" b="1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6</a:t>
                      </a:r>
                      <a:r>
                        <a:rPr lang="hr-HR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, </a:t>
                      </a: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H</a:t>
                      </a:r>
                      <a:r>
                        <a:rPr lang="hr-HR" sz="1800" b="1" baseline="-25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2</a:t>
                      </a: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S PM</a:t>
                      </a:r>
                      <a:r>
                        <a:rPr lang="hr-HR" sz="1800" b="1" baseline="-25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10(aut)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B, PM</a:t>
                      </a:r>
                      <a:r>
                        <a:rPr lang="hr-HR" sz="1800" b="1" baseline="-25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10(aut)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DA za  2015. i 2016.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2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ZA0106</a:t>
                      </a:r>
                      <a:endParaRPr lang="hr-HR" sz="1800" b="1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CO, SO</a:t>
                      </a:r>
                      <a:r>
                        <a:rPr lang="hr-HR" sz="1800" b="1" baseline="-25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2</a:t>
                      </a: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, NOx, </a:t>
                      </a:r>
                      <a:r>
                        <a:rPr lang="hr-HR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H</a:t>
                      </a:r>
                      <a:r>
                        <a:rPr lang="hr-HR" sz="1800" b="1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2</a:t>
                      </a:r>
                      <a:r>
                        <a:rPr lang="hr-HR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S, </a:t>
                      </a: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PM</a:t>
                      </a:r>
                      <a:r>
                        <a:rPr lang="hr-HR" sz="1800" b="1" baseline="-25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10(aut)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PM</a:t>
                      </a:r>
                      <a:r>
                        <a:rPr lang="hr-HR" sz="1800" b="1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10(aut)</a:t>
                      </a:r>
                      <a:endParaRPr lang="hr-HR" sz="1800" b="1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NE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759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ZA0107</a:t>
                      </a:r>
                      <a:endParaRPr lang="hr-HR" sz="1800" b="1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CO, SO</a:t>
                      </a:r>
                      <a:r>
                        <a:rPr lang="hr-HR" sz="1800" b="1" baseline="-25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2</a:t>
                      </a: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, NOx, </a:t>
                      </a:r>
                      <a:r>
                        <a:rPr lang="hr-HR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H</a:t>
                      </a:r>
                      <a:r>
                        <a:rPr lang="hr-HR" sz="1800" b="1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2</a:t>
                      </a:r>
                      <a:r>
                        <a:rPr lang="hr-HR" sz="18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S, NH</a:t>
                      </a:r>
                      <a:r>
                        <a:rPr lang="hr-HR" sz="1800" b="1" baseline="-250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3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PM</a:t>
                      </a:r>
                      <a:r>
                        <a:rPr lang="hr-HR" sz="1800" b="1" baseline="-250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10(aut)</a:t>
                      </a:r>
                      <a:endParaRPr lang="hr-HR" sz="1800" b="1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Arial"/>
                        </a:rPr>
                        <a:t>DA za 2012 do 2016.</a:t>
                      </a:r>
                      <a:endParaRPr lang="hr-HR"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Rokovi za otklanjanje nedostataka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76240" y="1162049"/>
            <a:ext cx="8358186" cy="895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hr-H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354" y="1255781"/>
            <a:ext cx="8187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Orijentacije radi u tablici 2 dani su realni rokovi za otklanjanje nedostataka utvrđenih u C1 do C8.</a:t>
            </a:r>
            <a:endParaRPr lang="hr-HR" sz="20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942974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Tablica 1.   Realni rokovi za otklanjanje uočenih nedostataka i nepravilnosti</a:t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hr-HR" sz="2800" b="1" dirty="0" smtClean="0">
              <a:solidFill>
                <a:schemeClr val="tx2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84199"/>
              </p:ext>
            </p:extLst>
          </p:nvPr>
        </p:nvGraphicFramePr>
        <p:xfrm>
          <a:off x="352424" y="1854200"/>
          <a:ext cx="8524875" cy="3421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53"/>
                <a:gridCol w="4257997"/>
                <a:gridCol w="2841625"/>
              </a:tblGrid>
              <a:tr h="480326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Br.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Opis nepravilnosti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Realni rok za otklanjanje</a:t>
                      </a:r>
                      <a:endParaRPr lang="hr-HR" sz="2000" dirty="0"/>
                    </a:p>
                  </a:txBody>
                  <a:tcPr anchor="ctr"/>
                </a:tc>
              </a:tr>
              <a:tr h="10572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B6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oprema koja je korištena za mjerenja u godini iz koje je izvješće nije sljediva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nepravilnost se ne može otkloniti – mjerenja obavljena takvom opremom nisu valjana </a:t>
                      </a:r>
                    </a:p>
                  </a:txBody>
                  <a:tcPr marL="68580" marR="68580" marT="0" marB="0" anchor="ctr"/>
                </a:tc>
              </a:tr>
              <a:tr h="77591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B6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oprema koja se trenutno koristi za mjerenja nije sljediva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15-30 dana ovisno o tehničkom statusu opreme</a:t>
                      </a:r>
                    </a:p>
                  </a:txBody>
                  <a:tcPr marL="68580" marR="68580" marT="0" marB="0" anchor="ctr"/>
                </a:tc>
              </a:tr>
              <a:tr h="11084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B7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nije osiguran kontinuirani prijenos podataka u informacijski sustav kvalitete zraka koji vodi Agencija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15 dana ukoliko je informatička oprema odgovarajuća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766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942974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Tablica 1.   Realni rokovi za otklanjanje uočenih nedostataka i nepravilnosti</a:t>
            </a:r>
            <a:b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hr-HR" sz="2800" b="1" dirty="0" smtClean="0">
              <a:solidFill>
                <a:schemeClr val="tx2">
                  <a:lumMod val="75000"/>
                </a:schemeClr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32497"/>
              </p:ext>
            </p:extLst>
          </p:nvPr>
        </p:nvGraphicFramePr>
        <p:xfrm>
          <a:off x="352424" y="1854200"/>
          <a:ext cx="8524875" cy="228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253"/>
                <a:gridCol w="4257997"/>
                <a:gridCol w="2841625"/>
              </a:tblGrid>
              <a:tr h="480326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Br.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Opis nepravilnosti</a:t>
                      </a:r>
                      <a:endParaRPr lang="hr-H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Realni rok za otklanjanje</a:t>
                      </a:r>
                      <a:endParaRPr lang="hr-HR" sz="2000" dirty="0"/>
                    </a:p>
                  </a:txBody>
                  <a:tcPr anchor="ctr"/>
                </a:tc>
              </a:tr>
              <a:tr h="75157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B8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godišnje izvješće o PKZ nije napisano sukladno regulativi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1-5 dana </a:t>
                      </a:r>
                    </a:p>
                  </a:txBody>
                  <a:tcPr marL="68580" marR="68580" marT="0" marB="0" anchor="ctr"/>
                </a:tc>
              </a:tr>
              <a:tr h="105727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B9</a:t>
                      </a:r>
                      <a:endParaRPr lang="hr-HR" sz="1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godišnje izvješće o PKZ nije poslano sukladno regulativi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MS Mincho"/>
                          <a:cs typeface="Times New Roman"/>
                        </a:rPr>
                        <a:t>5 dana je dovoljno da se napiše izvješće ukoliko se ne radi o jako velikoj mreži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9025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8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ISPITNIH LABORATORIJA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11250"/>
              </p:ext>
            </p:extLst>
          </p:nvPr>
        </p:nvGraphicFramePr>
        <p:xfrm>
          <a:off x="666749" y="1235075"/>
          <a:ext cx="7877175" cy="42062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Zakonska osnova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Zakon o zaštiti zraka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52., 54., 55. - način mjerenja, dozvola za PKZ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129., 131., 133., 137., 138., 139.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- inspekcijski nadzor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145.,146. - prekršajne odredbe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LABORATORIJ ZA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PKZ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084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ISPITNIH LABORATORIJA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27085"/>
              </p:ext>
            </p:extLst>
          </p:nvPr>
        </p:nvGraphicFramePr>
        <p:xfrm>
          <a:off x="666749" y="1235075"/>
          <a:ext cx="7877175" cy="45720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Propisi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Pravilnik o praćenju kvalitete zraka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11.do 15.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- način mjerenja, kvaliteta podataka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21., 22. - izvještavanje, godišnje izvješće</a:t>
                      </a:r>
                    </a:p>
                    <a:p>
                      <a:endParaRPr lang="hr-HR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Uredba o razinama onečiščujućih tvari u zraku</a:t>
                      </a: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članci </a:t>
                      </a:r>
                    </a:p>
                    <a:p>
                      <a:endParaRPr lang="hr-HR" sz="2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5., 7., 8., 13. - interpretacija godišnjeg izvješća</a:t>
                      </a:r>
                      <a:endParaRPr lang="hr-HR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LABORATORIJ ZA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PKZ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294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11.2 INSPEKCIJSKI NADZOR ISPITNIH LABORATORIJA</a:t>
            </a:r>
            <a:endParaRPr lang="hr-HR" sz="2800" b="1" dirty="0" smtClean="0">
              <a:solidFill>
                <a:schemeClr val="tx2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84729"/>
              </p:ext>
            </p:extLst>
          </p:nvPr>
        </p:nvGraphicFramePr>
        <p:xfrm>
          <a:off x="666749" y="1235075"/>
          <a:ext cx="7877175" cy="27432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1564644"/>
                <a:gridCol w="6312531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Ostali dokumenti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procjeni utjecaja na okoliš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</a:t>
                      </a: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o prihvatljivosti zahvata za okoliš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objedinjenim uvjetima zaštite okoliša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hr-HR" sz="2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Rješenje o okolišnoj dozvoli</a:t>
                      </a:r>
                      <a:endParaRPr lang="hr-HR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bg1"/>
                          </a:solidFill>
                        </a:rPr>
                        <a:t>Nadzirana osoba</a:t>
                      </a:r>
                      <a:endParaRPr lang="hr-H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Pravna osoba LABORATORIJ ZA</a:t>
                      </a:r>
                      <a:r>
                        <a:rPr lang="hr-HR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PKZ</a:t>
                      </a:r>
                      <a:endParaRPr lang="hr-HR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333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8625" y="1600199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28626" y="179070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9674" y="2524124"/>
            <a:ext cx="7648575" cy="1914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 nadziranog ispitnog laboratorija zatražiti njihovo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Rješenje o izdavanju dozvole za obavljanje djelatnost praćenja kvalitete zraka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(dozvola) koje izdaje Ministarstvo zaštite okoliša i energetike (MZOE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) (</a:t>
            </a:r>
            <a:r>
              <a:rPr lang="hr-HR" sz="2000" b="1" dirty="0">
                <a:solidFill>
                  <a:srgbClr val="FF0000"/>
                </a:solidFill>
              </a:rPr>
              <a:t>čl. 54. i 55. ZOZZ</a:t>
            </a:r>
            <a:r>
              <a:rPr lang="hr-HR" sz="2000" b="1" dirty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metapodatke sa svih mjernih mjesta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na kojima trenutno obavljaju djelatnost i kopiju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svih najrecentnijih godišnjih izvješća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 praćenju kvalitete zraka koja su izradili.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524126"/>
            <a:ext cx="704850" cy="18954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0626" y="4514850"/>
            <a:ext cx="7686674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Provjeriti je li dozvola valjana za mjerenja svih onečišćujućih tvari uključujući i one za koje se izdaje na jednu godinu (na osnovu mišljenja referentnih laboratorija).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100" y="4505325"/>
            <a:ext cx="704850" cy="1142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9100" y="1285874"/>
            <a:ext cx="8439150" cy="847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19101" y="1476375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A. Priprema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0625" y="2209800"/>
            <a:ext cx="7658100" cy="1152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Usporediti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dozvolu sa mjernim opsegom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trenutnih mjernih mjesta i mjernih mjesta iz najrecentnijih godišnjih izvješća. (Mjerni opsezi moraju biti u potpunosti pokriveni dozvolom).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0050" y="2200276"/>
            <a:ext cx="70485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5" y="3429000"/>
            <a:ext cx="7658100" cy="1409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Od nadziranog ispitnog laboratorija zatražiti popis mjerne opreme s kojom provodi mjerenja kvalitete zraka uključujući proizvođača, tip i model, godinu proizvodnje te broj certifikata o prihvaćenom ispitivanju opreme (tipsko odobrenje) iz članka 15. Pravilnika.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3429001"/>
            <a:ext cx="704850" cy="14001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52525" y="4886325"/>
            <a:ext cx="7658100" cy="9239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Provjeriti imaju li svi tipovi instrumenata certifikat o prihvaćenom ispitivanju opreme (tipsko odobrenje).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4886326"/>
            <a:ext cx="704850" cy="904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5.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1574" y="2162174"/>
            <a:ext cx="7667625" cy="105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Po nasumičnom odabiru pregledati nekoliko godišnjih izvješća o praćenju kvalitete zraka i daljnje korake provjere prilagoditi godini za koju je izvješće izdano ili u nadzor uzeti najrecentnija izvješća iz A1.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050" y="2162176"/>
            <a:ext cx="704850" cy="1057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2049" y="3295649"/>
            <a:ext cx="7667625" cy="1152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Utvrditi identifikaciju (klasa / urudžbeni broj),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valjanost dozvole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(datum do kada vrijedi za svaku onečišćujuću tvar) i onečišćujuće tvari za koje je izdana.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525" y="3286126"/>
            <a:ext cx="704850" cy="11525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1574" y="4533899"/>
            <a:ext cx="7667625" cy="13620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Služeći se saznanjima koja su stečena u fazi pripreme u obliku nalaza zapisnički konstatirati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pokrivenost mjernog opsega dozvolom </a:t>
            </a: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i jesu li se za to mjerno mjesto </a:t>
            </a:r>
            <a:r>
              <a:rPr lang="hr-HR" sz="2000" b="1" u="sng" dirty="0" smtClean="0">
                <a:solidFill>
                  <a:schemeClr val="tx2">
                    <a:lumMod val="75000"/>
                  </a:schemeClr>
                </a:solidFill>
              </a:rPr>
              <a:t>već izdavala godišnja izvješća. 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(Primjer: Tablica 1.)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050" y="4505326"/>
            <a:ext cx="704850" cy="13811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0500" y="400051"/>
            <a:ext cx="8686800" cy="666749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95350" indent="-895350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Postupak kontrole provedbe propisa po fazama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8150" y="1238249"/>
            <a:ext cx="8439150" cy="847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438151" y="1428750"/>
            <a:ext cx="842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 B. Provedba inspekcijskog nadzora - koraci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150" y="2152651"/>
            <a:ext cx="704850" cy="33146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lang="hr-H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199" y="2152649"/>
            <a:ext cx="7667625" cy="3324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Provjeriti ispunjava li nadzirani ispitni laboratorij sve uvjete iz članka 55. ZOZZ provjerom: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izvatka iz sudskog registra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dokumentacije o djelatnicima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prostorija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mjerne opreme</a:t>
            </a:r>
          </a:p>
          <a:p>
            <a:pPr algn="just"/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- ispitnih metoda koje koristi</a:t>
            </a:r>
          </a:p>
          <a:p>
            <a:pPr algn="just">
              <a:buFontTx/>
              <a:buChar char="-"/>
            </a:pP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potvrde o akreditaciji ispitnog laboratorija prema HRN EN ISO/IEC 17025 i njenom prilogu</a:t>
            </a:r>
          </a:p>
          <a:p>
            <a:pPr algn="just">
              <a:buFontTx/>
              <a:buChar char="-"/>
            </a:pPr>
            <a:r>
              <a:rPr lang="hr-HR" sz="2000" b="1" dirty="0" smtClean="0">
                <a:solidFill>
                  <a:schemeClr val="tx2">
                    <a:lumMod val="75000"/>
                  </a:schemeClr>
                </a:solidFill>
              </a:rPr>
              <a:t> potvrde referentnog laboratorija ako je posjeduje</a:t>
            </a:r>
            <a:endParaRPr lang="hr-H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14880</TotalTime>
  <Words>2148</Words>
  <Application>Microsoft Office PowerPoint</Application>
  <PresentationFormat>On-screen Show (4:3)</PresentationFormat>
  <Paragraphs>231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11. INSPEKCIJSKI NADZOR</vt:lpstr>
      <vt:lpstr>11.2 INSPEKCIJSKI NADZOR ISPITNIH LABORATORIJA</vt:lpstr>
      <vt:lpstr>11.2 INSPEKCIJSKI NADZOR ISPITNIH LABORATORIJA</vt:lpstr>
      <vt:lpstr>11.2 INSPEKCIJSKI NADZOR ISPITNIH LABORATORIJA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Postupak kontrole provedbe propisa po fazama</vt:lpstr>
      <vt:lpstr>  Tablica 1. Primjer usporedbe dozvole sa mjernim opsezima  </vt:lpstr>
      <vt:lpstr>Rokovi za otklanjanje nedostataka</vt:lpstr>
      <vt:lpstr> Tablica 1.   Realni rokovi za otklanjanje uočenih nedostataka i nepravilnosti </vt:lpstr>
      <vt:lpstr> Tablica 1.   Realni rokovi za otklanjanje uočenih nedostataka i nepravilnosti 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966</cp:revision>
  <cp:lastPrinted>2017-12-15T06:46:56Z</cp:lastPrinted>
  <dcterms:created xsi:type="dcterms:W3CDTF">2011-04-14T13:56:18Z</dcterms:created>
  <dcterms:modified xsi:type="dcterms:W3CDTF">2017-12-29T13:35:15Z</dcterms:modified>
</cp:coreProperties>
</file>