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36" r:id="rId2"/>
    <p:sldId id="337" r:id="rId3"/>
    <p:sldId id="389" r:id="rId4"/>
    <p:sldId id="420" r:id="rId5"/>
    <p:sldId id="423" r:id="rId6"/>
    <p:sldId id="405" r:id="rId7"/>
    <p:sldId id="406" r:id="rId8"/>
    <p:sldId id="408" r:id="rId9"/>
    <p:sldId id="409" r:id="rId10"/>
    <p:sldId id="410" r:id="rId11"/>
    <p:sldId id="411" r:id="rId12"/>
    <p:sldId id="412" r:id="rId13"/>
    <p:sldId id="413" r:id="rId14"/>
    <p:sldId id="414" r:id="rId15"/>
    <p:sldId id="422" r:id="rId16"/>
    <p:sldId id="421" r:id="rId17"/>
    <p:sldId id="415" r:id="rId18"/>
    <p:sldId id="416" r:id="rId19"/>
    <p:sldId id="403" r:id="rId20"/>
    <p:sldId id="417" r:id="rId21"/>
    <p:sldId id="418" r:id="rId22"/>
    <p:sldId id="378" r:id="rId23"/>
  </p:sldIdLst>
  <p:sldSz cx="9144000" cy="6858000" type="screen4x3"/>
  <p:notesSz cx="6648450" cy="9774238"/>
  <p:defaultTextStyle>
    <a:defPPr>
      <a:defRPr lang="sr-Latn-C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4F9751"/>
    <a:srgbClr val="7F7F7F"/>
    <a:srgbClr val="1F497D"/>
    <a:srgbClr val="696969"/>
    <a:srgbClr val="B2B2B2"/>
    <a:srgbClr val="FFFF00"/>
    <a:srgbClr val="0099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8" autoAdjust="0"/>
    <p:restoredTop sz="94041" autoAdjust="0"/>
  </p:normalViewPr>
  <p:slideViewPr>
    <p:cSldViewPr snapToGrid="0">
      <p:cViewPr>
        <p:scale>
          <a:sx n="100" d="100"/>
          <a:sy n="100" d="100"/>
        </p:scale>
        <p:origin x="-1932" y="-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81313" cy="488950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5551" y="0"/>
            <a:ext cx="2881313" cy="488950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FCCE8EBA-FD0C-4A1B-AF4A-FCFDA8A277FE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3701"/>
            <a:ext cx="2881313" cy="488950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5551" y="9283701"/>
            <a:ext cx="2881313" cy="488950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FE047F84-2A2A-40F6-B787-33EBFBB37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54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80995" cy="488712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5917" y="0"/>
            <a:ext cx="2880995" cy="488712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770BD311-196A-45E2-A9B8-227934A99DF1}" type="datetimeFigureOut">
              <a:rPr lang="en-US" smtClean="0"/>
              <a:pPr/>
              <a:t>12/29/2017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7" tIns="45714" rIns="91427" bIns="457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845" y="4642764"/>
            <a:ext cx="5318760" cy="4398407"/>
          </a:xfrm>
          <a:prstGeom prst="rect">
            <a:avLst/>
          </a:prstGeom>
        </p:spPr>
        <p:txBody>
          <a:bodyPr vert="horz" lIns="91427" tIns="45714" rIns="91427" bIns="4571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3830"/>
            <a:ext cx="2880995" cy="488712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5917" y="9283830"/>
            <a:ext cx="2880995" cy="488712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F0282F69-6CD6-4349-8579-1B7D032BC0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86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1063" y="733425"/>
            <a:ext cx="4886325" cy="366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5BACC-D375-49FC-911B-EF24970D5446}" type="slidenum">
              <a:rPr lang="hr-HR" smtClean="0"/>
              <a:pPr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44859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76F4E-0CC0-48CA-8B7E-32318E3399A0}" type="datetime1">
              <a:rPr lang="hr-HR" smtClean="0"/>
              <a:pPr>
                <a:defRPr/>
              </a:pPr>
              <a:t>29.12.2017.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A49DB-6967-4B0E-AC43-751D0026E287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87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6F6D5-2900-4F33-AA61-8CB79168A715}" type="datetime1">
              <a:rPr lang="hr-HR" smtClean="0"/>
              <a:pPr>
                <a:defRPr/>
              </a:pPr>
              <a:t>29.12.2017.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52E65-0A7B-4394-AAA6-8E4129BBACCC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551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D4644-5025-4B18-8050-2AFA2F11A890}" type="datetime1">
              <a:rPr lang="hr-HR" smtClean="0"/>
              <a:pPr>
                <a:defRPr/>
              </a:pPr>
              <a:t>29.12.2017.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0264E-E2D6-4587-8C0A-E6FC1BC8083D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1180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C842B-6BEB-4CC0-9E7D-2B82AE79A493}" type="datetime1">
              <a:rPr lang="hr-HR" smtClean="0"/>
              <a:pPr>
                <a:defRPr/>
              </a:pPr>
              <a:t>29.12.2017.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43F40-157C-4097-B33E-49A278C4E3AD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7904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422BF-A1B3-44F8-85EA-ACDB4228048F}" type="datetime1">
              <a:rPr lang="hr-HR" smtClean="0"/>
              <a:pPr>
                <a:defRPr/>
              </a:pPr>
              <a:t>29.12.2017.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AD9FF-E165-46B8-81D5-6DA4411175F8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7646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1E551-302D-4D8B-A0CD-1BF7AD1FA0B3}" type="datetime1">
              <a:rPr lang="hr-HR" smtClean="0"/>
              <a:pPr>
                <a:defRPr/>
              </a:pPr>
              <a:t>29.12.2017.</a:t>
            </a:fld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67100-B09E-411F-9EA7-1DDCB864CBD8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1218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2858D-5BD2-48C2-B570-61E1042BB9ED}" type="datetime1">
              <a:rPr lang="hr-HR" smtClean="0"/>
              <a:pPr>
                <a:defRPr/>
              </a:pPr>
              <a:t>29.12.2017.</a:t>
            </a:fld>
            <a:endParaRPr lang="hr-H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8A32B-3929-4234-A6A5-CD39D5EB939A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1788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FDE3F-6E65-4676-ADDE-DCF2AEDBECB5}" type="datetime1">
              <a:rPr lang="hr-HR" smtClean="0"/>
              <a:pPr>
                <a:defRPr/>
              </a:pPr>
              <a:t>29.12.2017.</a:t>
            </a:fld>
            <a:endParaRPr lang="hr-H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93FFD-794A-4573-BD39-3E3A59F3948E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2194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5BB27-1AFB-42D4-9201-AFB8DFE5D1A1}" type="datetime1">
              <a:rPr lang="hr-HR" smtClean="0"/>
              <a:pPr>
                <a:defRPr/>
              </a:pPr>
              <a:t>29.12.2017.</a:t>
            </a:fld>
            <a:endParaRPr lang="hr-H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6BF07-6BC4-45A2-846C-A2F95AEB42B7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0270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567CF2-3E28-4ED4-BC83-A9213803CF4E}" type="datetime1">
              <a:rPr lang="hr-HR" smtClean="0"/>
              <a:pPr>
                <a:defRPr/>
              </a:pPr>
              <a:t>29.12.2017.</a:t>
            </a:fld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E8B5B-C891-4A71-9723-7AAF03BC2970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7315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0D033-525C-40F7-90AA-1EB2854FCA36}" type="datetime1">
              <a:rPr lang="hr-HR" smtClean="0"/>
              <a:pPr>
                <a:defRPr/>
              </a:pPr>
              <a:t>29.12.2017.</a:t>
            </a:fld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DD575-CA7E-48E2-93AD-648CB6706CC3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1800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hr-HR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59E224B-E8DB-4943-90D7-4DF911E0258D}" type="datetime1">
              <a:rPr lang="hr-HR" smtClean="0"/>
              <a:pPr>
                <a:defRPr/>
              </a:pPr>
              <a:t>29.12.2017.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D486A0B-6466-44A0-A6B7-FAB9B128BBF1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szz.azo.hr/iskz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8" r="13582"/>
          <a:stretch/>
        </p:blipFill>
        <p:spPr>
          <a:xfrm>
            <a:off x="0" y="1119116"/>
            <a:ext cx="9136006" cy="4582938"/>
          </a:xfrm>
          <a:prstGeom prst="rect">
            <a:avLst/>
          </a:prstGeom>
        </p:spPr>
      </p:pic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623087" y="1401200"/>
            <a:ext cx="8520912" cy="4263225"/>
          </a:xfrm>
        </p:spPr>
        <p:txBody>
          <a:bodyPr>
            <a:normAutofit/>
          </a:bodyPr>
          <a:lstStyle/>
          <a:p>
            <a:pPr algn="l"/>
            <a:endParaRPr lang="hr-HR" b="1" dirty="0" smtClean="0">
              <a:solidFill>
                <a:schemeClr val="bg1"/>
              </a:solidFill>
            </a:endParaRPr>
          </a:p>
          <a:p>
            <a:pPr algn="l"/>
            <a:r>
              <a:rPr lang="hr-H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Jačanje inspekcije zaštite okoliša radi učinkovite kontrole praćenja kakvoće zraka i sustava trgovanja emisijskim jedinicama stakleničkih plinova, kako bi se postigla bolja kvaliteta zraka </a:t>
            </a:r>
          </a:p>
          <a:p>
            <a:pPr algn="l"/>
            <a:r>
              <a:rPr lang="hr-H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 Republici Hrvatskoj</a:t>
            </a:r>
            <a:endParaRPr lang="hr-H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84" y="101776"/>
            <a:ext cx="1940224" cy="1375727"/>
          </a:xfrm>
          <a:prstGeom prst="rect">
            <a:avLst/>
          </a:prstGeom>
        </p:spPr>
      </p:pic>
      <p:pic>
        <p:nvPicPr>
          <p:cNvPr id="8" name="Slika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7" y="5986075"/>
            <a:ext cx="2079460" cy="871926"/>
          </a:xfrm>
          <a:prstGeom prst="rect">
            <a:avLst/>
          </a:prstGeom>
        </p:spPr>
      </p:pic>
      <p:sp>
        <p:nvSpPr>
          <p:cNvPr id="9" name="Podnaslov 2"/>
          <p:cNvSpPr txBox="1">
            <a:spLocks/>
          </p:cNvSpPr>
          <p:nvPr/>
        </p:nvSpPr>
        <p:spPr>
          <a:xfrm>
            <a:off x="7024693" y="6625760"/>
            <a:ext cx="2111313" cy="2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1000" dirty="0">
                <a:solidFill>
                  <a:schemeClr val="accent1">
                    <a:lumMod val="50000"/>
                  </a:schemeClr>
                </a:solidFill>
              </a:rPr>
              <a:t>Ovaj projekt financira Europska unija</a:t>
            </a:r>
            <a:endParaRPr lang="en-GB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Slika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251" y="6029586"/>
            <a:ext cx="857019" cy="618958"/>
          </a:xfrm>
          <a:prstGeom prst="rect">
            <a:avLst/>
          </a:prstGeom>
        </p:spPr>
      </p:pic>
      <p:pic>
        <p:nvPicPr>
          <p:cNvPr id="11" name="Slika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524" y="6005124"/>
            <a:ext cx="1855967" cy="684735"/>
          </a:xfrm>
          <a:prstGeom prst="rect">
            <a:avLst/>
          </a:prstGeom>
        </p:spPr>
      </p:pic>
      <p:pic>
        <p:nvPicPr>
          <p:cNvPr id="12" name="Slika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988" y="6039112"/>
            <a:ext cx="674471" cy="70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2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Postupak kontrole provedbe propisa po fazama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8150" y="1238249"/>
            <a:ext cx="8439150" cy="8477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38151" y="1428750"/>
            <a:ext cx="842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 B. Provedba inspekcijskog nadzora - koraci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8625" y="2171701"/>
            <a:ext cx="704850" cy="16478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09674" y="3876675"/>
            <a:ext cx="7667625" cy="20288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r-H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8625" y="3886200"/>
            <a:ext cx="704850" cy="2038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>
                <a:solidFill>
                  <a:schemeClr val="tx2">
                    <a:lumMod val="75000"/>
                  </a:schemeClr>
                </a:solidFill>
              </a:rPr>
              <a:t>6</a:t>
            </a:r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228599" y="5924550"/>
            <a:ext cx="1095375" cy="276225"/>
          </a:xfrm>
          <a:prstGeom prst="downArrow">
            <a:avLst>
              <a:gd name="adj1" fmla="val 64286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238250" y="3926355"/>
            <a:ext cx="751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BA" altLang="ja-JP" sz="20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MS Mincho" pitchFamily="49" charset="-128"/>
                <a:cs typeface="Times New Roman" pitchFamily="18" charset="0"/>
              </a:rPr>
              <a:t>Provjeriti da li </a:t>
            </a:r>
            <a:r>
              <a:rPr kumimoji="0" lang="hr-BA" altLang="ja-JP" sz="2000" b="1" i="0" u="sng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MS Mincho" pitchFamily="49" charset="-128"/>
                <a:cs typeface="Times New Roman" pitchFamily="18" charset="0"/>
              </a:rPr>
              <a:t>izvješća o praćenju kvalitete </a:t>
            </a:r>
            <a:r>
              <a:rPr kumimoji="0" lang="hr-BA" altLang="ja-JP" sz="20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MS Mincho" pitchFamily="49" charset="-128"/>
                <a:cs typeface="Times New Roman" pitchFamily="18" charset="0"/>
              </a:rPr>
              <a:t>zraka sadržavaju podatke o (</a:t>
            </a:r>
            <a:r>
              <a:rPr kumimoji="0" lang="hr-BA" altLang="ja-JP" sz="20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n-lt"/>
                <a:ea typeface="MS Mincho" pitchFamily="49" charset="-128"/>
                <a:cs typeface="Times New Roman" pitchFamily="18" charset="0"/>
              </a:rPr>
              <a:t>čl. 22 PPKZ</a:t>
            </a:r>
            <a:r>
              <a:rPr kumimoji="0" lang="hr-BA" altLang="ja-JP" sz="20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MS Mincho" pitchFamily="49" charset="-128"/>
                <a:cs typeface="Times New Roman" pitchFamily="18" charset="0"/>
              </a:rPr>
              <a:t>):</a:t>
            </a:r>
            <a:endParaRPr kumimoji="0" lang="hr-HR" altLang="ja-JP" sz="2000" b="1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BA" altLang="ja-JP" sz="20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MS Mincho" pitchFamily="49" charset="-128"/>
                <a:cs typeface="Times New Roman" pitchFamily="18" charset="0"/>
              </a:rPr>
              <a:t>– pravnoj osobi – ispitnom laboratoriju ili referentnom laboratoriju koji obavlja praćenje kvalitete zraka</a:t>
            </a:r>
            <a:endParaRPr kumimoji="0" lang="hr-HR" altLang="ja-JP" sz="2000" b="1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BA" altLang="ja-JP" sz="20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MS Mincho" pitchFamily="49" charset="-128"/>
                <a:cs typeface="Times New Roman" pitchFamily="18" charset="0"/>
              </a:rPr>
              <a:t>– mjernim mjestima uzimanja uzoraka i opsegu mjerenja</a:t>
            </a:r>
            <a:endParaRPr kumimoji="0" lang="hr-HR" altLang="ja-JP" sz="2000" b="1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BA" altLang="ja-JP" sz="20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MS Mincho" pitchFamily="49" charset="-128"/>
                <a:cs typeface="Times New Roman" pitchFamily="18" charset="0"/>
              </a:rPr>
              <a:t>– vremenu i načinu uzimanja uzoraka</a:t>
            </a:r>
            <a:endParaRPr kumimoji="0" lang="hr-BA" altLang="ja-JP" sz="2000" b="1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19199" y="2162174"/>
            <a:ext cx="7667625" cy="16573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Po nasumičnom odabiru pregledati nekoliko godišnjih izvješća o praćenju kvalitete zraka i daljnje korake provjere prilagoditi godini za koju je izvješće izdano ili u nadzor uzeti najrecentnija izvješća iz A2.</a:t>
            </a:r>
            <a:endParaRPr lang="hr-H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Postupak kontrole provedbe propisa po fazama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8150" y="1238249"/>
            <a:ext cx="8439150" cy="8477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38151" y="1428750"/>
            <a:ext cx="842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 B. Provedba inspekcijskog nadzora - koraci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19199" y="2152649"/>
            <a:ext cx="7667625" cy="37433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hr-H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8625" y="2171701"/>
            <a:ext cx="704850" cy="37242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>
                <a:solidFill>
                  <a:schemeClr val="tx2">
                    <a:lumMod val="75000"/>
                  </a:schemeClr>
                </a:solidFill>
              </a:rPr>
              <a:t>6</a:t>
            </a:r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228599" y="5924550"/>
            <a:ext cx="1095375" cy="276225"/>
          </a:xfrm>
          <a:prstGeom prst="downArrow">
            <a:avLst>
              <a:gd name="adj1" fmla="val 64286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1257301" y="2318713"/>
            <a:ext cx="756285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BA" altLang="ja-JP" sz="20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MS Mincho" pitchFamily="49" charset="-128"/>
                <a:cs typeface="Times New Roman" pitchFamily="18" charset="0"/>
              </a:rPr>
              <a:t>– korištenim metodama mjerenja i mjernoj opremi</a:t>
            </a:r>
            <a:endParaRPr kumimoji="0" lang="hr-HR" altLang="ja-JP" sz="2000" b="1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BA" altLang="ja-JP" sz="20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MS Mincho" pitchFamily="49" charset="-128"/>
                <a:cs typeface="Times New Roman" pitchFamily="18" charset="0"/>
              </a:rPr>
              <a:t>– osiguravanju kvalitete podataka prema zahtjevu usklađene norme za ispitne i umjerne laboratorije</a:t>
            </a:r>
            <a:endParaRPr kumimoji="0" lang="hr-HR" altLang="ja-JP" sz="2000" b="1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BA" altLang="ja-JP" sz="20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MS Mincho" pitchFamily="49" charset="-128"/>
                <a:cs typeface="Times New Roman" pitchFamily="18" charset="0"/>
              </a:rPr>
              <a:t>– ostalim podacima iz područja osiguravanja kvalitete, kao što su osiguravanje kontinuiteta, sudjelovanje u usporednim mjerenjima, odstupanja od propisane metodologije i razlozi za to.</a:t>
            </a:r>
            <a:endParaRPr kumimoji="0" lang="hr-HR" altLang="ja-JP" sz="2000" b="1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BA" altLang="ja-JP" sz="20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MS Mincho" pitchFamily="49" charset="-128"/>
                <a:cs typeface="Times New Roman" pitchFamily="18" charset="0"/>
              </a:rPr>
              <a:t>– o razini onečišćenosti zraka te o datumima i razdobljima onečišćenosti zraka koje prekoračuju granične vrijednosti, ciljne vrijednosti i dugoročne ciljeve za prizemni ozon</a:t>
            </a:r>
            <a:endParaRPr kumimoji="0" lang="hr-HR" altLang="ja-JP" sz="2000" b="1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BA" altLang="ja-JP" sz="20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MS Mincho" pitchFamily="49" charset="-128"/>
                <a:cs typeface="Times New Roman" pitchFamily="18" charset="0"/>
              </a:rPr>
              <a:t>– o prekoračenju praga obavješćivanja i pragova upozorenja te o datumima i razdobljima</a:t>
            </a:r>
            <a:endParaRPr kumimoji="0" lang="hr-BA" altLang="ja-JP" sz="2000" b="1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Postupak kontrole provedbe propisa po fazama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8150" y="1238249"/>
            <a:ext cx="8439150" cy="8477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38151" y="1428750"/>
            <a:ext cx="842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 B. Provedba inspekcijskog nadzora - koraci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19199" y="2152649"/>
            <a:ext cx="7667625" cy="45434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hr-H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8625" y="2171701"/>
            <a:ext cx="704850" cy="45243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>
                <a:solidFill>
                  <a:schemeClr val="tx2">
                    <a:lumMod val="75000"/>
                  </a:schemeClr>
                </a:solidFill>
              </a:rPr>
              <a:t>6</a:t>
            </a:r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85875" y="2266950"/>
            <a:ext cx="74866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r-BA" sz="2000" b="1" dirty="0" smtClean="0">
                <a:solidFill>
                  <a:schemeClr val="tx2">
                    <a:lumMod val="75000"/>
                  </a:schemeClr>
                </a:solidFill>
              </a:rPr>
              <a:t>– o izračunatim statističkim parametrima onečišćenosti zraka za onečišćujuće tvari prema mjerilima određenim u prilogu 8. PPKZ – aritmetičkoj sredini, medijanu, relevantnom percentilu i maksimalnoj vrijednosti, obuhvatu podataka – postotak od ukupno mogućeg broja podataka te broju podataka, za relevantna vremena usrednjavanja</a:t>
            </a:r>
            <a:endParaRPr lang="hr-HR" sz="2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r>
              <a:rPr lang="hr-BA" sz="2000" b="1" dirty="0" smtClean="0">
                <a:solidFill>
                  <a:schemeClr val="tx2">
                    <a:lumMod val="75000"/>
                  </a:schemeClr>
                </a:solidFill>
              </a:rPr>
              <a:t>– o prosječnoj godišnjoj vrijednosti prekursora ozona, policikličkih aromatskih ugljikovodika i kemijskog sastava u lebdećim česticama PM</a:t>
            </a:r>
            <a:r>
              <a:rPr lang="hr-BA" sz="2000" b="1" baseline="-25000" dirty="0" smtClean="0">
                <a:solidFill>
                  <a:schemeClr val="tx2">
                    <a:lumMod val="75000"/>
                  </a:schemeClr>
                </a:solidFill>
              </a:rPr>
              <a:t>2,5</a:t>
            </a:r>
            <a:endParaRPr lang="hr-HR" sz="2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r>
              <a:rPr lang="hr-BA" sz="2000" b="1" dirty="0" smtClean="0">
                <a:solidFill>
                  <a:schemeClr val="tx2">
                    <a:lumMod val="75000"/>
                  </a:schemeClr>
                </a:solidFill>
              </a:rPr>
              <a:t>– o razini onečišćenosti zraka u odnosu na gornji i donji prag procjene</a:t>
            </a:r>
            <a:endParaRPr lang="hr-HR" sz="2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r>
              <a:rPr lang="hr-BA" sz="2000" b="1" dirty="0" smtClean="0">
                <a:solidFill>
                  <a:schemeClr val="tx2">
                    <a:lumMod val="75000"/>
                  </a:schemeClr>
                </a:solidFill>
              </a:rPr>
              <a:t>– o kriterijima primijenjenim prilikom ocjenjivanja onečišćenosti zraka</a:t>
            </a:r>
            <a:endParaRPr lang="hr-HR" sz="2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r>
              <a:rPr lang="hr-BA" sz="2000" b="1" dirty="0" smtClean="0">
                <a:solidFill>
                  <a:schemeClr val="tx2">
                    <a:lumMod val="75000"/>
                  </a:schemeClr>
                </a:solidFill>
              </a:rPr>
              <a:t>– o uzrocima prekoračenja granične vrijednosti, ciljne vrijednosti i dugoročnog cilja za prizemni ozon.</a:t>
            </a:r>
            <a:endParaRPr lang="hr-H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Postupak kontrole provedbe propisa po fazama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98465" y="1238249"/>
            <a:ext cx="8439150" cy="8477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298465" y="1400502"/>
            <a:ext cx="842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 B. Provedba inspekcijskog nadzora - koraci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85862" y="2095498"/>
            <a:ext cx="7667625" cy="18478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hr-HR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2354" y="2126514"/>
            <a:ext cx="704850" cy="18287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0965" y="2126514"/>
            <a:ext cx="74866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Provjeriti da li je onečišćivač izvorne i validirane podatke o praćenju kvalitete zraka i izvješće o razinama onečišćenosti i ocjeni kvalitete zraka dostavio nadležnom upravnom tijelu županije, Grada Zagreba i grada do </a:t>
            </a:r>
            <a:r>
              <a:rPr lang="hr-HR" sz="2000" b="1" u="sng" dirty="0" smtClean="0">
                <a:solidFill>
                  <a:schemeClr val="tx2">
                    <a:lumMod val="75000"/>
                  </a:schemeClr>
                </a:solidFill>
              </a:rPr>
              <a:t>31. ožujka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 tekuće godine za proteklu kalendarsku godinu (</a:t>
            </a:r>
            <a:r>
              <a:rPr lang="hr-HR" sz="2000" b="1" dirty="0" smtClean="0">
                <a:solidFill>
                  <a:srgbClr val="FF3300"/>
                </a:solidFill>
              </a:rPr>
              <a:t>čl. 32 ZOZZ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).</a:t>
            </a:r>
            <a:endParaRPr lang="hr-H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Postupak kontrole provedbe propisa po fazama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00050" y="1228723"/>
            <a:ext cx="8439150" cy="9715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19101" y="1228725"/>
            <a:ext cx="8429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C. Postupanje po provedenom inspekcijskom nadzoru - koraci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71574" y="2276474"/>
            <a:ext cx="7667625" cy="16764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hr-HR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0050" y="2276476"/>
            <a:ext cx="704850" cy="1676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1.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76350" y="2428875"/>
            <a:ext cx="746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r-HR" sz="20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Ukoliko je onečišćivač </a:t>
            </a:r>
            <a:r>
              <a:rPr lang="hr-HR" sz="2000" b="1" u="sng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u potpunosti ignorirao </a:t>
            </a:r>
            <a:r>
              <a:rPr lang="hr-HR" sz="20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svoje obaveze po dokumentu iz A1 inspektor će mu </a:t>
            </a:r>
            <a:r>
              <a:rPr lang="hr-HR" sz="2000" b="1" u="sng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rješenjem</a:t>
            </a:r>
            <a:r>
              <a:rPr lang="hr-HR" sz="20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narediti 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mjere za otklanjanje nepravilnosti </a:t>
            </a:r>
            <a:r>
              <a:rPr lang="hr-HR" sz="20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s rokom izvršenja </a:t>
            </a:r>
            <a:r>
              <a:rPr lang="hr-HR" sz="2000" b="1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hr-HR" sz="2000" b="1" u="sng" dirty="0">
                <a:solidFill>
                  <a:srgbClr val="FF3300"/>
                </a:solidFill>
              </a:rPr>
              <a:t>čl. 131 </a:t>
            </a:r>
            <a:r>
              <a:rPr lang="hr-HR" sz="2000" b="1" u="sng" dirty="0" smtClean="0">
                <a:solidFill>
                  <a:srgbClr val="FF3300"/>
                </a:solidFill>
              </a:rPr>
              <a:t>i čl. 137 ZOZZ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hr-HR" sz="2000" b="1" dirty="0">
                <a:solidFill>
                  <a:schemeClr val="tx2">
                    <a:lumMod val="75000"/>
                  </a:schemeClr>
                </a:solidFill>
              </a:rPr>
              <a:t>i pokrenuti prekršajni postupak </a:t>
            </a:r>
            <a:r>
              <a:rPr lang="hr-HR" sz="20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po </a:t>
            </a:r>
            <a:r>
              <a:rPr lang="hr-HR" sz="2000" b="1" dirty="0">
                <a:solidFill>
                  <a:srgbClr val="FF0000"/>
                </a:solidFill>
                <a:latin typeface="+mn-lt"/>
              </a:rPr>
              <a:t>članku 145 ZOZZ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.</a:t>
            </a:r>
            <a:endParaRPr lang="hr-HR" sz="2000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Postupak kontrole provedbe propisa po fazama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00050" y="1228723"/>
            <a:ext cx="8439150" cy="9715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19101" y="1228725"/>
            <a:ext cx="8429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C. Postupanje po provedenom inspekcijskom nadzoru - koraci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71574" y="2276473"/>
            <a:ext cx="7667625" cy="36302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hr-HR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0050" y="2276476"/>
            <a:ext cx="704850" cy="36302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76350" y="2428875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Ako u koraku B1 utvrđeno da onečišćivač </a:t>
            </a:r>
            <a:r>
              <a:rPr lang="hr-HR" sz="2000" b="1" u="sng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nije osigurao 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PKZ sukladno dokumentu iz A1 i </a:t>
            </a:r>
            <a:r>
              <a:rPr lang="hr-HR" sz="2000" b="1" u="sng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nije sklopio ugovor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o PKZ s odgovarajućim ispitnim laboratorijem inspektor će ukazati na nedostatke i nepravilnosti i </a:t>
            </a:r>
            <a:r>
              <a:rPr lang="hr-HR" sz="2000" b="1" u="sng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rješenjem 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odrediti </a:t>
            </a:r>
            <a:r>
              <a:rPr lang="hr-HR" sz="2000" b="1" u="sng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rok njihova otklanjanja</a:t>
            </a:r>
            <a:r>
              <a:rPr lang="hr-HR" sz="2000" b="1" dirty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hr-HR" sz="2000" b="1" u="sng" dirty="0">
                <a:solidFill>
                  <a:srgbClr val="FF3300"/>
                </a:solidFill>
              </a:rPr>
              <a:t>čl. </a:t>
            </a:r>
            <a:r>
              <a:rPr lang="hr-HR" sz="2000" b="1" u="sng" dirty="0" smtClean="0">
                <a:solidFill>
                  <a:srgbClr val="FF3300"/>
                </a:solidFill>
              </a:rPr>
              <a:t>131 i čl. 137. ZOZZ</a:t>
            </a:r>
            <a:r>
              <a:rPr lang="hr-HR" sz="20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, dužina roka ovisi o fazi osiguravanja PKZ u kojoj se onečišćivač nalazi (vidjeti Tablicu 1). </a:t>
            </a:r>
          </a:p>
        </p:txBody>
      </p:sp>
    </p:spTree>
    <p:extLst>
      <p:ext uri="{BB962C8B-B14F-4D97-AF65-F5344CB8AC3E}">
        <p14:creationId xmlns:p14="http://schemas.microsoft.com/office/powerpoint/2010/main" val="320552578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Postupak kontrole provedbe propisa po fazama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00050" y="1228723"/>
            <a:ext cx="8439150" cy="9715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19101" y="1228725"/>
            <a:ext cx="8429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C. </a:t>
            </a:r>
            <a:r>
              <a:rPr lang="hr-HR" sz="2800" b="1" dirty="0">
                <a:solidFill>
                  <a:schemeClr val="tx2">
                    <a:lumMod val="75000"/>
                  </a:schemeClr>
                </a:solidFill>
              </a:rPr>
              <a:t>Postupanje po provedenom </a:t>
            </a:r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inspekcijskom nadzoru - koraci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6239" y="2200276"/>
            <a:ext cx="704850" cy="34480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3.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66800" y="2200274"/>
            <a:ext cx="7667625" cy="3448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hr-HR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6812" y="2222866"/>
            <a:ext cx="746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Ako su u koracima </a:t>
            </a:r>
          </a:p>
          <a:p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B2 i B3 (nepotpuna pokrivenost dozvole)</a:t>
            </a:r>
          </a:p>
          <a:p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B4 (kontinuirani prijenos podataka u HAOP)</a:t>
            </a:r>
          </a:p>
          <a:p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B5 i B6 (izvješće i sadržaj izvješća)</a:t>
            </a:r>
          </a:p>
          <a:p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B7 (rokovi dostave izvješća) </a:t>
            </a:r>
          </a:p>
          <a:p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utvrđene nepravilnosti inspektor će ukazati na nedostatke i nepravilnosti i odrediti rok njihova otklanjanja, te isto </a:t>
            </a:r>
            <a:r>
              <a:rPr lang="hr-HR" sz="2000" b="1" u="sng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unijeti u zapisnik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(</a:t>
            </a:r>
            <a:r>
              <a:rPr lang="hr-HR" sz="2000" b="1" dirty="0" smtClean="0">
                <a:solidFill>
                  <a:srgbClr val="FF0000"/>
                </a:solidFill>
                <a:latin typeface="+mn-lt"/>
              </a:rPr>
              <a:t>čl. 131  ZOZZ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). </a:t>
            </a:r>
          </a:p>
          <a:p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Dužina roka ovisi o vrsti nepravilnosti</a:t>
            </a:r>
            <a:r>
              <a:rPr lang="hr-HR" sz="2000" b="1" dirty="0">
                <a:solidFill>
                  <a:schemeClr val="tx2">
                    <a:lumMod val="75000"/>
                  </a:schemeClr>
                </a:solidFill>
              </a:rPr>
              <a:t> (vidjeti Tablicu 1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).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endParaRPr lang="hr-HR" sz="2000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836186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Postupak kontrole provedbe propisa po fazama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00050" y="1228723"/>
            <a:ext cx="8439150" cy="9715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19101" y="1228725"/>
            <a:ext cx="8429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C. </a:t>
            </a:r>
            <a:r>
              <a:rPr lang="hr-HR" sz="2800" b="1" dirty="0">
                <a:solidFill>
                  <a:schemeClr val="tx2">
                    <a:lumMod val="75000"/>
                  </a:schemeClr>
                </a:solidFill>
              </a:rPr>
              <a:t>Postupanje po provedenom </a:t>
            </a:r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inspekcijskom nadzoru - koraci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71574" y="2276473"/>
            <a:ext cx="7667625" cy="23717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hr-HR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0050" y="2276476"/>
            <a:ext cx="704850" cy="2371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4.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38250" y="2324100"/>
            <a:ext cx="75819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Ukoliko onečišćivač ne ukloni nedostatke i nepravilnosti u roku zadanom u zapisniku iz C3 inspektor će </a:t>
            </a:r>
            <a:r>
              <a:rPr lang="hr-HR" sz="2000" b="1" u="sng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rješenjem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narediti </a:t>
            </a:r>
            <a:r>
              <a:rPr lang="hr-HR" sz="2000" b="1" dirty="0">
                <a:solidFill>
                  <a:schemeClr val="tx2">
                    <a:lumMod val="75000"/>
                  </a:schemeClr>
                </a:solidFill>
              </a:rPr>
              <a:t>mjere za otklanjanje nepravilnosti s rokom 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izvršenja</a:t>
            </a:r>
            <a:r>
              <a:rPr lang="hr-HR" sz="2000" b="1" dirty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hr-HR" sz="2000" b="1" u="sng" dirty="0">
                <a:solidFill>
                  <a:srgbClr val="FF3300"/>
                </a:solidFill>
              </a:rPr>
              <a:t>čl. 131 ZOZZ</a:t>
            </a:r>
            <a:r>
              <a:rPr lang="hr-HR" sz="20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. </a:t>
            </a:r>
          </a:p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Ako onečišćivač ne postupi po rješenju prisilit će se na izvršenje novčanom kaznom (</a:t>
            </a:r>
            <a:r>
              <a:rPr lang="hr-HR" sz="2000" b="1" dirty="0" smtClean="0">
                <a:solidFill>
                  <a:srgbClr val="FF3300"/>
                </a:solidFill>
                <a:latin typeface="+mn-lt"/>
              </a:rPr>
              <a:t>čl. 137 ZOZZ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) i pokrenuti prekršajni postupak 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po </a:t>
            </a:r>
            <a:r>
              <a:rPr lang="hr-HR" sz="2000" b="1" dirty="0">
                <a:solidFill>
                  <a:srgbClr val="FF0000"/>
                </a:solidFill>
              </a:rPr>
              <a:t>članku 145 ZOZZ</a:t>
            </a:r>
            <a:r>
              <a:rPr lang="hr-HR" sz="2000" b="1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algn="just"/>
            <a:endParaRPr lang="hr-HR" sz="2000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Rokovi za otklanjanje nedostataka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76240" y="1162049"/>
            <a:ext cx="8358186" cy="8953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hr-HR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2354" y="1255781"/>
            <a:ext cx="8187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Orijentacije radi u tablici 1 dani su realni rokovi za otklanjanje nedostataka utvrđenih u C1 do C7.</a:t>
            </a:r>
            <a:endParaRPr lang="hr-HR" sz="2000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942974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Tablica 1.   Realni rokovi za otklanjanje uočenih nedostataka i nepravilnosti</a:t>
            </a:r>
            <a:b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endParaRPr lang="hr-HR" sz="2800" b="1" dirty="0" smtClean="0">
              <a:solidFill>
                <a:schemeClr val="tx2">
                  <a:lumMod val="75000"/>
                </a:schemeClr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2424" y="1854200"/>
          <a:ext cx="8524875" cy="416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253"/>
                <a:gridCol w="4257997"/>
                <a:gridCol w="2841625"/>
              </a:tblGrid>
              <a:tr h="480326"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/>
                        <a:t>Br.</a:t>
                      </a:r>
                      <a:endParaRPr lang="hr-H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/>
                        <a:t>Opis nepravilnosti</a:t>
                      </a:r>
                      <a:endParaRPr lang="hr-H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/>
                        <a:t>Realni rok za otklanjanje</a:t>
                      </a:r>
                      <a:endParaRPr lang="hr-HR" sz="2000" dirty="0"/>
                    </a:p>
                  </a:txBody>
                  <a:tcPr anchor="ctr"/>
                </a:tc>
              </a:tr>
              <a:tr h="480326">
                <a:tc>
                  <a:txBody>
                    <a:bodyPr/>
                    <a:lstStyle/>
                    <a:p>
                      <a:pPr algn="ctr"/>
                      <a:r>
                        <a:rPr lang="hr-HR" sz="2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B1</a:t>
                      </a:r>
                      <a:endParaRPr lang="hr-HR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sz="1800" b="1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onečišćivač nije osigurao opremu za PKZ </a:t>
                      </a:r>
                      <a:endParaRPr lang="hr-HR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hr-HR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MS Mincho"/>
                          <a:cs typeface="Times New Roman"/>
                        </a:rPr>
                        <a:t>8-12 mjeseci</a:t>
                      </a:r>
                    </a:p>
                  </a:txBody>
                  <a:tcPr marL="68580" marR="68580" marT="0" marB="0" anchor="ctr"/>
                </a:tc>
              </a:tr>
              <a:tr h="1320590">
                <a:tc>
                  <a:txBody>
                    <a:bodyPr/>
                    <a:lstStyle/>
                    <a:p>
                      <a:pPr algn="ctr"/>
                      <a:r>
                        <a:rPr lang="hr-HR" sz="2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B1</a:t>
                      </a:r>
                      <a:endParaRPr lang="hr-HR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sz="1800" b="1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onečišćivač nije osigurao opremu za PKZ ali je u fazi nabave</a:t>
                      </a:r>
                      <a:endParaRPr lang="hr-HR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hr-HR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MS Mincho"/>
                          <a:cs typeface="Times New Roman"/>
                        </a:rPr>
                        <a:t>ovisno o fazi u kojoj se nalazi nabava ako je nabava na samom početku 8-12 mjeseci</a:t>
                      </a:r>
                    </a:p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hr-HR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MS Mincho"/>
                          <a:cs typeface="Times New Roman"/>
                        </a:rPr>
                        <a:t>ako je nabava pri kraju roka isporuke 30 dana</a:t>
                      </a:r>
                    </a:p>
                  </a:txBody>
                  <a:tcPr marL="68580" marR="68580" marT="0" marB="0" anchor="ctr"/>
                </a:tc>
              </a:tr>
              <a:tr h="775912">
                <a:tc>
                  <a:txBody>
                    <a:bodyPr/>
                    <a:lstStyle/>
                    <a:p>
                      <a:pPr algn="ctr"/>
                      <a:r>
                        <a:rPr lang="hr-HR" sz="2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B1</a:t>
                      </a:r>
                      <a:endParaRPr lang="hr-HR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sz="1800" b="1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onečišćivač je osigurao opremu za PKZ ali ne i laboratorij</a:t>
                      </a:r>
                      <a:endParaRPr lang="hr-HR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hr-HR" sz="18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MS Mincho"/>
                          <a:cs typeface="Times New Roman"/>
                        </a:rPr>
                        <a:t>30 dana ukoliko je takav laboratorij raspoloživ </a:t>
                      </a:r>
                    </a:p>
                  </a:txBody>
                  <a:tcPr marL="68580" marR="68580" marT="0" marB="0" anchor="ctr"/>
                </a:tc>
              </a:tr>
              <a:tr h="1108446">
                <a:tc>
                  <a:txBody>
                    <a:bodyPr/>
                    <a:lstStyle/>
                    <a:p>
                      <a:pPr algn="ctr"/>
                      <a:r>
                        <a:rPr lang="hr-HR" sz="2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B1</a:t>
                      </a:r>
                      <a:endParaRPr lang="hr-HR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sz="1800" b="1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onečišćivač nije osigurao opremu za PKZ ali traži laboratorij koji će mjerenja obaviti sa vlastitom opremom</a:t>
                      </a:r>
                      <a:endParaRPr lang="hr-HR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hr-HR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MS Mincho"/>
                          <a:cs typeface="Times New Roman"/>
                        </a:rPr>
                        <a:t>30 dana ukoliko je takav laboratorij postoji i na raspolaganju je što je rijetko slučaj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581275"/>
            <a:ext cx="8229600" cy="1143000"/>
          </a:xfrm>
        </p:spPr>
        <p:txBody>
          <a:bodyPr/>
          <a:lstStyle/>
          <a:p>
            <a:pPr eaLnBrk="1" hangingPunct="1"/>
            <a:r>
              <a:rPr lang="hr-HR" sz="3600" b="1" dirty="0" smtClean="0">
                <a:solidFill>
                  <a:schemeClr val="tx2"/>
                </a:solidFill>
                <a:effectLst>
                  <a:glow rad="228600">
                    <a:schemeClr val="bg1">
                      <a:lumMod val="50000"/>
                      <a:alpha val="20000"/>
                    </a:schemeClr>
                  </a:glow>
                </a:effectLst>
              </a:rPr>
              <a:t>11. INSPEKCIJSKI NADZOR</a:t>
            </a:r>
          </a:p>
        </p:txBody>
      </p:sp>
      <p:grpSp>
        <p:nvGrpSpPr>
          <p:cNvPr id="12" name="Group 3"/>
          <p:cNvGrpSpPr>
            <a:grpSpLocks/>
          </p:cNvGrpSpPr>
          <p:nvPr/>
        </p:nvGrpSpPr>
        <p:grpSpPr bwMode="auto">
          <a:xfrm>
            <a:off x="1152525" y="882831"/>
            <a:ext cx="5463568" cy="664979"/>
            <a:chOff x="14858" y="6098313"/>
            <a:chExt cx="5463612" cy="637316"/>
          </a:xfrm>
        </p:grpSpPr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58" y="6098313"/>
              <a:ext cx="5463612" cy="637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1911936" y="6134828"/>
              <a:ext cx="2225693" cy="2632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1200">
                  <a:solidFill>
                    <a:srgbClr val="7F7F7F"/>
                  </a:solidFill>
                  <a:latin typeface="Arial" charset="0"/>
                </a:rPr>
                <a:t>I</a:t>
              </a:r>
              <a:r>
                <a:rPr lang="hr-HR" sz="1200">
                  <a:solidFill>
                    <a:srgbClr val="7F7F7F"/>
                  </a:solidFill>
                  <a:latin typeface="Arial Narrow" pitchFamily="34" charset="0"/>
                </a:rPr>
                <a:t>n</a:t>
              </a:r>
              <a:r>
                <a:rPr lang="en-US" sz="1200">
                  <a:solidFill>
                    <a:srgbClr val="7F7F7F"/>
                  </a:solidFill>
                  <a:latin typeface="Arial Narrow" pitchFamily="34" charset="0"/>
                </a:rPr>
                <a:t>stitut</a:t>
              </a:r>
              <a:r>
                <a:rPr lang="hr-HR" sz="1200">
                  <a:solidFill>
                    <a:srgbClr val="7F7F7F"/>
                  </a:solidFill>
                  <a:latin typeface="Arial Narrow" pitchFamily="34" charset="0"/>
                </a:rPr>
                <a:t> za energetiku i zaštitu okoliša</a:t>
              </a:r>
            </a:p>
          </p:txBody>
        </p:sp>
      </p:grpSp>
      <p:pic>
        <p:nvPicPr>
          <p:cNvPr id="15" name="Picture 8" descr="Znak_1024x76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8367"/>
            <a:ext cx="11557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1"/>
          <p:cNvSpPr>
            <a:spLocks/>
          </p:cNvSpPr>
          <p:nvPr/>
        </p:nvSpPr>
        <p:spPr bwMode="auto">
          <a:xfrm>
            <a:off x="457200" y="53736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hr-HR" b="1" dirty="0">
              <a:solidFill>
                <a:srgbClr val="1F497D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17" name="Title 1"/>
          <p:cNvSpPr>
            <a:spLocks/>
          </p:cNvSpPr>
          <p:nvPr/>
        </p:nvSpPr>
        <p:spPr bwMode="auto">
          <a:xfrm>
            <a:off x="457200" y="4734719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hr-HR" b="1" dirty="0">
              <a:solidFill>
                <a:schemeClr val="tx1">
                  <a:lumMod val="65000"/>
                  <a:lumOff val="35000"/>
                </a:schemeClr>
              </a:solidFill>
              <a:effectLst>
                <a:glow>
                  <a:srgbClr val="7F7F7F">
                    <a:alpha val="20000"/>
                  </a:srgbClr>
                </a:glow>
              </a:effectLst>
            </a:endParaRPr>
          </a:p>
        </p:txBody>
      </p:sp>
      <p:pic>
        <p:nvPicPr>
          <p:cNvPr id="18" name="Slika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557" y="738367"/>
            <a:ext cx="1361625" cy="96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9317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942974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Tablica 1.   Realni rokovi za otklanjanje uočenih nedostataka i nepravilnosti</a:t>
            </a:r>
            <a:b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endParaRPr lang="hr-HR" sz="2800" b="1" dirty="0" smtClean="0">
              <a:solidFill>
                <a:schemeClr val="tx2">
                  <a:lumMod val="75000"/>
                </a:schemeClr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210455"/>
              </p:ext>
            </p:extLst>
          </p:nvPr>
        </p:nvGraphicFramePr>
        <p:xfrm>
          <a:off x="352424" y="1854200"/>
          <a:ext cx="8524875" cy="2340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253"/>
                <a:gridCol w="4257997"/>
                <a:gridCol w="2841625"/>
              </a:tblGrid>
              <a:tr h="480326"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/>
                        <a:t>Br.</a:t>
                      </a:r>
                      <a:endParaRPr lang="hr-H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/>
                        <a:t>Opis nepravilnosti</a:t>
                      </a:r>
                      <a:endParaRPr lang="hr-H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/>
                        <a:t>Realni rok za otklanjanje</a:t>
                      </a:r>
                      <a:endParaRPr lang="hr-HR" sz="2000" dirty="0"/>
                    </a:p>
                  </a:txBody>
                  <a:tcPr anchor="ctr"/>
                </a:tc>
              </a:tr>
              <a:tr h="75157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hr-HR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MS Mincho"/>
                          <a:cs typeface="Times New Roman"/>
                        </a:rPr>
                        <a:t>B2/3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hr-HR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MS Mincho"/>
                          <a:cs typeface="Times New Roman"/>
                        </a:rPr>
                        <a:t>onečišćivač nije osigurao laboratorij sa dozvolom ili dozvolom  za sve onečišćujuće tvari ali posjeduje svoju opremu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hr-HR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MS Mincho"/>
                          <a:cs typeface="Times New Roman"/>
                        </a:rPr>
                        <a:t>30 dana</a:t>
                      </a:r>
                    </a:p>
                  </a:txBody>
                  <a:tcPr marL="68580" marR="68580" marT="0" marB="0" anchor="ctr"/>
                </a:tc>
              </a:tr>
              <a:tr h="11084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hr-HR" sz="1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MS Mincho"/>
                          <a:cs typeface="Times New Roman"/>
                        </a:rPr>
                        <a:t>B4</a:t>
                      </a:r>
                      <a:endParaRPr lang="hr-HR" sz="1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hr-HR" sz="18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MS Mincho"/>
                          <a:cs typeface="Times New Roman"/>
                        </a:rPr>
                        <a:t>nije osiguran kontinuirani prijenos podataka u informacijski sustav kvalitete zraka koji vodi Agencija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hr-HR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MS Mincho"/>
                          <a:cs typeface="Times New Roman"/>
                        </a:rPr>
                        <a:t>15 dana ukoliko je informatička oprema odgovarajuća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942974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Tablica 1.   Realni rokovi za otklanjanje uočenih nedostataka i nepravilnosti</a:t>
            </a:r>
            <a:b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endParaRPr lang="hr-HR" sz="2800" b="1" dirty="0" smtClean="0">
              <a:solidFill>
                <a:schemeClr val="tx2">
                  <a:lumMod val="75000"/>
                </a:schemeClr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915930"/>
              </p:ext>
            </p:extLst>
          </p:nvPr>
        </p:nvGraphicFramePr>
        <p:xfrm>
          <a:off x="352424" y="1854200"/>
          <a:ext cx="8524875" cy="2289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253"/>
                <a:gridCol w="4257997"/>
                <a:gridCol w="2841625"/>
              </a:tblGrid>
              <a:tr h="480326"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/>
                        <a:t>Br.</a:t>
                      </a:r>
                      <a:endParaRPr lang="hr-H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/>
                        <a:t>Opis nepravilnosti</a:t>
                      </a:r>
                      <a:endParaRPr lang="hr-H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/>
                        <a:t>Realni rok za otklanjanje</a:t>
                      </a:r>
                      <a:endParaRPr lang="hr-HR" sz="2000" dirty="0"/>
                    </a:p>
                  </a:txBody>
                  <a:tcPr anchor="ctr"/>
                </a:tc>
              </a:tr>
              <a:tr h="75157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hr-HR" sz="1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MS Mincho"/>
                          <a:cs typeface="Times New Roman"/>
                        </a:rPr>
                        <a:t>B6</a:t>
                      </a:r>
                      <a:endParaRPr lang="hr-HR" sz="1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hr-HR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MS Mincho"/>
                          <a:cs typeface="Times New Roman"/>
                        </a:rPr>
                        <a:t>godišnje izvješće o PKZ nije napisano sukladno regulativi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hr-HR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MS Mincho"/>
                          <a:cs typeface="Times New Roman"/>
                        </a:rPr>
                        <a:t>1-5 dana </a:t>
                      </a:r>
                    </a:p>
                  </a:txBody>
                  <a:tcPr marL="68580" marR="68580" marT="0" marB="0" anchor="ctr"/>
                </a:tc>
              </a:tr>
              <a:tr h="1057275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hr-HR" sz="1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MS Mincho"/>
                          <a:cs typeface="Times New Roman"/>
                        </a:rPr>
                        <a:t>B7</a:t>
                      </a:r>
                      <a:endParaRPr lang="hr-HR" sz="1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hr-HR" sz="18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MS Mincho"/>
                          <a:cs typeface="Times New Roman"/>
                        </a:rPr>
                        <a:t>godišnje izvješće o PKZ nije poslano sukladno regulativi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hr-HR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MS Mincho"/>
                          <a:cs typeface="Times New Roman"/>
                        </a:rPr>
                        <a:t>5 dana je dovoljno da se napiše izvješće ukoliko se ne radi o jako velikoj mreži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581275"/>
            <a:ext cx="8229600" cy="1143000"/>
          </a:xfrm>
        </p:spPr>
        <p:txBody>
          <a:bodyPr/>
          <a:lstStyle/>
          <a:p>
            <a:pPr eaLnBrk="1" hangingPunct="1"/>
            <a:r>
              <a:rPr lang="hr-HR" sz="3600" b="1" dirty="0" smtClean="0">
                <a:solidFill>
                  <a:schemeClr val="tx2"/>
                </a:solidFill>
                <a:effectLst>
                  <a:glow rad="228600">
                    <a:schemeClr val="bg1">
                      <a:lumMod val="50000"/>
                      <a:alpha val="20000"/>
                    </a:schemeClr>
                  </a:glow>
                </a:effectLst>
              </a:rPr>
              <a:t>HVALA NA PAŽNJI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152525" y="882831"/>
            <a:ext cx="5463568" cy="664979"/>
            <a:chOff x="14858" y="6098313"/>
            <a:chExt cx="5463612" cy="637316"/>
          </a:xfrm>
        </p:grpSpPr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58" y="6098313"/>
              <a:ext cx="5463612" cy="637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1911936" y="6134828"/>
              <a:ext cx="2225693" cy="2632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1200">
                  <a:solidFill>
                    <a:srgbClr val="7F7F7F"/>
                  </a:solidFill>
                  <a:latin typeface="Arial" charset="0"/>
                </a:rPr>
                <a:t>I</a:t>
              </a:r>
              <a:r>
                <a:rPr lang="hr-HR" sz="1200">
                  <a:solidFill>
                    <a:srgbClr val="7F7F7F"/>
                  </a:solidFill>
                  <a:latin typeface="Arial Narrow" pitchFamily="34" charset="0"/>
                </a:rPr>
                <a:t>n</a:t>
              </a:r>
              <a:r>
                <a:rPr lang="en-US" sz="1200">
                  <a:solidFill>
                    <a:srgbClr val="7F7F7F"/>
                  </a:solidFill>
                  <a:latin typeface="Arial Narrow" pitchFamily="34" charset="0"/>
                </a:rPr>
                <a:t>stitut</a:t>
              </a:r>
              <a:r>
                <a:rPr lang="hr-HR" sz="1200">
                  <a:solidFill>
                    <a:srgbClr val="7F7F7F"/>
                  </a:solidFill>
                  <a:latin typeface="Arial Narrow" pitchFamily="34" charset="0"/>
                </a:rPr>
                <a:t> za energetiku i zaštitu okoliša</a:t>
              </a:r>
            </a:p>
          </p:txBody>
        </p:sp>
      </p:grpSp>
      <p:pic>
        <p:nvPicPr>
          <p:cNvPr id="8" name="Picture 8" descr="Znak_1024x76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8367"/>
            <a:ext cx="11557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Slika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557" y="738367"/>
            <a:ext cx="1361625" cy="9630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11.2 INSPEKCIJSKI NADZOR ONEČIŠĆIVAČA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248638"/>
              </p:ext>
            </p:extLst>
          </p:nvPr>
        </p:nvGraphicFramePr>
        <p:xfrm>
          <a:off x="666749" y="1235075"/>
          <a:ext cx="7877175" cy="493776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{5940675A-B579-460E-94D1-54222C63F5DA}</a:tableStyleId>
              </a:tblPr>
              <a:tblGrid>
                <a:gridCol w="1564644"/>
                <a:gridCol w="6312531"/>
              </a:tblGrid>
              <a:tr h="370840">
                <a:tc>
                  <a:txBody>
                    <a:bodyPr/>
                    <a:lstStyle/>
                    <a:p>
                      <a:r>
                        <a:rPr lang="hr-HR" sz="2400" b="1" dirty="0" smtClean="0">
                          <a:solidFill>
                            <a:schemeClr val="bg1"/>
                          </a:solidFill>
                        </a:rPr>
                        <a:t>Zakonska osnova</a:t>
                      </a:r>
                      <a:endParaRPr lang="hr-HR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Zakon o zaštiti zraka</a:t>
                      </a:r>
                      <a:r>
                        <a:rPr lang="hr-HR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, članci </a:t>
                      </a:r>
                    </a:p>
                    <a:p>
                      <a:endParaRPr lang="hr-HR" sz="24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hr-HR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31., 32., 46. - zakonska osnova za mjerenja </a:t>
                      </a:r>
                    </a:p>
                    <a:p>
                      <a:endParaRPr lang="hr-HR" sz="24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hr-HR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52., 54., 55. - način mjerenja, dozvola za PKZ</a:t>
                      </a:r>
                    </a:p>
                    <a:p>
                      <a:endParaRPr lang="hr-HR" sz="24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hr-HR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129., 131., </a:t>
                      </a:r>
                      <a:r>
                        <a:rPr lang="hr-HR" sz="240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133., 134., </a:t>
                      </a:r>
                      <a:r>
                        <a:rPr lang="hr-HR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137., 139.</a:t>
                      </a:r>
                      <a:r>
                        <a:rPr lang="hr-HR" sz="2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- inspekcijski nadzor</a:t>
                      </a:r>
                      <a:r>
                        <a:rPr lang="hr-HR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  <a:p>
                      <a:endParaRPr lang="hr-HR" sz="24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hr-HR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145.,146. - prekršajne odredbe</a:t>
                      </a:r>
                    </a:p>
                    <a:p>
                      <a:endParaRPr lang="hr-HR" sz="2400" b="1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sz="2400" b="1" dirty="0" smtClean="0">
                          <a:solidFill>
                            <a:schemeClr val="bg1"/>
                          </a:solidFill>
                        </a:rPr>
                        <a:t>Nadzirana osoba</a:t>
                      </a:r>
                      <a:endParaRPr lang="hr-HR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Pravna osoba onečišćivač</a:t>
                      </a:r>
                      <a:endParaRPr lang="hr-HR" sz="2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11.2 INSPEKCIJSKI NADZOR ONEČIŠĆIVAČA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438134"/>
              </p:ext>
            </p:extLst>
          </p:nvPr>
        </p:nvGraphicFramePr>
        <p:xfrm>
          <a:off x="666749" y="1235075"/>
          <a:ext cx="7877175" cy="457200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{5940675A-B579-460E-94D1-54222C63F5DA}</a:tableStyleId>
              </a:tblPr>
              <a:tblGrid>
                <a:gridCol w="1564644"/>
                <a:gridCol w="6312531"/>
              </a:tblGrid>
              <a:tr h="370840">
                <a:tc>
                  <a:txBody>
                    <a:bodyPr/>
                    <a:lstStyle/>
                    <a:p>
                      <a:r>
                        <a:rPr lang="hr-HR" sz="2400" b="1" dirty="0" smtClean="0">
                          <a:solidFill>
                            <a:schemeClr val="bg1"/>
                          </a:solidFill>
                        </a:rPr>
                        <a:t>Propisi</a:t>
                      </a:r>
                      <a:endParaRPr lang="hr-HR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Pravilnik o praćenju kvalitete zraka</a:t>
                      </a:r>
                      <a:r>
                        <a:rPr lang="hr-HR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, članci </a:t>
                      </a:r>
                    </a:p>
                    <a:p>
                      <a:endParaRPr lang="hr-HR" sz="24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hr-HR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11.do 15.</a:t>
                      </a:r>
                      <a:r>
                        <a:rPr lang="hr-HR" sz="2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- način mjerenja, kvaliteta podataka</a:t>
                      </a:r>
                      <a:r>
                        <a:rPr lang="hr-HR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</a:t>
                      </a:r>
                    </a:p>
                    <a:p>
                      <a:endParaRPr lang="hr-HR" sz="24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hr-HR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21., 22. - izvještavanje, godišnje izvješće</a:t>
                      </a:r>
                    </a:p>
                    <a:p>
                      <a:endParaRPr lang="hr-HR" sz="2400" b="1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hr-HR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Uredba o razinama onečiščujućih tvari u zraku</a:t>
                      </a:r>
                      <a:r>
                        <a:rPr lang="hr-HR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, članci </a:t>
                      </a:r>
                    </a:p>
                    <a:p>
                      <a:endParaRPr lang="hr-HR" sz="24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hr-HR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5., 7., 8., 13. - interpretacija godišnjeg izvješća</a:t>
                      </a:r>
                      <a:endParaRPr lang="hr-HR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sz="2400" b="1" dirty="0" smtClean="0">
                          <a:solidFill>
                            <a:schemeClr val="bg1"/>
                          </a:solidFill>
                        </a:rPr>
                        <a:t>Nadzirana osoba</a:t>
                      </a:r>
                      <a:endParaRPr lang="hr-HR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Pravna osoba onečišćivač</a:t>
                      </a:r>
                      <a:endParaRPr lang="hr-HR" sz="2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974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11.2 INSPEKCIJSKI NADZOR ONEČIŠĆIVAČA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668384"/>
              </p:ext>
            </p:extLst>
          </p:nvPr>
        </p:nvGraphicFramePr>
        <p:xfrm>
          <a:off x="666749" y="1235075"/>
          <a:ext cx="7877175" cy="274320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{5940675A-B579-460E-94D1-54222C63F5DA}</a:tableStyleId>
              </a:tblPr>
              <a:tblGrid>
                <a:gridCol w="1564644"/>
                <a:gridCol w="6312531"/>
              </a:tblGrid>
              <a:tr h="370840">
                <a:tc>
                  <a:txBody>
                    <a:bodyPr/>
                    <a:lstStyle/>
                    <a:p>
                      <a:r>
                        <a:rPr lang="hr-HR" sz="2400" b="1" dirty="0" smtClean="0">
                          <a:solidFill>
                            <a:schemeClr val="bg1"/>
                          </a:solidFill>
                        </a:rPr>
                        <a:t>Ostali dokumenti</a:t>
                      </a:r>
                      <a:endParaRPr lang="hr-HR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hr-HR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Rješenje o procjeni utjecaja na okoliš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hr-HR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Rješenje</a:t>
                      </a:r>
                      <a:r>
                        <a:rPr lang="hr-HR" sz="2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o prihvatljivosti zahvata za okoliš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hr-HR" sz="2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Rješenje o objedinjenim uvjetima zaštite okoliša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hr-HR" sz="2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Rješenje o okolišnoj dozvoli</a:t>
                      </a:r>
                      <a:endParaRPr lang="hr-HR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sz="2400" b="1" dirty="0" smtClean="0">
                          <a:solidFill>
                            <a:schemeClr val="bg1"/>
                          </a:solidFill>
                        </a:rPr>
                        <a:t>Nadzirana osoba</a:t>
                      </a:r>
                      <a:endParaRPr lang="hr-HR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Pravna osoba onečišćivač</a:t>
                      </a:r>
                      <a:endParaRPr lang="hr-HR" sz="2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3478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Postupak kontrole provedbe propisa po fazama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28625" y="1600199"/>
            <a:ext cx="8439150" cy="8477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28626" y="1790700"/>
            <a:ext cx="842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A. Priprema inspekcijskog nadzora - koraci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09674" y="2524125"/>
            <a:ext cx="7648575" cy="27051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Kako bi inspektor dobio informacije o </a:t>
            </a:r>
            <a:r>
              <a:rPr lang="hr-HR" sz="2000" b="1" u="sng" dirty="0" smtClean="0">
                <a:solidFill>
                  <a:schemeClr val="tx2">
                    <a:lumMod val="75000"/>
                  </a:schemeClr>
                </a:solidFill>
              </a:rPr>
              <a:t>zakonskoj osnovi 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zbog koje je onečišćivač dužan provoditi PKZ, od nadziranog onečišćivača zatražiti rješenje o prihvatljivosti zahvata za okoliš ili rješenje o objedinjenim uvjetima zaštite okoliša odnosno okolišnu dozvolu (</a:t>
            </a:r>
            <a:r>
              <a:rPr lang="hr-HR" sz="2000" b="1" dirty="0" err="1" smtClean="0">
                <a:solidFill>
                  <a:srgbClr val="FF0000"/>
                </a:solidFill>
              </a:rPr>
              <a:t>čl</a:t>
            </a:r>
            <a:r>
              <a:rPr lang="hr-HR" sz="2000" b="1" dirty="0" smtClean="0">
                <a:solidFill>
                  <a:srgbClr val="FF0000"/>
                </a:solidFill>
              </a:rPr>
              <a:t> 32. ZOZZ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) ili akcijski plan (</a:t>
            </a:r>
            <a:r>
              <a:rPr lang="hr-HR" sz="2000" b="1" dirty="0" smtClean="0">
                <a:solidFill>
                  <a:srgbClr val="FF0000"/>
                </a:solidFill>
              </a:rPr>
              <a:t>čl. 46. ZOZZ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) u kojem isti ima obavezu ispunjavanja propisanih mjera ili odluku o provođenju mjerenja posebne namjene (</a:t>
            </a:r>
            <a:r>
              <a:rPr lang="hr-HR" sz="2000" b="1" dirty="0" smtClean="0">
                <a:solidFill>
                  <a:srgbClr val="FF0000"/>
                </a:solidFill>
              </a:rPr>
              <a:t>čl. 33. ZOZZ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). Iz ovih dokumenata također se može dobiti informacija o propisanom </a:t>
            </a:r>
            <a:r>
              <a:rPr lang="hr-HR" sz="2000" b="1" u="sng" dirty="0" smtClean="0">
                <a:solidFill>
                  <a:schemeClr val="tx2">
                    <a:lumMod val="75000"/>
                  </a:schemeClr>
                </a:solidFill>
              </a:rPr>
              <a:t>mjernom programu 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i terminskom rasporedu mjerenja</a:t>
            </a:r>
            <a:r>
              <a:rPr lang="hr-HR" sz="2000" dirty="0" smtClean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hr-H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8150" y="2524126"/>
            <a:ext cx="704850" cy="270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1.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Postupak kontrole provedbe propisa po fazama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19100" y="1285874"/>
            <a:ext cx="8439150" cy="8477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19101" y="1476375"/>
            <a:ext cx="842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A. Priprema inspekcijskog nadzora - koraci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00149" y="2209800"/>
            <a:ext cx="7648575" cy="7524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2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Od nadziranog onečišćivača zatražiti kopiju svih najrecentnijih </a:t>
            </a:r>
            <a:r>
              <a:rPr lang="hr-HR" sz="2000" b="1" u="sng" dirty="0" smtClean="0">
                <a:solidFill>
                  <a:schemeClr val="tx2">
                    <a:lumMod val="75000"/>
                  </a:schemeClr>
                </a:solidFill>
              </a:rPr>
              <a:t>godišnjih izvješća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 o PKZ koja su odgovorni provoditi.</a:t>
            </a:r>
            <a:endParaRPr lang="hr-H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9575" y="2219326"/>
            <a:ext cx="704850" cy="7334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2.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81100" y="3028950"/>
            <a:ext cx="7658100" cy="28765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Od nadziranog onečišćivača </a:t>
            </a:r>
            <a:r>
              <a:rPr lang="hr-HR" sz="2000" b="1" u="sng" dirty="0" smtClean="0">
                <a:solidFill>
                  <a:schemeClr val="tx2">
                    <a:lumMod val="75000"/>
                  </a:schemeClr>
                </a:solidFill>
              </a:rPr>
              <a:t>zatražiti ugovor 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sa ispitnim laboratorijem kojeg su angažirali da provodi mjerenja kvalitete zraka. Zatražiti rješenje angažiranog laboratorija o </a:t>
            </a:r>
            <a:r>
              <a:rPr lang="hr-HR" sz="2000" b="1" u="sng" dirty="0" smtClean="0">
                <a:solidFill>
                  <a:schemeClr val="tx2">
                    <a:lumMod val="75000"/>
                  </a:schemeClr>
                </a:solidFill>
              </a:rPr>
              <a:t>izdavanju dozvole 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za obavljanje djelatnost praćenja kvalitete zraka (dozvola) koje izdaje MZOE (</a:t>
            </a:r>
            <a:r>
              <a:rPr lang="hr-HR" sz="2000" b="1" dirty="0" smtClean="0">
                <a:solidFill>
                  <a:srgbClr val="FF0000"/>
                </a:solidFill>
              </a:rPr>
              <a:t>čl. 54. i 55. ZOZZ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). Provjeriti da li je </a:t>
            </a:r>
            <a:r>
              <a:rPr lang="hr-HR" sz="2000" b="1" u="sng" dirty="0" smtClean="0">
                <a:solidFill>
                  <a:schemeClr val="tx2">
                    <a:lumMod val="75000"/>
                  </a:schemeClr>
                </a:solidFill>
              </a:rPr>
              <a:t>dozvola valjana 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za mjerenja svih onečišćujućih tvari uključujući i one za koje se izdaje na jednu godinu (na osnovu mišljenja referentnih laboratorija). Usporediti dozvolu sa </a:t>
            </a:r>
            <a:r>
              <a:rPr lang="hr-HR" sz="2000" b="1" u="sng" dirty="0" smtClean="0">
                <a:solidFill>
                  <a:schemeClr val="tx2">
                    <a:lumMod val="75000"/>
                  </a:schemeClr>
                </a:solidFill>
              </a:rPr>
              <a:t>mjernim opsegom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 iz dokumenata iz A1. (Mjerni opsezi moraju biti u potpunosti pokriveni dozvolom).</a:t>
            </a:r>
            <a:endParaRPr lang="hr-H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0050" y="3009900"/>
            <a:ext cx="704850" cy="28955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3.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Postupak kontrole provedbe propisa po fazama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8150" y="1238249"/>
            <a:ext cx="8439150" cy="8477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38151" y="1428750"/>
            <a:ext cx="842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 B. Provedba inspekcijskog nadzora - koraci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19199" y="2162175"/>
            <a:ext cx="7667625" cy="8858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BA" sz="2000" b="1" dirty="0" smtClean="0">
                <a:solidFill>
                  <a:schemeClr val="tx2">
                    <a:lumMod val="75000"/>
                  </a:schemeClr>
                </a:solidFill>
              </a:rPr>
              <a:t>Provjeriti da li je onečišćivač </a:t>
            </a:r>
            <a:r>
              <a:rPr lang="hr-BA" sz="2000" b="1" u="sng" dirty="0" smtClean="0">
                <a:solidFill>
                  <a:schemeClr val="tx2">
                    <a:lumMod val="75000"/>
                  </a:schemeClr>
                </a:solidFill>
              </a:rPr>
              <a:t>osigurao </a:t>
            </a:r>
            <a:r>
              <a:rPr lang="hr-HR" sz="2000" b="1" u="sng" dirty="0" smtClean="0">
                <a:solidFill>
                  <a:schemeClr val="tx2">
                    <a:lumMod val="75000"/>
                  </a:schemeClr>
                </a:solidFill>
              </a:rPr>
              <a:t>PKZ 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sukladno dokumentu iz A1. i za to ugovorno angažirao ispitni laboratorij.</a:t>
            </a:r>
            <a:endParaRPr lang="hr-H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8625" y="2171701"/>
            <a:ext cx="704850" cy="8762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1.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09674" y="3133724"/>
            <a:ext cx="7667625" cy="1152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Utvrditi identifikaciju (klasa/urudžbeni broj), </a:t>
            </a:r>
            <a:r>
              <a:rPr lang="hr-HR" sz="2000" b="1" u="sng" dirty="0" smtClean="0">
                <a:solidFill>
                  <a:schemeClr val="tx2">
                    <a:lumMod val="75000"/>
                  </a:schemeClr>
                </a:solidFill>
              </a:rPr>
              <a:t>valjanost dozvole 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(datum do kada vrijedi za svaku onečišćujuću tvar) i onečišćujuće tvari za koje je izdana dozvola ispitnog laboratorija koji provodi PKZ.</a:t>
            </a:r>
            <a:endParaRPr lang="hr-H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8150" y="3124201"/>
            <a:ext cx="704850" cy="11525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2.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90624" y="4381499"/>
            <a:ext cx="7667625" cy="13620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Služeći se saznanjima koja su stečena u fazi pripreme i provedbe nadzora u obliku nalaza zapisnički konstatirati </a:t>
            </a:r>
            <a:r>
              <a:rPr lang="hr-HR" sz="2000" b="1" u="sng" dirty="0" smtClean="0">
                <a:solidFill>
                  <a:schemeClr val="tx2">
                    <a:lumMod val="75000"/>
                  </a:schemeClr>
                </a:solidFill>
              </a:rPr>
              <a:t>pokrivenost mjernog opsega dozvolom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 i jesu li se za to mjerno mjesto već izdavala godišnja izvješća.</a:t>
            </a:r>
            <a:endParaRPr lang="hr-H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9100" y="4362451"/>
            <a:ext cx="704850" cy="13811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3.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Postupak kontrole provedbe propisa po fazama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8150" y="1238249"/>
            <a:ext cx="8439150" cy="8477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38151" y="1428750"/>
            <a:ext cx="842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 B. Provedba inspekcijskog nadzora - koraci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8625" y="2171701"/>
            <a:ext cx="704850" cy="1628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4.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19199" y="2124075"/>
            <a:ext cx="7667625" cy="16764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Provjeriti da li je osiguran </a:t>
            </a:r>
            <a:r>
              <a:rPr lang="hr-HR" sz="2000" b="1" u="sng" dirty="0" smtClean="0">
                <a:solidFill>
                  <a:schemeClr val="tx2">
                    <a:lumMod val="75000"/>
                  </a:schemeClr>
                </a:solidFill>
              </a:rPr>
              <a:t>kontinuirani prijenos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 podataka za onečišćujuće tvari čija se koncentracija u zraku utvrđuje mjernim instrumentima za automatsko mjerenje računalnom mrežom u informacijski sustav kvalitete zraka koji vodi Agencija (</a:t>
            </a:r>
            <a:r>
              <a:rPr lang="hr-HR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čl. </a:t>
            </a:r>
            <a:r>
              <a:rPr lang="hr-H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21 PPKZ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hr-HR" sz="2000" b="1" u="sng" dirty="0" smtClean="0">
                <a:solidFill>
                  <a:schemeClr val="tx2">
                    <a:lumMod val="75000"/>
                  </a:schemeClr>
                </a:solidFill>
                <a:hlinkClick r:id="rId4"/>
              </a:rPr>
              <a:t>http://iszz.azo.hr/iskzl/</a:t>
            </a:r>
            <a:endParaRPr lang="hr-H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14567</TotalTime>
  <Words>1622</Words>
  <Application>Microsoft Office PowerPoint</Application>
  <PresentationFormat>On-screen Show (4:3)</PresentationFormat>
  <Paragraphs>175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11. INSPEKCIJSKI NADZOR</vt:lpstr>
      <vt:lpstr>11.2 INSPEKCIJSKI NADZOR ONEČIŠĆIVAČA</vt:lpstr>
      <vt:lpstr>11.2 INSPEKCIJSKI NADZOR ONEČIŠĆIVAČA</vt:lpstr>
      <vt:lpstr>11.2 INSPEKCIJSKI NADZOR ONEČIŠĆIVAČA</vt:lpstr>
      <vt:lpstr>Postupak kontrole provedbe propisa po fazama</vt:lpstr>
      <vt:lpstr>Postupak kontrole provedbe propisa po fazama</vt:lpstr>
      <vt:lpstr>Postupak kontrole provedbe propisa po fazama</vt:lpstr>
      <vt:lpstr>Postupak kontrole provedbe propisa po fazama</vt:lpstr>
      <vt:lpstr>Postupak kontrole provedbe propisa po fazama</vt:lpstr>
      <vt:lpstr>Postupak kontrole provedbe propisa po fazama</vt:lpstr>
      <vt:lpstr>Postupak kontrole provedbe propisa po fazama</vt:lpstr>
      <vt:lpstr>Postupak kontrole provedbe propisa po fazama</vt:lpstr>
      <vt:lpstr>Postupak kontrole provedbe propisa po fazama</vt:lpstr>
      <vt:lpstr>Postupak kontrole provedbe propisa po fazama</vt:lpstr>
      <vt:lpstr>Postupak kontrole provedbe propisa po fazama</vt:lpstr>
      <vt:lpstr>Postupak kontrole provedbe propisa po fazama</vt:lpstr>
      <vt:lpstr>Rokovi za otklanjanje nedostataka</vt:lpstr>
      <vt:lpstr> Tablica 1.   Realni rokovi za otklanjanje uočenih nedostataka i nepravilnosti </vt:lpstr>
      <vt:lpstr> Tablica 1.   Realni rokovi za otklanjanje uočenih nedostataka i nepravilnosti </vt:lpstr>
      <vt:lpstr> Tablica 1.   Realni rokovi za otklanjanje uočenih nedostataka i nepravilnosti </vt:lpstr>
      <vt:lpstr>HVALA NA PAŽNJI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Berislav Markovic</dc:creator>
  <cp:lastModifiedBy>Predrag Hercog</cp:lastModifiedBy>
  <cp:revision>927</cp:revision>
  <cp:lastPrinted>2017-12-21T07:45:45Z</cp:lastPrinted>
  <dcterms:created xsi:type="dcterms:W3CDTF">2011-04-14T13:56:18Z</dcterms:created>
  <dcterms:modified xsi:type="dcterms:W3CDTF">2017-12-29T13:34:49Z</dcterms:modified>
</cp:coreProperties>
</file>