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6" r:id="rId2"/>
    <p:sldId id="337" r:id="rId3"/>
    <p:sldId id="420" r:id="rId4"/>
    <p:sldId id="425" r:id="rId5"/>
    <p:sldId id="426" r:id="rId6"/>
    <p:sldId id="427" r:id="rId7"/>
    <p:sldId id="405" r:id="rId8"/>
    <p:sldId id="406" r:id="rId9"/>
    <p:sldId id="428" r:id="rId10"/>
    <p:sldId id="408" r:id="rId11"/>
    <p:sldId id="409" r:id="rId12"/>
    <p:sldId id="410" r:id="rId13"/>
    <p:sldId id="412" r:id="rId14"/>
    <p:sldId id="429" r:id="rId15"/>
    <p:sldId id="413" r:id="rId16"/>
    <p:sldId id="423" r:id="rId17"/>
    <p:sldId id="430" r:id="rId18"/>
    <p:sldId id="431" r:id="rId19"/>
    <p:sldId id="432" r:id="rId20"/>
    <p:sldId id="433" r:id="rId21"/>
    <p:sldId id="414" r:id="rId22"/>
    <p:sldId id="422" r:id="rId23"/>
    <p:sldId id="424" r:id="rId24"/>
    <p:sldId id="421" r:id="rId25"/>
    <p:sldId id="434" r:id="rId26"/>
    <p:sldId id="435" r:id="rId27"/>
    <p:sldId id="378" r:id="rId28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94041" autoAdjust="0"/>
  </p:normalViewPr>
  <p:slideViewPr>
    <p:cSldViewPr snapToGrid="0">
      <p:cViewPr>
        <p:scale>
          <a:sx n="90" d="100"/>
          <a:sy n="90" d="100"/>
        </p:scale>
        <p:origin x="-2232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069" y="0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FCCE8EBA-FD0C-4A1B-AF4A-FCFDA8A277FE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959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069" y="9429959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FE047F84-2A2A-40F6-B787-33EBFBB37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22" tIns="46561" rIns="93122" bIns="465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zz.azo.hr/iskz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162173"/>
            <a:ext cx="7667625" cy="1466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nadzirano predstavničko tijela županije, Grada Zagreba ili velikog grada izradilo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 za područje županije, odnosno Grada Zagreba i velikog grada, te da li je izradilo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izvješće o provedbi programa.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(A1)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162176"/>
            <a:ext cx="704850" cy="1476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2049" y="3705224"/>
            <a:ext cx="7667625" cy="22098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nadzirana jedinica lokalne i regionalne samouprave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uspostavila mjerne postaje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za praćenje kvalitete zraka na svome području ako je procijenila da su razine onečišćenosti više od propisanih graničnih vrijednosti (GV), odnosno ako je procijenila da za to postoje opravdani razlozi (osobito u slučaju pojačanog razvoja industrije, proširenja poslovnih i industrijskih zona i drugo). (čl. 31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525" y="3705226"/>
            <a:ext cx="704850" cy="2200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152651"/>
            <a:ext cx="704850" cy="33146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199" y="2152649"/>
            <a:ext cx="7667625" cy="3324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su mjerenja uspostavljena na području jedinica lokalne ili regionalne samouprave provjeriti da li je nadležno upravno tijelo nadzirana JLS (ili JRS)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dostavilo Agenciji izvorne i validirane podatke i izvješće o razinama onečišćenosti i ocjeni kvalitete zraka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do 30. travnja tekuće godine za proteklu kalendarsku godinu. (čl. 31. i 32. ZOZZ)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su podaci tih mjerenja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objavljeni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u službenom glasilu ili na internetskim stranicama jedinice lokalne i područne (regionalne) samouprave u sažetom opsegu i na način razumljiv širokoj javnosti. (čl. 34.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2524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49" y="4781550"/>
            <a:ext cx="7667625" cy="11048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Po nasumičnom odabiru pregledati nekoliko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godišnjih izvješća o praćenju kvalitete zraka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i daljnje korake provjere prilagoditi godini za koju je izvješće izdano ili u nadzor uzeti najrecentnija izvješća iz A2.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625" y="4772025"/>
            <a:ext cx="704850" cy="1114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5.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199" y="2162175"/>
            <a:ext cx="7667625" cy="2543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na području nadzirane jedinice lokalne samouprave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na zahtjev inspekcije zaštite okoliša ili je postojala sumnja, izražena prijavom građana,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da je došlo do onečišćenosti zraka čija je kvaliteta takva da može narušiti zdravlje ljudi, kvalitetu življenja i/ili štetno utjecati na bilo koju sastavnicu okoliša, izvršno tijelo Grada Zagreba, grada i općine utvrdilo opravdanost sumnje i donijelo odluku o potrebi provedbe mjerenja posebne namjene odnosno procjene razine onečišćenosti. (čl. 33. ZOZZ).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1133474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57201" y="129540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8724" y="2028824"/>
            <a:ext cx="7667625" cy="47148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2019299"/>
            <a:ext cx="704850" cy="4562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6.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95400" y="4704546"/>
            <a:ext cx="7439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6349" y="2057400"/>
            <a:ext cx="75533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Provjeriti da li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izvješća o praćenju kvalitete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zraka (iz A2) sadržavaju podatke o: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pravnoj osobi – ispitnom laboratoriju ili referentnom laboratoriju koji obavlja praćenje kvalitete zraka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mjernim mjestima uzimanja uzoraka i opsegu mjerenja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vremenu i načinu uzimanja uzoraka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korištenim metodama mjerenja i mjernoj opremi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osiguravanju kvalitete podataka prema zahtjevu usklađene norme za ispitne i umjerne laboratorije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ostalim podacima iz područja osiguravanja kvalitete, kao što su osiguravanje kontinuiteta, sudjelovanje u usporednim mjerenjima, odstupanja od propisane metodologije i razlozi za to.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 o razini onečišćenosti zraka te o datumima i razdobljima onečišćenosti zraka koje prekoračuju granične vrijednosti, ciljne vrijednosti i dugoročne ciljeve za prizemni ozon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endParaRPr lang="hr-HR" sz="2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7255" y="6562725"/>
            <a:ext cx="1095375" cy="29527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114299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6" y="1285875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038349"/>
            <a:ext cx="7667625" cy="46958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038349"/>
            <a:ext cx="704850" cy="4695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6.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95400" y="4704546"/>
            <a:ext cx="7439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2019300"/>
            <a:ext cx="7410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prekoračenju praga obavješćivanja i pragova upozorenja te o datumima i razdobljima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izračunatim statističkim parametrima onečišćenosti zraka za onečišćujuće tvari prema mjerilima određenim u prilogu 8. Pravilnika – aritmetičkoj sredini, medijanu, relevantnom percentilu i maksimalnoj vrijednosti, obuhvatu podataka – postotak od ukupno mogućeg broja podataka te broju podataka, za relevantna vremena usrednjavanja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prosječnoj godišnjoj vrijednosti prekursora ozona, policikličkih aromatskih ugljikovodika i kemijskog sastava u lebdećim česticama PM</a:t>
            </a:r>
            <a:r>
              <a:rPr lang="hr-BA" sz="2000" baseline="-25000" dirty="0" smtClean="0">
                <a:solidFill>
                  <a:schemeClr val="accent1">
                    <a:lumMod val="50000"/>
                  </a:schemeClr>
                </a:solidFill>
              </a:rPr>
              <a:t>2,5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razini onečišćenosti zraka u odnosu na gornji i donji prag procjene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kriterijima primijenjenim prilikom ocjenjivanja onečišćenosti zraka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o uzrocima prekoračenja granične vrijednosti, ciljne vrijednosti i dugoročnog cilja za prizemni ozon. (čl. 22. POPKZ)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62037" y="3924298"/>
            <a:ext cx="7667625" cy="1714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1714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ispitni ili referentni laboratorij koji provodi mjerenja posjeduje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valjanu dozvolu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(datum do kada vrijedi za svaku onečišćujuću tvar) i onečišćujuće tvari za koje je izdana te zapisnički konstatirati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pokrivenost mjernog opsega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dozvolom i jesu li se za to mjerno mjesto već izdavala godišnja izvješća (Primjer: Tablica 1.) (čl. 54. i 55. ZOZZ).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5"/>
            <a:ext cx="704850" cy="1702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7.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4425" y="3990975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osiguran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kontinuirani prijenos podataka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 onečišćujuće tvari čija se koncentracija u zraku utvrđuje mjernim instrumentima za automatsko mjerenje računalnom mrežom u informacijski sustav kvalitete zraka koji vodi Agencija. (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čl. 21. POPKZ)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http://iszz.azo.hr/iskzl/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0429" y="3917215"/>
            <a:ext cx="704850" cy="1702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35528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su na području nadzirane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jedinice lokalne samouprave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utvrđene razine koje prelaze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prag upozorenja ili prag obavješćivanja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, te da li je izvršno tijelo Grada Zagreba, grada i općine naredilo primjenu posebnih mjera zaštite zdravlja ljudi i način njihove provedbe, te da li je informiralo javnost putem priopćenja svim medijima koji pokrivaju područje te jedinice lokalne samouprave.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su na području nadzirane jedinice lokalne samouprave prekoračene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kritične razine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propisane za zaštitu vegetacije te da li je predstavničko tijelo jedinice lokalne i područne (regionalne) samouprave naredilo primjenu posebnih mjera i način njihove provedbe. (čl. 26 ZOZZ)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35599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9.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35528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donesen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akcijski plan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 za poboljšanje kvalitete zraka (iz A3), ako razine onečišćujućih tvari u zraku prekoračuju bilo koju graničnu vrijednost ili ciljnu vrijednost, kako bi se, u što je moguće kraćem vremenu, osiguralo postizanje graničnih ili ciljnih vrijednosti.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donesen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kratkoročni akcijski plan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 (iz A3), ako postoji rizik da će razine onečišćujućih tvari prekoračiti prag upozorenja za prizemni ozon, sumporov dioksid i dušikov dioksid, koji sadrži mjere koje se moraju poduzeti u kratkom roku kako bi se smanjio rizik ili trajanje takvog prekoračenja. 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provode li se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mjere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iz akcijskih planova za poboljšanje kvalitete zraka, te mjere iz kratkoročnih akcijskih planova. (čl. 37. ZOZZ)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35599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10.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1466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Akcijski plan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 za poboljšanje kvalitete zraka iz A3 sadržava obvezne elemente koji su propisani u Dijelu I. Priloga Pravilnik o uzajamnoj razmjeni informacija i izvješćivanju o kvaliteti zraka i obvezama za provedbu Odluke Komisije 2011/850/EU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14644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1087" y="3676648"/>
            <a:ext cx="7667625" cy="25431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954" y="3688614"/>
            <a:ext cx="704850" cy="2521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3667125"/>
            <a:ext cx="7515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Predstavničko tijelo jedinice lokalne samouprave dostavilo Agenciji </a:t>
            </a:r>
            <a:r>
              <a:rPr lang="hr-BA" sz="2000" b="1" dirty="0" smtClean="0">
                <a:solidFill>
                  <a:schemeClr val="accent1">
                    <a:lumMod val="50000"/>
                  </a:schemeClr>
                </a:solidFill>
              </a:rPr>
              <a:t>informacije o akcijskom planu</a:t>
            </a:r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 za prekoračenja graničnih i ciljnih vrijednosti (s mjernih mjesta određenih propisom kojim se uređuje popis mjernih mjesta za praćenje onečišćujućih tvari u zraku) u informacijski sustav zaštite zraka u elektroničkom obliku koristeći formate i protokole iz Odluke Komisije 2011/850/EU koje Agencija objavljuje na svojim internetskim stranicama, odmah po donošenju Akcijskog plana. 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93720" y="6219825"/>
            <a:ext cx="1095375" cy="3905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20365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20246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7684" y="2179673"/>
            <a:ext cx="7506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Informacije o akcijskim planovima su informacije iz članka 13. i priloga (informacije H-K) Odluke Komisije 2011/850/EU: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informacije o planovima za poboljšanje kvalitete zraka (H),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informacije o raspodjeli izvora (I),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informacije o scenariju za godinu postizanja (J),</a:t>
            </a:r>
            <a:endParaRPr lang="hr-H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hr-BA" sz="2000" dirty="0" smtClean="0">
                <a:solidFill>
                  <a:schemeClr val="accent1">
                    <a:lumMod val="50000"/>
                  </a:schemeClr>
                </a:solidFill>
              </a:rPr>
              <a:t>– informacije o mjerama za poboljšanje kvalitete zraka (K).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107" y="4250805"/>
            <a:ext cx="7667625" cy="1522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131" y="4252139"/>
            <a:ext cx="704850" cy="15107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9582" y="4380614"/>
            <a:ext cx="7442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nadzirana jedinice lokalne i/ili područne (regionalne) samouprave i Grada Zagreba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informirala javnosti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o kvaliteti zraka, provedbi akcijskih planova za poboljšanje kvalitete zraka, provedbi kratkoročnih akcijskih planova i godišnjim izvješćima o PKZ (iz A4).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11.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7"/>
            <a:ext cx="7667625" cy="23342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2322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8317" y="2254103"/>
            <a:ext cx="7432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Provjeriti da li je slučaju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prekoračenja praga upozorenja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 SO</a:t>
            </a:r>
            <a:r>
              <a:rPr lang="hr-HR" sz="2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 NO</a:t>
            </a:r>
            <a:r>
              <a:rPr lang="hr-HR" sz="2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te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praga obavješćivanja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ili praga upozorenja za prizemni ozon, izvršno tijelo jedinice lokalne samouprave na čijem je području došlo do prekoračenja dužno je poduzeti posebne mjere zaštite zdravlja ljudi i okoliša te odrediti način njihovog provođenja prema posebnom propisu kojim se uređuje sprječavanje velikih nesreća koje uključuju opasne tvari. (iz A5)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4"/>
            <a:ext cx="7667625" cy="1349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županija, Grad Zagreb, odnosno veliki grad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nisu izvršili obavezu donošenja i objave Programa i izvješća o provedbi Programa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 razdoblje od četiri godine iz B1, kaznit će se za prekršaj novčanom kaznom. (čl. 129. i 148.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7"/>
            <a:ext cx="704850" cy="1349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3157" y="3678866"/>
            <a:ext cx="7667625" cy="2562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nadzirana županija, Grad Zagreb, odnosno grad,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nisu uspostavili mjerne postaje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za praćenje kvalitete zraka na svome području ako su procijenili da su razine onečišćenosti više od propisanih graničnih vrijednosti (GV), odnosno ako su procijenili da za to postoje opravdani razlozi (osobito u slučaju pojačanog razvoja industrije, proširenja poslovnih i industrijskih zona i drugo) iz B2, inspektor će ukazati na nedostatke i nepravilnosti i odrediti rok njihova otklanjanja, te isto unijeti u zapisnik (čl. 129., 131  ZOZZ).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678866"/>
            <a:ext cx="704850" cy="2573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78780" y="6286722"/>
            <a:ext cx="1095375" cy="3905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08137" y="6418877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1099" y="2285997"/>
            <a:ext cx="7667625" cy="1648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Ukoliko se u određenom roku nedostaci i nepravilnosti ne otklone, Ministarstvo će nadležnom tijelu podnijeti optužni prijedlog ili kaznenu prijavu zbog prekršajnog ili kaznenog djela, a inspektor ima pravo i obvezu poduzeti druge mjere i izvršiti druge radnje za koje je ovlašten. (čl. 144.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16575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3378" y="4001383"/>
            <a:ext cx="7667625" cy="1920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županija, Grad Zagreb, odnosno grad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nisu dostavili izvorne i validirane podatke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 praćenju kvalitete zraka 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izvješće o razinama onečišćenosti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 ocjeni kvalitete zraka Agenciji do 30. travnja tekuće godine za proteklu kalendarsku godinu iz B2 i B3, kaznit će se za prekršaj novčanom kaznom (čl. 129. i 148.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594" y="3991861"/>
            <a:ext cx="704850" cy="1941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25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504" y="2266951"/>
            <a:ext cx="704850" cy="2943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49"/>
            <a:ext cx="7667625" cy="294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izvršno tijelo Grada Zagreba, grada i općine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nije donijelo odluku o mjerenjima posebne namjene ili procjene razine onečišćenosti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na zahtjev inspekcije zaštite okoliša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ili kada postoji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sumnja, izražena prijavom građana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, da je došlo do onečišćenosti zraka čija je kvaliteta takva da može narušiti zdravlje ljudi, kvalitetu življenja i/ili štetno utjecati na bilo koju sastavnicu okoliša iz B4, kaznit će se za prekršaj novčanom kaznom. Također za isti prekršaj, novčanom kaznom kaznit će se odgovorna osoba u Gradu Zagrebu, gradu, odnosno općini. (čl. 129. i 148.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504" y="2275367"/>
            <a:ext cx="704850" cy="4114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5.</a:t>
            </a:r>
            <a:endParaRPr lang="hr-H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4123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utvrde nepravilnosti u koracima: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B5 i B6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godišnje izvješće i sadržaj godišnjeg izvješća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B7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dozvola i pokrivenost mjernog opsega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B8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kontinuirani prijenos podataka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inspektor će ukazati na nedostatke i nepravilnosti i odrediti rok njihova otklanjanja, te isto unijeti u zapisnik (čl. 129., 131  ZOZZ). </a:t>
            </a:r>
          </a:p>
          <a:p>
            <a:pPr algn="just"/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Dužina roka ovisi o vrsti nepravilnosti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Ukoliko se u određenom roku nedostaci i nepravilnosti ne otklone, Ministarstvo će nadležnom tijelu podnijeti optužni prijedlog ili kaznenu prijavu zbog prekršajnog ili kaznenog djela, a inspektor ima pravo i obvezu poduzeti druge mjere i izvršiti druge radnje za koje je ovlašten. (čl. 144.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872" y="2275368"/>
            <a:ext cx="704850" cy="2264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6.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2273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županija, Grad Zagreb, odnosno veliki grad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nisu naredili primjenu posebnih mjera zaštite zdravlja ljudi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i način njihove provedbe, te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nisu informirali javnost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o pojavi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prekoračenja praga upozorenja ili praga obavješćivanja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iz B9, kaznit će se za prekršaj novčanom kaznom. Također za isti prekršaj, novčanom kaznom kaznit će se odgovorna osoba u Gradu Zagrebu, gradu, odnosno općini. (čl. 129. i 148. ZOZZ).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455" y="4593488"/>
            <a:ext cx="704850" cy="19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7.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526" y="4593488"/>
            <a:ext cx="7667625" cy="1956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utvrdi da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Grad Zagreb, grad, odnosno općina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nisu izvršili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obavezu donošenja akcijskog plana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 poboljšanje kvalitete zraka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ili kratkoročnog akcijskog plana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iz B10, kaznit će se za prekršaj novčanom kaznom. Također za isti prekršaj, novčanom kaznom kaznit će se odgovorna osoba u Gradu Zagrebu, gradu, odnosno općini. (129. i 148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872" y="2275368"/>
            <a:ext cx="704850" cy="4093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4091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Ako se u provedbi inspekcijskog nadzora utvrde nepravilnosti u koracima:</a:t>
            </a:r>
          </a:p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B11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obavezni elementi akcijskog plana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B12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dostava informacija o akcijskom planu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</a:p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B13 (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informiranje javnosti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inspektor će ukazati na nedostatke i nepravilnosti i odrediti rok njihova otklanjanja, te isto unijeti u zapisnik (čl. 129., 131  ZOZZ). 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Dužina roka ovisi o vrsti nepravilnosti (vidjeti Tablicu 1).</a:t>
            </a:r>
          </a:p>
          <a:p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Ukoliko se u određenom roku nedostaci i nepravilnosti ne otklone, Ministarstvo će nadležnom tijelu podnijeti optužni prijedlog ili kaznenu prijavu zbog prekršajnog ili kaznenog djela, a inspektor ima pravo i obvezu poduzeti druge mjere i izvršiti druge radnje za koje je ovlašten. (čl. 144. ZOZZ)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8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09550" y="209551"/>
            <a:ext cx="8686800" cy="8572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714375" indent="-714375" algn="l" eaLnBrk="1" hangingPunct="1"/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11.3 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INSPEKCIJSKI NADZOR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  <a:ea typeface="MS Mincho"/>
                <a:cs typeface="Times New Roman"/>
              </a:rPr>
              <a:t>JEDINICA LOKALNE                       (I REGIONALNE) SAMOUPRAVE</a:t>
            </a:r>
            <a:endParaRPr lang="hr-HR" sz="2800" b="1" dirty="0" smtClean="0">
              <a:solidFill>
                <a:schemeClr val="accent1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8134"/>
              </p:ext>
            </p:extLst>
          </p:nvPr>
        </p:nvGraphicFramePr>
        <p:xfrm>
          <a:off x="666749" y="1235074"/>
          <a:ext cx="7877175" cy="4754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6202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Predmet nadzora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INSPEKCIJSKI </a:t>
                      </a:r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NADZOR JEDINICA LOKALNE            (I REGIONALNE) SAMOUPRAVE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02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Oznaka nadzora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PKZ-JLS</a:t>
                      </a:r>
                      <a:endParaRPr lang="hr-H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51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Zakonska osnova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Zakon o zaštiti zraka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članci 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12., 14. - Program zaštite zraka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24., 25. – kategorije kvalitete zraka, granične i ciljne vrijednosti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26. – posebne mjere zaštite zdravlja ljudi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31., 32., 33, 46. - zakonska osnova za mjerenja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37. – mjere za smanjivanje onečišćavanja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37., 46., 47. - akcijski planovi i kratkoročni akcijski planovi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97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276225"/>
            <a:ext cx="8686800" cy="866775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11.</a:t>
            </a:r>
            <a:r>
              <a:rPr lang="hr-HR" sz="2800" b="1" dirty="0"/>
              <a:t>3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INSPEKCIJSKI NADZOR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  <a:ea typeface="MS Mincho"/>
                <a:cs typeface="Times New Roman"/>
              </a:rPr>
              <a:t>JEDINICA LOKALNE                       (I REGIONALNE) SAMOUPRAVE</a:t>
            </a:r>
            <a:endParaRPr lang="hr-HR" sz="2800" b="1" dirty="0" smtClean="0">
              <a:solidFill>
                <a:schemeClr val="accent1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8134"/>
              </p:ext>
            </p:extLst>
          </p:nvPr>
        </p:nvGraphicFramePr>
        <p:xfrm>
          <a:off x="638174" y="1597024"/>
          <a:ext cx="7877175" cy="368966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781176"/>
                <a:gridCol w="6095999"/>
              </a:tblGrid>
              <a:tr h="14951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Zakonska osnova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34. i 49. – informiranje javnosti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52., 54., 55. - način mjerenja, dozvola za PKZ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119. – informacijski sustav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129., 130., 131., 133., 137., 144 - inspekcijski nadzor 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146., 148. - prekršajne odredbe</a:t>
                      </a:r>
                      <a:endParaRPr lang="hr-HR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51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 smtClean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Podzakonski akti</a:t>
                      </a:r>
                      <a:endParaRPr lang="hr-HR" sz="2400" b="1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Pravilnik o praćenju kvalitete zraka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članci 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 do 15. - način mjerenja, kvaliteta podataka  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21., 22. - izvještavanje, godišnje izvješće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25., 26. – obavješćivanje javnosti</a:t>
                      </a:r>
                      <a:endParaRPr lang="hr-HR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975" y="1219200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chemeClr val="accent1">
                    <a:lumMod val="50000"/>
                  </a:schemeClr>
                </a:solidFill>
              </a:rPr>
              <a:t>NASTAVAK</a:t>
            </a:r>
            <a:endParaRPr lang="hr-H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97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276225"/>
            <a:ext cx="8686800" cy="866775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11.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INSPEKCIJSKI NADZOR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  <a:ea typeface="MS Mincho"/>
                <a:cs typeface="Times New Roman"/>
              </a:rPr>
              <a:t>JEDINICA LOKALNE                       (I REGIONALNE) SAMOUPRAVE</a:t>
            </a:r>
            <a:endParaRPr lang="hr-HR" sz="2800" b="1" dirty="0" smtClean="0">
              <a:solidFill>
                <a:schemeClr val="accent1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8134"/>
              </p:ext>
            </p:extLst>
          </p:nvPr>
        </p:nvGraphicFramePr>
        <p:xfrm>
          <a:off x="638174" y="1597024"/>
          <a:ext cx="7877175" cy="4023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781176"/>
                <a:gridCol w="6095999"/>
              </a:tblGrid>
              <a:tr h="14951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 smtClean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Podzakonski akti</a:t>
                      </a:r>
                      <a:endParaRPr lang="hr-HR" sz="2400" b="1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Uredba o razinama onečišćujućih tvari u zraku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članci 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3., 5., 7., 8., 13. - interpretacija godišnjeg izvješća</a:t>
                      </a:r>
                    </a:p>
                    <a:p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 do 12. - prekoračenja praga upozorenja i obavješćivanja</a:t>
                      </a:r>
                    </a:p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Pravilnik o uzajamnoj razmjeni informacija i izvješćivanju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 kvaliteti zraka i obvezama za provedbu Odluke Komisije 2011/850/EU, članci 7. do 10. – dostava podataka u HAOP, radi dostave podataka u EK</a:t>
                      </a:r>
                      <a:endParaRPr lang="hr-HR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975" y="1219200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solidFill>
                  <a:schemeClr val="accent1">
                    <a:lumMod val="50000"/>
                  </a:schemeClr>
                </a:solidFill>
              </a:rPr>
              <a:t>NASTAVAK</a:t>
            </a:r>
            <a:endParaRPr lang="hr-H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97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276225"/>
            <a:ext cx="8686800" cy="866775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accent1">
                    <a:lumMod val="50000"/>
                  </a:schemeClr>
                </a:solidFill>
              </a:rPr>
              <a:t>11.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INSPEKCIJSKI 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NADZOR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  <a:ea typeface="MS Mincho"/>
                <a:cs typeface="Times New Roman"/>
              </a:rPr>
              <a:t>JEDINICA LOKALNE                       (I REGIONALNE) SAMOUPRAVE</a:t>
            </a:r>
            <a:endParaRPr lang="hr-HR" sz="2800" b="1" dirty="0" smtClean="0">
              <a:solidFill>
                <a:schemeClr val="accent1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38134"/>
              </p:ext>
            </p:extLst>
          </p:nvPr>
        </p:nvGraphicFramePr>
        <p:xfrm>
          <a:off x="676274" y="1339851"/>
          <a:ext cx="7877175" cy="541721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781176"/>
                <a:gridCol w="6095999"/>
              </a:tblGrid>
              <a:tr h="42233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 smtClean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Ostali dokumenti</a:t>
                      </a:r>
                      <a:endParaRPr lang="hr-HR" sz="2400" b="1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zaštite zraka, ozonskog sloja, ublažavanja klimatskih promjena i prilagodbe klimatskim promjenama</a:t>
                      </a:r>
                    </a:p>
                    <a:p>
                      <a:r>
                        <a:rPr lang="hr-BA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Izvješće</a:t>
                      </a:r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 provedbi programa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zaštite zraka, ozonskog sloja, ublažavanja klimatskih promjena i prilagodbe klimatskim promjenama</a:t>
                      </a:r>
                    </a:p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Godišnja izvješća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 praćenju kvalitete zraka</a:t>
                      </a:r>
                    </a:p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Akcijski plan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za poboljšanje kvalitete zraka i/ili </a:t>
                      </a:r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kratkoročni akcijski plan</a:t>
                      </a:r>
                      <a:endParaRPr lang="hr-HR" sz="2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Informacije/izvješća o provedbi akcijskih planova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za poboljšanje kvalitete zraka i/ili </a:t>
                      </a:r>
                      <a:r>
                        <a:rPr lang="hr-H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provedbi kratkoročnih akcijskih planova</a:t>
                      </a:r>
                      <a:r>
                        <a:rPr lang="hr-HR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r-HR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280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  <a:latin typeface="+mn-lt"/>
                          <a:ea typeface="MS Mincho"/>
                          <a:cs typeface="Times New Roman"/>
                        </a:rPr>
                        <a:t>Nadzirana osoba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Jedinice lokalne i/ili područne (regionalne) samouprave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97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7675" y="1219199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47676" y="13525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8249" y="2133599"/>
            <a:ext cx="7648575" cy="4191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Od nadziranog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predstavničkog tijela županije, Grada Zagreba ili velikog grada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zatražiti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zaštite zraka, ozonskog sloja, ublažavanja klimatskih promjena i prilagodbe klimatskim promjenama koji je sastavni dio programa zaštite okoliša za područje županije, odnosno Grada Zagreba i velikog grada (u daljnjem tekstu: Program), te treba biti objavljen u službenom glasilu jedinice lokalne i područne (regionalne) samouprave, ovisno o tome čije predstavničko tijelo ga je donijelo. (čl. 12. ZOZZ)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Također zatražiti 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izvješće o provedbi programa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jer upravno tijelo nadležno za zaštitu okoliša (u daljnjem tekstu: nadležno upravno tijelo) županije, Grada Zagreba i velikog grada izrađuje izvješće za razdoblje od četiri godine koje usvaja predstavničko tijelo županije, Grada Zagreba i velikog grada. (čl. 14. ZOZZ)</a:t>
            </a:r>
            <a:endParaRPr lang="hr-H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675" y="2133601"/>
            <a:ext cx="704850" cy="41814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100" y="1285874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476375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0625" y="2209800"/>
            <a:ext cx="7658100" cy="1152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Od nadzirane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jedinice lokalne i/ili područne (regionalne) samouprave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zatražiti kopiju svih najrecentnijih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godišnjih izvješća o praćenju kvalitete zraka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sa njihovog područja. (čl. 31. i čl. 32. ZOZZ, čl. 22. POPKZ)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050" y="2200276"/>
            <a:ext cx="70485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1101" y="3428999"/>
            <a:ext cx="7648574" cy="2124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Od nadzirane jedinice </a:t>
            </a:r>
            <a:r>
              <a:rPr lang="hr-HR" sz="2000" u="sng" dirty="0" smtClean="0">
                <a:solidFill>
                  <a:schemeClr val="accent1">
                    <a:lumMod val="50000"/>
                  </a:schemeClr>
                </a:solidFill>
              </a:rPr>
              <a:t>lokalne samouprave odnosno Grada Zagreba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zatražiti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 akcijski plan 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za poboljšanje kvalitete zraka i/ili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kratkoročni akcijski plan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ako je izrađen. (čl. 37., 46. i 47. ZOZZ)</a:t>
            </a:r>
          </a:p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Od nadzirane jedinice lokalne i/ili područne (regionalne) samouprave i Grada Zagreba zatražiti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informacije o akcijskim planovima dostavljenim u HAOP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. (čl. 9. i čl. 10. POURI)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051" y="3429001"/>
            <a:ext cx="695324" cy="2124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100" y="1285874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476375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0625" y="2209800"/>
            <a:ext cx="7658100" cy="163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Od nadzirane jedinice lokalne i/ili područne (regionalne) samouprave i Grada Zagreba zatražiti informacije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o informiranju javnosti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o kvaliteti zraka, provedbi akcijskih planova za poboljšanje kvalitete zraka, provedbi kratkoročnih akcijskih planova i godišnjim izvješćima o PKZ (čl. 34. i 49. ZOZZ).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050" y="2200275"/>
            <a:ext cx="704850" cy="1628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626" y="3914774"/>
            <a:ext cx="7648574" cy="2124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U slučaju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prekoračenja praga upozorenja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za SO</a:t>
            </a:r>
            <a:r>
              <a:rPr lang="hr-HR" sz="2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 NO</a:t>
            </a:r>
            <a:r>
              <a:rPr lang="hr-HR" sz="2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te 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praga obavješćivanja</a:t>
            </a:r>
            <a:r>
              <a:rPr lang="hr-HR" sz="2000" dirty="0" smtClean="0">
                <a:solidFill>
                  <a:schemeClr val="accent1">
                    <a:lumMod val="50000"/>
                  </a:schemeClr>
                </a:solidFill>
              </a:rPr>
              <a:t> ili praga upozorenja za prizemni ozon, izvršno tijelo jedinice lokalne samouprave na čijem je području došlo do prekoračenja dužno je poduzeti posebne mjere zaštite zdravlja ljudi i okoliša te odrediti način njihovog provođenja prema posebnom propisu kojim se uređuje sprječavanje velikih nesreća koje uključuju opasne tvari. (čl. 8. do 12. UOROTUZ)</a:t>
            </a:r>
            <a:endParaRPr lang="hr-H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1" y="3905251"/>
            <a:ext cx="695324" cy="2124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5.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15063</TotalTime>
  <Words>3222</Words>
  <Application>Microsoft Office PowerPoint</Application>
  <PresentationFormat>On-screen Show (4:3)</PresentationFormat>
  <Paragraphs>209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11. INSPEKCIJSKI NADZOR</vt:lpstr>
      <vt:lpstr>11.3 INSPEKCIJSKI NADZOR JEDINICA LOKALNE                       (I REGIONALNE) SAMOUPRAVE</vt:lpstr>
      <vt:lpstr>11.3 INSPEKCIJSKI NADZOR JEDINICA LOKALNE                       (I REGIONALNE) SAMOUPRAVE</vt:lpstr>
      <vt:lpstr>11.3 INSPEKCIJSKI NADZOR JEDINICA LOKALNE                       (I REGIONALNE) SAMOUPRAVE</vt:lpstr>
      <vt:lpstr>11.3 INSPEKCIJSKI NADZOR JEDINICA LOKALNE                       (I REGIONALNE) SAMOUPRAVE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994</cp:revision>
  <cp:lastPrinted>2017-12-15T06:46:56Z</cp:lastPrinted>
  <dcterms:created xsi:type="dcterms:W3CDTF">2011-04-14T13:56:18Z</dcterms:created>
  <dcterms:modified xsi:type="dcterms:W3CDTF">2017-12-29T13:36:42Z</dcterms:modified>
</cp:coreProperties>
</file>